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43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71401-9F9C-BB45-8752-51172E5974C0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127C0-6DF1-1640-AF5E-16E834B35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6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51AC79DC-2D25-8C49-900A-7E3592967ECC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5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390C-3772-B74C-AF27-091AE642C94D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E6ED-3080-334E-9A79-F3BF4FC9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9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390C-3772-B74C-AF27-091AE642C94D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E6ED-3080-334E-9A79-F3BF4FC9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4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390C-3772-B74C-AF27-091AE642C94D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E6ED-3080-334E-9A79-F3BF4FC9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9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390C-3772-B74C-AF27-091AE642C94D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E6ED-3080-334E-9A79-F3BF4FC9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390C-3772-B74C-AF27-091AE642C94D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E6ED-3080-334E-9A79-F3BF4FC9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390C-3772-B74C-AF27-091AE642C94D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E6ED-3080-334E-9A79-F3BF4FC9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4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390C-3772-B74C-AF27-091AE642C94D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E6ED-3080-334E-9A79-F3BF4FC9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390C-3772-B74C-AF27-091AE642C94D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E6ED-3080-334E-9A79-F3BF4FC9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390C-3772-B74C-AF27-091AE642C94D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E6ED-3080-334E-9A79-F3BF4FC9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390C-3772-B74C-AF27-091AE642C94D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E6ED-3080-334E-9A79-F3BF4FC9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390C-3772-B74C-AF27-091AE642C94D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E6ED-3080-334E-9A79-F3BF4FC9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3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3390C-3772-B74C-AF27-091AE642C94D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E6ED-3080-334E-9A79-F3BF4FC9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2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www.youtube.com/watch?v=o-suAlXQhMI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59312" y="196313"/>
            <a:ext cx="2946596" cy="1325563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FFFF00"/>
                </a:solidFill>
                <a:ea typeface="ＭＳ Ｐゴシック" charset="-128"/>
              </a:rPr>
              <a:t>Frank Norris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59312" y="1417661"/>
            <a:ext cx="6027420" cy="4351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>
                <a:ea typeface="ＭＳ Ｐゴシック" charset="-128"/>
              </a:rPr>
              <a:t>Author of the book: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i="1" dirty="0">
                <a:ea typeface="ＭＳ Ｐゴシック" charset="-128"/>
              </a:rPr>
              <a:t>“The Octopus</a:t>
            </a:r>
            <a:r>
              <a:rPr lang="en-US" altLang="en-US" sz="3600" b="1" i="1" dirty="0" smtClean="0">
                <a:ea typeface="ＭＳ Ｐゴシック" charset="-128"/>
              </a:rPr>
              <a:t>”</a:t>
            </a:r>
            <a:r>
              <a:rPr lang="en-US" altLang="en-US" sz="3600" b="1" dirty="0" smtClean="0">
                <a:ea typeface="ＭＳ Ｐゴシック" charset="-128"/>
              </a:rPr>
              <a:t> and “</a:t>
            </a:r>
            <a:r>
              <a:rPr lang="en-US" altLang="en-US" sz="3600" b="1" i="1" dirty="0" smtClean="0">
                <a:ea typeface="ＭＳ Ｐゴシック" charset="-128"/>
              </a:rPr>
              <a:t>The Pit” </a:t>
            </a:r>
            <a:r>
              <a:rPr lang="en-US" altLang="en-US" sz="3600" b="1" dirty="0" smtClean="0">
                <a:ea typeface="ＭＳ Ｐゴシック" charset="-128"/>
              </a:rPr>
              <a:t>(grain speculation)</a:t>
            </a:r>
            <a:endParaRPr lang="en-US" altLang="en-US" sz="3600" b="1" dirty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altLang="en-US" sz="3600" dirty="0">
              <a:ea typeface="ＭＳ Ｐゴシック" charset="-128"/>
            </a:endParaRPr>
          </a:p>
          <a:p>
            <a:pPr eaLnBrk="1" hangingPunct="1"/>
            <a:endParaRPr lang="en-US" altLang="en-US" sz="3600" dirty="0" smtClean="0">
              <a:ea typeface="ＭＳ Ｐゴシック" charset="-128"/>
            </a:endParaRPr>
          </a:p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Exposed the ruthless practices and tyrannical power</a:t>
            </a:r>
            <a:r>
              <a:rPr lang="en-US" altLang="en-US" sz="3600" dirty="0">
                <a:ea typeface="ＭＳ Ｐゴシック" charset="-128"/>
              </a:rPr>
              <a:t> </a:t>
            </a:r>
            <a:r>
              <a:rPr lang="en-US" altLang="en-US" sz="3600" dirty="0" smtClean="0">
                <a:ea typeface="ＭＳ Ｐゴシック" charset="-128"/>
              </a:rPr>
              <a:t>of business monopolies</a:t>
            </a:r>
            <a:endParaRPr lang="en-US" altLang="en-US" sz="3600" dirty="0">
              <a:ea typeface="ＭＳ Ｐゴシック" charset="-128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738" y="118208"/>
            <a:ext cx="25146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7143" y="3183772"/>
            <a:ext cx="2449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H.I.P.P.?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Donut 2"/>
          <p:cNvSpPr/>
          <p:nvPr/>
        </p:nvSpPr>
        <p:spPr>
          <a:xfrm>
            <a:off x="2278966" y="465198"/>
            <a:ext cx="737146" cy="787791"/>
          </a:xfrm>
          <a:prstGeom prst="donut">
            <a:avLst>
              <a:gd name="adj" fmla="val 115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07886"/>
            <a:ext cx="7162800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900" b="1" u="sng" dirty="0">
                <a:solidFill>
                  <a:srgbClr val="FFFF00"/>
                </a:solidFill>
              </a:rPr>
              <a:t>Alice Paul</a:t>
            </a:r>
            <a:r>
              <a:rPr lang="en-US" altLang="en-US" sz="2900" dirty="0"/>
              <a:t> </a:t>
            </a:r>
            <a:r>
              <a:rPr lang="en-US" altLang="en-US" sz="2900" dirty="0">
                <a:solidFill>
                  <a:schemeClr val="bg1"/>
                </a:solidFill>
              </a:rPr>
              <a:t>led the </a:t>
            </a:r>
            <a:r>
              <a:rPr lang="en-US" altLang="en-US" sz="2900" b="1" u="sng" dirty="0">
                <a:solidFill>
                  <a:srgbClr val="FFFF00"/>
                </a:solidFill>
              </a:rPr>
              <a:t>National Woman’s </a:t>
            </a:r>
            <a:r>
              <a:rPr lang="en-US" altLang="en-US" sz="2900" b="1" u="sng" dirty="0" smtClean="0">
                <a:solidFill>
                  <a:srgbClr val="FFFF00"/>
                </a:solidFill>
              </a:rPr>
              <a:t>Party</a:t>
            </a:r>
            <a:r>
              <a:rPr lang="en-US" altLang="en-US" sz="2900" dirty="0"/>
              <a:t> </a:t>
            </a:r>
            <a:r>
              <a:rPr lang="en-US" altLang="en-US" sz="2900" dirty="0" smtClean="0">
                <a:solidFill>
                  <a:schemeClr val="bg1"/>
                </a:solidFill>
              </a:rPr>
              <a:t>(more </a:t>
            </a:r>
            <a:r>
              <a:rPr lang="en-US" altLang="en-US" sz="2900" dirty="0">
                <a:solidFill>
                  <a:schemeClr val="bg1"/>
                </a:solidFill>
              </a:rPr>
              <a:t>aggressive </a:t>
            </a:r>
            <a:r>
              <a:rPr lang="en-US" altLang="en-US" sz="2900" dirty="0" smtClean="0">
                <a:solidFill>
                  <a:schemeClr val="bg1"/>
                </a:solidFill>
              </a:rPr>
              <a:t>strategies):</a:t>
            </a:r>
            <a:endParaRPr lang="en-US" altLang="en-US" sz="2900" dirty="0">
              <a:solidFill>
                <a:schemeClr val="bg1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altLang="en-US" sz="2900" dirty="0">
                <a:solidFill>
                  <a:schemeClr val="bg1"/>
                </a:solidFill>
              </a:rPr>
              <a:t>Focused </a:t>
            </a:r>
            <a:r>
              <a:rPr lang="en-US" altLang="en-US" sz="2900" dirty="0" smtClean="0">
                <a:solidFill>
                  <a:schemeClr val="bg1"/>
                </a:solidFill>
              </a:rPr>
              <a:t>on </a:t>
            </a:r>
            <a:r>
              <a:rPr lang="en-US" altLang="en-US" sz="2900" b="1" u="sng" dirty="0" smtClean="0">
                <a:solidFill>
                  <a:srgbClr val="FF0000"/>
                </a:solidFill>
              </a:rPr>
              <a:t>winning support of Congress/president to pass </a:t>
            </a:r>
            <a:r>
              <a:rPr lang="en-US" altLang="en-US" sz="2900" b="1" u="sng" dirty="0">
                <a:solidFill>
                  <a:srgbClr val="FF0000"/>
                </a:solidFill>
              </a:rPr>
              <a:t>a Constitutional Amendment</a:t>
            </a:r>
          </a:p>
          <a:p>
            <a:pPr lvl="2">
              <a:lnSpc>
                <a:spcPct val="80000"/>
              </a:lnSpc>
            </a:pPr>
            <a:r>
              <a:rPr lang="en-US" altLang="en-US" sz="2900" dirty="0">
                <a:solidFill>
                  <a:schemeClr val="bg1"/>
                </a:solidFill>
              </a:rPr>
              <a:t>Picked up un-ladylike strategies from British suffragists (e.g., heckling politicians, picketing)</a:t>
            </a:r>
          </a:p>
          <a:p>
            <a:pPr lvl="2">
              <a:lnSpc>
                <a:spcPct val="80000"/>
              </a:lnSpc>
            </a:pPr>
            <a:r>
              <a:rPr lang="en-US" altLang="en-US" sz="2900" dirty="0">
                <a:solidFill>
                  <a:schemeClr val="bg1"/>
                </a:solidFill>
              </a:rPr>
              <a:t>Refused to support President Wilson if he wouldn’t support woman suffrage</a:t>
            </a:r>
          </a:p>
          <a:p>
            <a:pPr lvl="2">
              <a:lnSpc>
                <a:spcPct val="80000"/>
              </a:lnSpc>
            </a:pPr>
            <a:r>
              <a:rPr lang="en-US" altLang="en-US" sz="2900" dirty="0">
                <a:solidFill>
                  <a:schemeClr val="bg1"/>
                </a:solidFill>
              </a:rPr>
              <a:t>NWP members were arrested for picketing in front of the White House; they were put in jail, went on a hunger strike and were force-fed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02" y="0"/>
            <a:ext cx="597881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3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National Woman’s </a:t>
            </a:r>
            <a:r>
              <a:rPr lang="en-US" altLang="en-US" sz="35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Party (1916)</a:t>
            </a:r>
            <a:endParaRPr lang="en-US" sz="3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4" descr="kaiser wil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50292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06010" y="0"/>
            <a:ext cx="1524000" cy="8620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500" b="1" dirty="0"/>
              <a:t>TAKE A PIC!</a:t>
            </a:r>
          </a:p>
        </p:txBody>
      </p:sp>
    </p:spTree>
    <p:extLst>
      <p:ext uri="{BB962C8B-B14F-4D97-AF65-F5344CB8AC3E}">
        <p14:creationId xmlns:p14="http://schemas.microsoft.com/office/powerpoint/2010/main" val="764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456px-Anti-suffrag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50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133" y="0"/>
            <a:ext cx="612986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00244" y="3624039"/>
            <a:ext cx="2449646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H.I.P.P.?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1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0" y="152400"/>
            <a:ext cx="1207008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bg1"/>
                </a:solidFill>
                <a:latin typeface="Arial" charset="0"/>
              </a:rPr>
              <a:t>...The question of woman suffrage should be summed up in this way: Has granting the ballot to women in Wyoming where they have had it for forty years brought about any great reforms or great results? No...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bg1"/>
                </a:solidFill>
                <a:latin typeface="Arial" charset="0"/>
              </a:rPr>
              <a:t>Have the slums been done away with? Indeed no.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bg1"/>
                </a:solidFill>
                <a:latin typeface="Arial" charset="0"/>
              </a:rPr>
              <a:t>Are the streets better cleaned in the states where women vote? No, they are quite as bad as in New York City......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bg1"/>
                </a:solidFill>
                <a:latin typeface="Arial" charset="0"/>
              </a:rPr>
              <a:t>Have women purified politics? No...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bg1"/>
                </a:solidFill>
                <a:latin typeface="Arial" charset="0"/>
              </a:rPr>
              <a:t>Have women voted voluntarily? Some do; but thousands are carried to the polls... otherwise they would not vote.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bg1"/>
                </a:solidFill>
                <a:latin typeface="Arial" charset="0"/>
              </a:rPr>
              <a:t>...Are there laws on the statute books that would give women equal pay for equal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bg1"/>
                </a:solidFill>
                <a:latin typeface="Arial" charset="0"/>
              </a:rPr>
              <a:t>work? No, and never will be.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bg1"/>
                </a:solidFill>
                <a:latin typeface="Arial" charset="0"/>
              </a:rPr>
              <a:t>Are women treated with more respect in the four suffrage states than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bg1"/>
                </a:solidFill>
                <a:latin typeface="Arial" charset="0"/>
              </a:rPr>
              <a:t>where? Not at all-certainly not in Utah.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 u="sng" dirty="0">
                <a:solidFill>
                  <a:schemeClr val="bg1"/>
                </a:solidFill>
                <a:latin typeface="Arial" charset="0"/>
              </a:rPr>
              <a:t>Source</a:t>
            </a:r>
            <a:r>
              <a:rPr lang="en-US" altLang="x-none" sz="2000" dirty="0">
                <a:solidFill>
                  <a:schemeClr val="bg1"/>
                </a:solidFill>
                <a:latin typeface="Arial" charset="0"/>
              </a:rPr>
              <a:t>: Mrs. Gilbert E. Jones, </a:t>
            </a:r>
            <a:r>
              <a:rPr lang="en-US" altLang="x-none" sz="2000" i="1" dirty="0">
                <a:solidFill>
                  <a:schemeClr val="bg1"/>
                </a:solidFill>
                <a:latin typeface="Arial" charset="0"/>
              </a:rPr>
              <a:t>A Women Assails Woman Suffrage (1910)</a:t>
            </a:r>
            <a:endParaRPr lang="en-US" altLang="x-none" sz="2000" b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62597" y="6092488"/>
            <a:ext cx="11544886" cy="47705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500" dirty="0">
                <a:latin typeface="Times New Roman" charset="0"/>
                <a:ea typeface="ＭＳ 明朝" charset="-128"/>
                <a:cs typeface="ＭＳ 明朝" charset="-128"/>
              </a:rPr>
              <a:t>What were </a:t>
            </a:r>
            <a:r>
              <a:rPr lang="en-US" altLang="x-none" sz="2500" b="1" u="sng" dirty="0">
                <a:latin typeface="Times New Roman" charset="0"/>
                <a:ea typeface="ＭＳ 明朝" charset="-128"/>
                <a:cs typeface="ＭＳ 明朝" charset="-128"/>
              </a:rPr>
              <a:t>TWO</a:t>
            </a:r>
            <a:r>
              <a:rPr lang="en-US" altLang="x-none" sz="2500" dirty="0">
                <a:latin typeface="Times New Roman" charset="0"/>
                <a:ea typeface="ＭＳ 明朝" charset="-128"/>
                <a:cs typeface="ＭＳ 明朝" charset="-128"/>
              </a:rPr>
              <a:t> arguments </a:t>
            </a:r>
            <a:r>
              <a:rPr lang="en-US" altLang="x-none" sz="2500" b="1" i="1" dirty="0">
                <a:latin typeface="Times New Roman" charset="0"/>
                <a:ea typeface="ＭＳ 明朝" charset="-128"/>
                <a:cs typeface="ＭＳ 明朝" charset="-128"/>
              </a:rPr>
              <a:t>against </a:t>
            </a:r>
            <a:r>
              <a:rPr lang="en-US" altLang="x-none" sz="2500" dirty="0">
                <a:latin typeface="Times New Roman" charset="0"/>
                <a:ea typeface="ＭＳ 明朝" charset="-128"/>
                <a:cs typeface="ＭＳ 明朝" charset="-128"/>
              </a:rPr>
              <a:t>granting women the right to vote?</a:t>
            </a:r>
          </a:p>
        </p:txBody>
      </p:sp>
    </p:spTree>
    <p:extLst>
      <p:ext uri="{BB962C8B-B14F-4D97-AF65-F5344CB8AC3E}">
        <p14:creationId xmlns:p14="http://schemas.microsoft.com/office/powerpoint/2010/main" val="5694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"/>
            <a:ext cx="5945188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91832" y="838201"/>
            <a:ext cx="449384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Name </a:t>
            </a:r>
            <a:r>
              <a:rPr lang="en-US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state that gave women the right to vote</a:t>
            </a:r>
          </a:p>
          <a:p>
            <a:pPr algn="ctr" eaLnBrk="1" hangingPunct="1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before 1920.</a:t>
            </a:r>
          </a:p>
          <a:p>
            <a:pPr algn="ctr" eaLnBrk="1" hangingPunct="1">
              <a:defRPr/>
            </a:pP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Name </a:t>
            </a:r>
            <a:r>
              <a:rPr lang="en-US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state</a:t>
            </a:r>
          </a:p>
          <a:p>
            <a:pPr algn="ctr" eaLnBrk="1" hangingPunct="1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that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didn</a:t>
            </a: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 give</a:t>
            </a:r>
          </a:p>
          <a:p>
            <a:pPr algn="ctr" eaLnBrk="1" hangingPunct="1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women the right to vote before 1920.</a:t>
            </a:r>
          </a:p>
        </p:txBody>
      </p:sp>
    </p:spTree>
    <p:extLst>
      <p:ext uri="{BB962C8B-B14F-4D97-AF65-F5344CB8AC3E}">
        <p14:creationId xmlns:p14="http://schemas.microsoft.com/office/powerpoint/2010/main" val="1351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76399" y="98685"/>
            <a:ext cx="6824133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charset="0"/>
                <a:ea typeface="Arial" charset="0"/>
                <a:cs typeface="Arial" charset="0"/>
              </a:rPr>
              <a:t>Arguments </a:t>
            </a:r>
            <a:r>
              <a:rPr lang="en-US" sz="3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charset="0"/>
                <a:ea typeface="Arial" charset="0"/>
                <a:cs typeface="Arial" charset="0"/>
              </a:rPr>
              <a:t>of</a:t>
            </a:r>
            <a:r>
              <a:rPr lang="en-US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charset="0"/>
                <a:ea typeface="Arial" charset="0"/>
                <a:cs typeface="Arial" charset="0"/>
              </a:rPr>
              <a:t> Anti-Suffragists: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8667" y="1109135"/>
            <a:ext cx="11514666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639763" indent="-236538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885825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096963" indent="-173038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1296988" indent="-1825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Wingdings 2" charset="2"/>
              <a:buChar char=""/>
            </a:pPr>
            <a:r>
              <a:rPr lang="en-US" altLang="x-none" sz="4400" dirty="0"/>
              <a:t>Women were high-strung, irrational, emotional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Wingdings 2" charset="2"/>
              <a:buChar char=""/>
            </a:pPr>
            <a:r>
              <a:rPr lang="en-US" altLang="x-none" sz="4400" dirty="0"/>
              <a:t>Some women believed </a:t>
            </a:r>
            <a:r>
              <a:rPr lang="en-US" altLang="x-none" sz="4400" b="1" u="sng" dirty="0">
                <a:solidFill>
                  <a:srgbClr val="FFFF00"/>
                </a:solidFill>
              </a:rPr>
              <a:t>they were not smart or educated enough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Wingdings 2" charset="2"/>
              <a:buChar char=""/>
            </a:pPr>
            <a:r>
              <a:rPr lang="en-US" altLang="x-none" sz="4400" dirty="0"/>
              <a:t>Women should </a:t>
            </a:r>
            <a:r>
              <a:rPr lang="en-US" altLang="x-none" sz="4400" b="1" u="sng" dirty="0">
                <a:solidFill>
                  <a:srgbClr val="FFFF00"/>
                </a:solidFill>
              </a:rPr>
              <a:t>stay at home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Wingdings 2" charset="2"/>
              <a:buChar char=""/>
            </a:pPr>
            <a:r>
              <a:rPr lang="en-US" altLang="x-none" sz="4400" dirty="0"/>
              <a:t>Women were </a:t>
            </a:r>
            <a:r>
              <a:rPr lang="en-US" altLang="x-none" sz="4400" b="1" u="sng" dirty="0">
                <a:solidFill>
                  <a:srgbClr val="FFFF00"/>
                </a:solidFill>
              </a:rPr>
              <a:t>too physically frail</a:t>
            </a:r>
            <a:r>
              <a:rPr lang="en-US" altLang="x-none" sz="4400" dirty="0"/>
              <a:t>; they would get tired just walking to the polling station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Wingdings 2" charset="2"/>
              <a:buChar char=""/>
            </a:pPr>
            <a:r>
              <a:rPr lang="en-US" altLang="x-none" sz="4400" dirty="0"/>
              <a:t>Women would </a:t>
            </a:r>
            <a:r>
              <a:rPr lang="en-US" altLang="x-none" sz="4400" b="1" u="sng" dirty="0">
                <a:solidFill>
                  <a:srgbClr val="FFFF00"/>
                </a:solidFill>
              </a:rPr>
              <a:t>become masculine</a:t>
            </a:r>
            <a:r>
              <a:rPr lang="en-US" altLang="x-none" sz="4400" dirty="0">
                <a:solidFill>
                  <a:srgbClr val="FFFF00"/>
                </a:solidFill>
              </a:rPr>
              <a:t> </a:t>
            </a:r>
            <a:r>
              <a:rPr lang="en-US" altLang="x-none" sz="4400" dirty="0"/>
              <a:t>if they voted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0" y="49213"/>
            <a:ext cx="1524000" cy="8620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500" b="1" dirty="0"/>
              <a:t>TAKE A PIC!</a:t>
            </a:r>
          </a:p>
        </p:txBody>
      </p:sp>
    </p:spTree>
    <p:extLst>
      <p:ext uri="{BB962C8B-B14F-4D97-AF65-F5344CB8AC3E}">
        <p14:creationId xmlns:p14="http://schemas.microsoft.com/office/powerpoint/2010/main" val="17557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62200" y="7471"/>
            <a:ext cx="75438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charset="0"/>
                <a:ea typeface="Arial" charset="0"/>
                <a:cs typeface="Arial" charset="0"/>
              </a:rPr>
              <a:t>The Next Generation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0933" y="762000"/>
            <a:ext cx="1165013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639763" indent="-236538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885825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096963" indent="-173038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1296988" indent="-1825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Wingdings 2" charset="2"/>
              <a:buChar char=""/>
            </a:pPr>
            <a:r>
              <a:rPr lang="en-US" altLang="x-none" sz="3600" dirty="0"/>
              <a:t>Elizabeth Cady Stanton died 1902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Wingdings 2" charset="2"/>
              <a:buChar char=""/>
            </a:pPr>
            <a:r>
              <a:rPr lang="en-US" altLang="x-none" sz="3600" dirty="0"/>
              <a:t>Susan B. Anthony died 1906</a:t>
            </a:r>
          </a:p>
          <a:p>
            <a:pPr lvl="1">
              <a:lnSpc>
                <a:spcPct val="80000"/>
              </a:lnSpc>
              <a:spcBef>
                <a:spcPts val="550"/>
              </a:spcBef>
              <a:buClr>
                <a:srgbClr val="FFFF00"/>
              </a:buClr>
              <a:buFont typeface="Verdana" charset="0"/>
              <a:buChar char="◦"/>
            </a:pPr>
            <a:r>
              <a:rPr lang="en-US" altLang="x-none" sz="3600" dirty="0"/>
              <a:t>Early 1900s: </a:t>
            </a:r>
            <a:r>
              <a:rPr lang="en-US" altLang="x-none" sz="3600" b="1" u="sng" dirty="0">
                <a:solidFill>
                  <a:srgbClr val="FFFF00"/>
                </a:solidFill>
              </a:rPr>
              <a:t>young middle-class women were going to college</a:t>
            </a:r>
            <a:r>
              <a:rPr lang="en-US" altLang="x-none" sz="3600" dirty="0">
                <a:solidFill>
                  <a:schemeClr val="bg1"/>
                </a:solidFill>
              </a:rPr>
              <a:t> </a:t>
            </a:r>
            <a:r>
              <a:rPr lang="en-US" altLang="x-none" sz="3600" dirty="0"/>
              <a:t>and joining the suffrage movement</a:t>
            </a:r>
          </a:p>
          <a:p>
            <a:pPr lvl="1">
              <a:lnSpc>
                <a:spcPct val="80000"/>
              </a:lnSpc>
              <a:spcBef>
                <a:spcPts val="550"/>
              </a:spcBef>
              <a:buClr>
                <a:srgbClr val="FFFF00"/>
              </a:buClr>
              <a:buFont typeface="Verdana" charset="0"/>
              <a:buChar char="◦"/>
            </a:pPr>
            <a:r>
              <a:rPr lang="en-US" altLang="x-none" sz="3600" dirty="0"/>
              <a:t>Working-class women - hoped the right to vote would help improve working conditions</a:t>
            </a: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824289"/>
            <a:ext cx="533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10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838200"/>
          </a:xfrm>
        </p:spPr>
        <p:txBody>
          <a:bodyPr/>
          <a:lstStyle/>
          <a:p>
            <a:r>
              <a:rPr lang="en-US" altLang="x-none" b="1" i="1" u="sng">
                <a:solidFill>
                  <a:srgbClr val="FFFF00"/>
                </a:solidFill>
                <a:ea typeface="ＭＳ Ｐゴシック" charset="-128"/>
              </a:rPr>
              <a:t>Female Progressive Advocates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0"/>
            <a:ext cx="8229600" cy="1676400"/>
          </a:xfrm>
        </p:spPr>
        <p:txBody>
          <a:bodyPr>
            <a:normAutofit/>
          </a:bodyPr>
          <a:lstStyle/>
          <a:p>
            <a:r>
              <a:rPr lang="en-US" altLang="x-none" sz="3600" dirty="0">
                <a:ea typeface="ＭＳ Ｐゴシック" charset="-128"/>
              </a:rPr>
              <a:t>Often took up causes that others ignored;</a:t>
            </a:r>
          </a:p>
          <a:p>
            <a:pPr lvl="1"/>
            <a:r>
              <a:rPr lang="en-US" altLang="x-none" sz="3600" dirty="0">
                <a:ea typeface="ＭＳ Ｐゴシック" charset="-128"/>
              </a:rPr>
              <a:t>Especially conscience of problems for women, children, and families</a:t>
            </a:r>
            <a:r>
              <a:rPr lang="mr-IN" altLang="x-none" sz="3600" dirty="0">
                <a:ea typeface="Mangal" charset="0"/>
              </a:rPr>
              <a:t>…</a:t>
            </a:r>
            <a:endParaRPr lang="en-US" altLang="x-none" sz="3600" dirty="0">
              <a:ea typeface="ＭＳ Ｐゴシック" charset="-128"/>
            </a:endParaRPr>
          </a:p>
        </p:txBody>
      </p:sp>
      <p:pic>
        <p:nvPicPr>
          <p:cNvPr id="31747" name="Picture 5" descr="http://www.minnesotahistorycenter.org/sites/minnesotahistorycenter.org/files/MargaretSang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00401"/>
            <a:ext cx="26670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200400"/>
            <a:ext cx="258286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24384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http://www.findingdulcinea.com/docroot/dulcinea/fd_images/features/profiles/a/jane-addams/features/0/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1"/>
            <a:ext cx="228600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4"/>
          <p:cNvSpPr txBox="1">
            <a:spLocks noChangeArrowheads="1"/>
          </p:cNvSpPr>
          <p:nvPr/>
        </p:nvSpPr>
        <p:spPr bwMode="auto">
          <a:xfrm>
            <a:off x="8686800" y="27432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chemeClr val="bg1"/>
                </a:solidFill>
              </a:rPr>
              <a:t>Margaret Sanger</a:t>
            </a:r>
            <a:endParaRPr lang="en-US" altLang="x-none" sz="1800">
              <a:latin typeface="Arial" charset="0"/>
            </a:endParaRP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6019800" y="28194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chemeClr val="bg1"/>
                </a:solidFill>
              </a:rPr>
              <a:t>Carrie Chapman Catt</a:t>
            </a:r>
            <a:endParaRPr lang="en-US" altLang="x-none" sz="1800">
              <a:latin typeface="Arial" charset="0"/>
            </a:endParaRPr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4114800" y="28194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chemeClr val="bg1"/>
                </a:solidFill>
              </a:rPr>
              <a:t>Ida B. Wells</a:t>
            </a:r>
            <a:endParaRPr lang="en-US" altLang="x-none" sz="1800">
              <a:latin typeface="Arial" charset="0"/>
            </a:endParaRPr>
          </a:p>
        </p:txBody>
      </p:sp>
      <p:sp>
        <p:nvSpPr>
          <p:cNvPr id="31754" name="TextBox 11"/>
          <p:cNvSpPr txBox="1">
            <a:spLocks noChangeArrowheads="1"/>
          </p:cNvSpPr>
          <p:nvPr/>
        </p:nvSpPr>
        <p:spPr bwMode="auto">
          <a:xfrm>
            <a:off x="1828800" y="27432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chemeClr val="bg1"/>
                </a:solidFill>
              </a:rPr>
              <a:t>Jane Addams</a:t>
            </a:r>
            <a:endParaRPr lang="en-US" altLang="x-none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53640" cy="1325563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FFFF00"/>
                </a:solidFill>
                <a:ea typeface="ＭＳ Ｐゴシック" charset="-128"/>
              </a:rPr>
              <a:t>Jacob Riis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4089" y="1483518"/>
            <a:ext cx="4235788" cy="521270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charset="-128"/>
              </a:rPr>
              <a:t>Author of the book: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dirty="0">
                <a:ea typeface="ＭＳ Ｐゴシック" charset="-128"/>
              </a:rPr>
              <a:t>“</a:t>
            </a:r>
            <a:r>
              <a:rPr lang="en-US" altLang="en-US" sz="3600" b="1" i="1" dirty="0">
                <a:ea typeface="ＭＳ Ｐゴシック" charset="-128"/>
              </a:rPr>
              <a:t>How the Other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i="1" dirty="0">
                <a:ea typeface="ＭＳ Ｐゴシック" charset="-128"/>
              </a:rPr>
              <a:t>Half Lives</a:t>
            </a:r>
            <a:r>
              <a:rPr lang="en-US" altLang="en-US" sz="3600" b="1" dirty="0" smtClean="0">
                <a:ea typeface="ＭＳ Ｐゴシック" charset="-128"/>
              </a:rPr>
              <a:t>” (1890)</a:t>
            </a:r>
            <a:endParaRPr lang="en-US" altLang="en-US" sz="3600" dirty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altLang="en-US" sz="3600" dirty="0">
              <a:ea typeface="ＭＳ Ｐゴシック" charset="-128"/>
            </a:endParaRPr>
          </a:p>
          <a:p>
            <a:pPr eaLnBrk="1" hangingPunct="1"/>
            <a:endParaRPr lang="en-US" altLang="en-US" sz="3600" dirty="0" smtClean="0">
              <a:ea typeface="ＭＳ Ｐゴシック" charset="-128"/>
            </a:endParaRPr>
          </a:p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Included </a:t>
            </a:r>
            <a:r>
              <a:rPr lang="en-US" altLang="en-US" sz="3600" dirty="0">
                <a:ea typeface="ＭＳ Ｐゴシック" charset="-128"/>
              </a:rPr>
              <a:t>pictures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dirty="0">
                <a:ea typeface="ＭＳ Ｐゴシック" charset="-128"/>
              </a:rPr>
              <a:t>and stories of urban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dirty="0">
                <a:ea typeface="ＭＳ Ｐゴシック" charset="-128"/>
              </a:rPr>
              <a:t>problems</a:t>
            </a:r>
          </a:p>
          <a:p>
            <a:pPr eaLnBrk="1" hangingPunct="1">
              <a:buFont typeface="Arial" charset="0"/>
              <a:buNone/>
            </a:pPr>
            <a:endParaRPr lang="en-US" alt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19" y="0"/>
            <a:ext cx="2411813" cy="33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86" y="3305908"/>
            <a:ext cx="4696981" cy="35520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8331" y="3438599"/>
            <a:ext cx="2449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H.I.P.P.?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9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34816" y="60325"/>
            <a:ext cx="2650588" cy="1325563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FFFF00"/>
                </a:solidFill>
                <a:ea typeface="ＭＳ Ｐゴシック" charset="-128"/>
              </a:rPr>
              <a:t>Ida Tarbell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15" y="1195387"/>
            <a:ext cx="6689317" cy="495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400" dirty="0" smtClean="0"/>
              <a:t>Author of a series of magazine </a:t>
            </a:r>
          </a:p>
          <a:p>
            <a:pPr marL="0" indent="0">
              <a:buNone/>
              <a:defRPr/>
            </a:pPr>
            <a:r>
              <a:rPr lang="en-US" sz="3400" dirty="0" smtClean="0"/>
              <a:t>articles:</a:t>
            </a:r>
          </a:p>
          <a:p>
            <a:pPr>
              <a:buNone/>
              <a:defRPr/>
            </a:pPr>
            <a:r>
              <a:rPr lang="en-US" sz="3400" b="1" dirty="0" smtClean="0"/>
              <a:t>“</a:t>
            </a:r>
            <a:r>
              <a:rPr lang="en-US" sz="3400" b="1" i="1" dirty="0" smtClean="0"/>
              <a:t>A history of the Standard</a:t>
            </a:r>
          </a:p>
          <a:p>
            <a:pPr>
              <a:buNone/>
              <a:defRPr/>
            </a:pPr>
            <a:r>
              <a:rPr lang="en-US" sz="3400" b="1" i="1" dirty="0" smtClean="0"/>
              <a:t>Oil Company</a:t>
            </a:r>
            <a:r>
              <a:rPr lang="en-US" sz="3400" b="1" dirty="0" smtClean="0"/>
              <a:t>”</a:t>
            </a:r>
            <a:endParaRPr lang="en-US" sz="3400" dirty="0" smtClean="0"/>
          </a:p>
          <a:p>
            <a:pPr>
              <a:buNone/>
              <a:defRPr/>
            </a:pPr>
            <a:endParaRPr lang="en-US" sz="3400" dirty="0" smtClean="0"/>
          </a:p>
          <a:p>
            <a:pPr>
              <a:defRPr/>
            </a:pPr>
            <a:r>
              <a:rPr lang="en-US" sz="3400" dirty="0" smtClean="0"/>
              <a:t>Exposed the wrongful</a:t>
            </a:r>
          </a:p>
          <a:p>
            <a:pPr>
              <a:buNone/>
              <a:defRPr/>
            </a:pPr>
            <a:r>
              <a:rPr lang="en-US" sz="3400" dirty="0" smtClean="0"/>
              <a:t>practices of the oil</a:t>
            </a:r>
          </a:p>
          <a:p>
            <a:pPr>
              <a:buNone/>
              <a:defRPr/>
            </a:pPr>
            <a:r>
              <a:rPr lang="en-US" sz="3400" dirty="0" smtClean="0"/>
              <a:t>monopoly and its destruction</a:t>
            </a:r>
          </a:p>
          <a:p>
            <a:pPr>
              <a:buNone/>
              <a:defRPr/>
            </a:pPr>
            <a:r>
              <a:rPr lang="en-US" sz="3400" dirty="0" smtClean="0"/>
              <a:t>of small businesses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137" y="407964"/>
            <a:ext cx="21431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65" y="2165350"/>
            <a:ext cx="29718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85404" y="3210222"/>
            <a:ext cx="2449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H.I.P.P.?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Donut 7"/>
          <p:cNvSpPr/>
          <p:nvPr/>
        </p:nvSpPr>
        <p:spPr>
          <a:xfrm>
            <a:off x="907366" y="329210"/>
            <a:ext cx="972234" cy="787791"/>
          </a:xfrm>
          <a:prstGeom prst="donut">
            <a:avLst>
              <a:gd name="adj" fmla="val 115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04138" cy="1325563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FFFF00"/>
                </a:solidFill>
                <a:ea typeface="ＭＳ Ｐゴシック" charset="-128"/>
              </a:rPr>
              <a:t>Lincoln Steffens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0641" y="1427161"/>
            <a:ext cx="5179255" cy="521070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charset="-128"/>
              </a:rPr>
              <a:t>Author of the book: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dirty="0">
                <a:ea typeface="ＭＳ Ｐゴシック" charset="-128"/>
              </a:rPr>
              <a:t>“</a:t>
            </a:r>
            <a:r>
              <a:rPr lang="en-US" altLang="en-US" sz="3600" b="1" i="1" dirty="0">
                <a:ea typeface="ＭＳ Ｐゴシック" charset="-128"/>
              </a:rPr>
              <a:t>The Shame of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b="1" i="1" dirty="0">
                <a:ea typeface="ＭＳ Ｐゴシック" charset="-128"/>
              </a:rPr>
              <a:t>the Cities</a:t>
            </a:r>
            <a:r>
              <a:rPr lang="en-US" altLang="en-US" sz="3600" b="1" dirty="0">
                <a:ea typeface="ＭＳ Ｐゴシック" charset="-128"/>
              </a:rPr>
              <a:t>”</a:t>
            </a:r>
          </a:p>
          <a:p>
            <a:pPr eaLnBrk="1" hangingPunct="1">
              <a:buFont typeface="Arial" charset="0"/>
              <a:buNone/>
            </a:pPr>
            <a:endParaRPr lang="en-US" altLang="en-US" sz="3600" dirty="0">
              <a:ea typeface="ＭＳ Ｐゴシック" charset="-128"/>
            </a:endParaRPr>
          </a:p>
          <a:p>
            <a:pPr eaLnBrk="1" hangingPunct="1"/>
            <a:endParaRPr lang="en-US" altLang="en-US" sz="3600" dirty="0" smtClean="0">
              <a:ea typeface="ＭＳ Ｐゴシック" charset="-128"/>
            </a:endParaRPr>
          </a:p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Included </a:t>
            </a:r>
            <a:r>
              <a:rPr lang="en-US" altLang="en-US" sz="3600" dirty="0">
                <a:ea typeface="ＭＳ Ｐゴシック" charset="-128"/>
              </a:rPr>
              <a:t>stories of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dirty="0">
                <a:ea typeface="ＭＳ Ｐゴシック" charset="-128"/>
              </a:rPr>
              <a:t>Urban problems and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600" dirty="0">
                <a:ea typeface="ＭＳ Ｐゴシック" charset="-128"/>
              </a:rPr>
              <a:t>political  corruption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53" y="0"/>
            <a:ext cx="1885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69" y="0"/>
            <a:ext cx="29718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0622" y="3240947"/>
            <a:ext cx="2449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H.I.P.P.?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65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 txBox="1">
            <a:spLocks/>
          </p:cNvSpPr>
          <p:nvPr/>
        </p:nvSpPr>
        <p:spPr bwMode="auto">
          <a:xfrm>
            <a:off x="194469" y="274638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FFFF00"/>
                </a:solidFill>
              </a:rPr>
              <a:t>John </a:t>
            </a:r>
            <a:r>
              <a:rPr lang="en-US" altLang="en-US" sz="4400" b="1" u="sng" dirty="0" err="1">
                <a:solidFill>
                  <a:srgbClr val="FFFF00"/>
                </a:solidFill>
              </a:rPr>
              <a:t>Spargo</a:t>
            </a:r>
            <a:endParaRPr lang="en-US" altLang="en-US" sz="4400" b="1" u="sng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0"/>
            <a:ext cx="3136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464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0505" y="1096963"/>
            <a:ext cx="4337245" cy="4527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3600" dirty="0"/>
              <a:t>Author of the book: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3600" b="1" dirty="0"/>
              <a:t>“</a:t>
            </a:r>
            <a:r>
              <a:rPr lang="en-US" altLang="en-US" sz="3600" b="1" i="1" dirty="0"/>
              <a:t>The Bitter Cry of the Children</a:t>
            </a:r>
            <a:r>
              <a:rPr lang="en-US" altLang="en-US" sz="3600" b="1" dirty="0" smtClean="0"/>
              <a:t>”</a:t>
            </a:r>
          </a:p>
          <a:p>
            <a:pPr eaLnBrk="1" hangingPunct="1">
              <a:buFont typeface="Arial" charset="0"/>
              <a:buNone/>
              <a:defRPr/>
            </a:pPr>
            <a:endParaRPr lang="en-US" sz="3600" b="1" dirty="0"/>
          </a:p>
          <a:p>
            <a:pPr eaLnBrk="1" hangingPunct="1">
              <a:buFont typeface="Arial" charset="0"/>
              <a:buNone/>
              <a:defRPr/>
            </a:pPr>
            <a:endParaRPr lang="en-US" sz="3600" dirty="0"/>
          </a:p>
          <a:p>
            <a:pPr eaLnBrk="1" hangingPunct="1">
              <a:defRPr/>
            </a:pPr>
            <a:r>
              <a:rPr lang="en-US" sz="3600" dirty="0" smtClean="0"/>
              <a:t>Describes </a:t>
            </a:r>
            <a:r>
              <a:rPr lang="en-US" sz="3600" dirty="0"/>
              <a:t>how rural children live, work, survive, and unfortunately die.</a:t>
            </a:r>
            <a:endParaRPr lang="en-US" alt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707143" y="3183772"/>
            <a:ext cx="2449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H.I.P.P.?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9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 txBox="1">
            <a:spLocks/>
          </p:cNvSpPr>
          <p:nvPr/>
        </p:nvSpPr>
        <p:spPr bwMode="auto">
          <a:xfrm>
            <a:off x="2209800" y="304800"/>
            <a:ext cx="7696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4400" b="1" u="sng" dirty="0"/>
              <a:t>Aim</a:t>
            </a:r>
            <a:r>
              <a:rPr lang="en-US" altLang="x-none" sz="4400" b="1" dirty="0"/>
              <a:t>: </a:t>
            </a:r>
            <a:r>
              <a:rPr lang="en-US" altLang="x-none" sz="4400" dirty="0"/>
              <a:t>How successful were women in achieving the goals of Progressivism?</a:t>
            </a:r>
          </a:p>
        </p:txBody>
      </p:sp>
    </p:spTree>
    <p:extLst>
      <p:ext uri="{BB962C8B-B14F-4D97-AF65-F5344CB8AC3E}">
        <p14:creationId xmlns:p14="http://schemas.microsoft.com/office/powerpoint/2010/main" val="5443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52401"/>
            <a:ext cx="7924800" cy="1323439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was a </a:t>
            </a:r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woman’s role in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society before the 1900s?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028700"/>
            <a:ext cx="81280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954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3048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sz="3800" b="1" dirty="0">
                <a:solidFill>
                  <a:srgbClr val="FFFF00"/>
                </a:solidFill>
                <a:latin typeface="Georgia" charset="0"/>
                <a:ea typeface="ヒラギノ角ゴ Pro W3" charset="0"/>
                <a:cs typeface="ヒラギノ角ゴ Pro W3" charset="0"/>
              </a:rPr>
              <a:t>Working  Women</a:t>
            </a:r>
            <a:r>
              <a:rPr lang="ja-JP" altLang="en-US" sz="3800" b="1" dirty="0">
                <a:solidFill>
                  <a:srgbClr val="FFFF00"/>
                </a:solidFill>
                <a:latin typeface="Georgia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3800" b="1" dirty="0">
                <a:solidFill>
                  <a:srgbClr val="FFFF00"/>
                </a:solidFill>
                <a:latin typeface="Georgia" charset="0"/>
                <a:ea typeface="ヒラギノ角ゴ Pro W3" charset="0"/>
                <a:cs typeface="ヒラギノ角ゴ Pro W3" charset="0"/>
              </a:rPr>
              <a:t>s  Struggles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92369" y="1143000"/>
            <a:ext cx="10396025" cy="437515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84899" indent="-457200">
              <a:lnSpc>
                <a:spcPct val="90000"/>
              </a:lnSpc>
              <a:buClr>
                <a:srgbClr val="FFFF00"/>
              </a:buClr>
              <a:buFont typeface="Wingdings" charset="2"/>
              <a:buChar char="§"/>
              <a:defRPr/>
            </a:pPr>
            <a:r>
              <a:rPr lang="en-US" sz="3000" dirty="0" smtClean="0">
                <a:solidFill>
                  <a:srgbClr val="FFFF00"/>
                </a:solidFill>
                <a:latin typeface="Georgia" charset="0"/>
                <a:ea typeface="ヒラギノ角ゴ Pro W3" charset="0"/>
                <a:cs typeface="ヒラギノ角ゴ Pro W3" charset="0"/>
              </a:rPr>
              <a:t>But those women </a:t>
            </a:r>
            <a:r>
              <a:rPr lang="en-US" sz="3000" dirty="0">
                <a:solidFill>
                  <a:srgbClr val="FFFF00"/>
                </a:solidFill>
                <a:latin typeface="Georgia" charset="0"/>
                <a:ea typeface="ヒラギノ角ゴ Pro W3" charset="0"/>
                <a:cs typeface="ヒラギノ角ゴ Pro W3" charset="0"/>
              </a:rPr>
              <a:t>who worked outside of the home:</a:t>
            </a:r>
          </a:p>
          <a:p>
            <a:pPr marL="844931" lvl="1" indent="-342900">
              <a:lnSpc>
                <a:spcPct val="90000"/>
              </a:lnSpc>
              <a:buClr>
                <a:srgbClr val="FFFF00"/>
              </a:buClr>
              <a:buFont typeface="Wingdings" charset="2"/>
              <a:buChar char="§"/>
              <a:defRPr/>
            </a:pPr>
            <a:r>
              <a:rPr lang="en-US" sz="3000" dirty="0">
                <a:solidFill>
                  <a:srgbClr val="FFFF00"/>
                </a:solidFill>
                <a:latin typeface="Georgia" charset="0"/>
                <a:ea typeface="ヒラギノ角ゴ Pro W3" charset="0"/>
              </a:rPr>
              <a:t>Long Hours</a:t>
            </a:r>
          </a:p>
          <a:p>
            <a:pPr marL="844931" lvl="1" indent="-342900">
              <a:lnSpc>
                <a:spcPct val="90000"/>
              </a:lnSpc>
              <a:buClr>
                <a:srgbClr val="FFFF00"/>
              </a:buClr>
              <a:buFont typeface="Wingdings" charset="2"/>
              <a:buChar char="§"/>
              <a:defRPr/>
            </a:pPr>
            <a:r>
              <a:rPr lang="en-US" sz="3000" dirty="0">
                <a:solidFill>
                  <a:srgbClr val="FFFF00"/>
                </a:solidFill>
                <a:latin typeface="Georgia" charset="0"/>
                <a:ea typeface="ヒラギノ角ゴ Pro W3" charset="0"/>
              </a:rPr>
              <a:t>Dangerous</a:t>
            </a:r>
          </a:p>
          <a:p>
            <a:pPr marL="844931" lvl="1" indent="-342900">
              <a:lnSpc>
                <a:spcPct val="90000"/>
              </a:lnSpc>
              <a:buClr>
                <a:srgbClr val="FFFF00"/>
              </a:buClr>
              <a:buFont typeface="Wingdings" charset="2"/>
              <a:buChar char="§"/>
              <a:defRPr/>
            </a:pPr>
            <a:r>
              <a:rPr lang="en-US" sz="3000" dirty="0">
                <a:solidFill>
                  <a:srgbClr val="FFFF00"/>
                </a:solidFill>
                <a:latin typeface="Georgia" charset="0"/>
                <a:ea typeface="ヒラギノ角ゴ Pro W3" charset="0"/>
              </a:rPr>
              <a:t>Wages go to men in the house </a:t>
            </a:r>
          </a:p>
          <a:p>
            <a:pPr marL="844931" lvl="1" indent="-342900">
              <a:lnSpc>
                <a:spcPct val="90000"/>
              </a:lnSpc>
              <a:buClr>
                <a:srgbClr val="FFFF00"/>
              </a:buClr>
              <a:buFont typeface="Wingdings" charset="2"/>
              <a:buChar char="§"/>
              <a:defRPr/>
            </a:pPr>
            <a:endParaRPr lang="en-US" sz="3000" dirty="0">
              <a:solidFill>
                <a:srgbClr val="FFFF00"/>
              </a:solidFill>
              <a:latin typeface="Georgia" charset="0"/>
              <a:ea typeface="ヒラギノ角ゴ Pro W3" charset="0"/>
            </a:endParaRPr>
          </a:p>
          <a:p>
            <a:pPr marL="844931" lvl="1" indent="-342900">
              <a:lnSpc>
                <a:spcPct val="90000"/>
              </a:lnSpc>
              <a:buClr>
                <a:srgbClr val="FFFF00"/>
              </a:buClr>
              <a:buFont typeface="Wingdings" charset="2"/>
              <a:buChar char="§"/>
              <a:defRPr/>
            </a:pPr>
            <a:r>
              <a:rPr lang="en-US" sz="3000" dirty="0">
                <a:solidFill>
                  <a:srgbClr val="FFFF00"/>
                </a:solidFill>
                <a:latin typeface="Georgia" charset="0"/>
                <a:ea typeface="ヒラギノ角ゴ Pro W3" charset="0"/>
              </a:rPr>
              <a:t>Worked in Cigar or clothing factories or as laundresses or servants.</a:t>
            </a:r>
          </a:p>
          <a:p>
            <a:pPr marL="844931" lvl="1" indent="-342900">
              <a:lnSpc>
                <a:spcPct val="90000"/>
              </a:lnSpc>
              <a:buClr>
                <a:srgbClr val="FFFF00"/>
              </a:buClr>
              <a:buFont typeface="Wingdings" charset="2"/>
              <a:buChar char="§"/>
              <a:defRPr/>
            </a:pPr>
            <a:endParaRPr lang="en-US" sz="3000" dirty="0">
              <a:solidFill>
                <a:srgbClr val="FFFF00"/>
              </a:solidFill>
              <a:latin typeface="Georgia" charset="0"/>
              <a:ea typeface="ヒラギノ角ゴ Pro W3" charset="0"/>
            </a:endParaRPr>
          </a:p>
          <a:p>
            <a:pPr marL="844931" lvl="1" indent="-342900">
              <a:lnSpc>
                <a:spcPct val="90000"/>
              </a:lnSpc>
              <a:buClr>
                <a:srgbClr val="FFFF00"/>
              </a:buClr>
              <a:buFont typeface="Wingdings" charset="2"/>
              <a:buChar char="§"/>
              <a:defRPr/>
            </a:pPr>
            <a:r>
              <a:rPr lang="en-US" sz="3000" dirty="0">
                <a:solidFill>
                  <a:srgbClr val="FFFF00"/>
                </a:solidFill>
                <a:latin typeface="Georgia" charset="0"/>
                <a:ea typeface="ヒラギノ角ゴ Pro W3" charset="0"/>
              </a:rPr>
              <a:t>Cheated and bullied by employers.</a:t>
            </a:r>
          </a:p>
          <a:p>
            <a:pPr marL="739775" lvl="1">
              <a:lnSpc>
                <a:spcPct val="90000"/>
              </a:lnSpc>
              <a:buNone/>
              <a:defRPr/>
            </a:pPr>
            <a:r>
              <a:rPr lang="en-US" sz="3000" dirty="0">
                <a:solidFill>
                  <a:srgbClr val="FFFF00"/>
                </a:solidFill>
                <a:latin typeface="Georgia" charset="0"/>
                <a:ea typeface="ヒラギノ角ゴ Pro W3" charset="0"/>
              </a:rPr>
              <a:t> </a:t>
            </a:r>
          </a:p>
          <a:p>
            <a:pPr marL="739775" lvl="1" algn="ctr">
              <a:lnSpc>
                <a:spcPct val="90000"/>
              </a:lnSpc>
              <a:buNone/>
              <a:defRPr/>
            </a:pPr>
            <a:r>
              <a:rPr lang="en-US" sz="3000" dirty="0">
                <a:solidFill>
                  <a:srgbClr val="FFFF00"/>
                </a:solidFill>
                <a:latin typeface="Georgia" charset="0"/>
                <a:ea typeface="ヒラギノ角ゴ Pro W3" charset="0"/>
              </a:rPr>
              <a:t>But STILL </a:t>
            </a:r>
            <a:r>
              <a:rPr lang="en-US" sz="3000" b="1" u="sng" dirty="0">
                <a:solidFill>
                  <a:srgbClr val="FFFF00"/>
                </a:solidFill>
                <a:latin typeface="Georgia" charset="0"/>
                <a:ea typeface="ヒラギノ角ゴ Pro W3" charset="0"/>
              </a:rPr>
              <a:t>NO VOTING RIGHTS</a:t>
            </a:r>
            <a:r>
              <a:rPr lang="en-US" sz="3000" dirty="0">
                <a:solidFill>
                  <a:srgbClr val="FFFF00"/>
                </a:solidFill>
                <a:latin typeface="Georgia" charset="0"/>
                <a:ea typeface="ヒラギノ角ゴ Pro W3" charset="0"/>
              </a:rPr>
              <a:t>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1600" y="2209801"/>
            <a:ext cx="1524000" cy="8620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500" b="1" dirty="0"/>
              <a:t>DON</a:t>
            </a:r>
            <a:r>
              <a:rPr lang="mr-IN" sz="2500" b="1" dirty="0"/>
              <a:t>’</a:t>
            </a:r>
            <a:r>
              <a:rPr lang="en-US" sz="2500" b="1" dirty="0"/>
              <a:t>T COPY</a:t>
            </a:r>
          </a:p>
        </p:txBody>
      </p:sp>
    </p:spTree>
    <p:extLst>
      <p:ext uri="{BB962C8B-B14F-4D97-AF65-F5344CB8AC3E}">
        <p14:creationId xmlns:p14="http://schemas.microsoft.com/office/powerpoint/2010/main" val="6780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1834" y="0"/>
            <a:ext cx="3810000" cy="762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Before 1910</a:t>
            </a:r>
            <a:r>
              <a:rPr lang="mr-I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62000"/>
            <a:ext cx="9550400" cy="47244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dirty="0"/>
              <a:t>Women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suffrage movement SPLITS, but then unites in 1890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b="1" u="sng" dirty="0">
                <a:solidFill>
                  <a:srgbClr val="FFFF00"/>
                </a:solidFill>
              </a:rPr>
              <a:t>National American Woman Suffrage Association (</a:t>
            </a:r>
            <a:r>
              <a:rPr lang="en-US" b="1" u="sng" dirty="0" smtClean="0">
                <a:solidFill>
                  <a:srgbClr val="FFFF00"/>
                </a:solidFill>
              </a:rPr>
              <a:t>NWSA)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b="1" u="sng" dirty="0">
                <a:solidFill>
                  <a:srgbClr val="FFFF00"/>
                </a:solidFill>
              </a:rPr>
              <a:t>National Association of Colored Women</a:t>
            </a:r>
            <a:r>
              <a:rPr lang="en-US" u="sng" dirty="0">
                <a:solidFill>
                  <a:srgbClr val="FFFF00"/>
                </a:solidFill>
              </a:rPr>
              <a:t> (</a:t>
            </a:r>
            <a:r>
              <a:rPr lang="en-US" b="1" u="sng" dirty="0">
                <a:solidFill>
                  <a:srgbClr val="FFFF00"/>
                </a:solidFill>
              </a:rPr>
              <a:t>NACW</a:t>
            </a:r>
            <a:r>
              <a:rPr lang="en-US" u="sng" dirty="0" smtClean="0">
                <a:solidFill>
                  <a:srgbClr val="FFFF00"/>
                </a:solidFill>
              </a:rPr>
              <a:t>)</a:t>
            </a:r>
            <a:endParaRPr lang="en-US" b="1" u="sng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dirty="0"/>
              <a:t>Big leaders: </a:t>
            </a:r>
            <a:r>
              <a:rPr lang="en-US" b="1" u="sng" dirty="0">
                <a:solidFill>
                  <a:srgbClr val="FFFF00"/>
                </a:solidFill>
              </a:rPr>
              <a:t>Susan B. Anthony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b="1" u="sng" dirty="0">
                <a:solidFill>
                  <a:srgbClr val="FFFF00"/>
                </a:solidFill>
              </a:rPr>
              <a:t>Elizabeth Cady Stanton</a:t>
            </a:r>
          </a:p>
          <a:p>
            <a:pPr marL="82296" indent="0">
              <a:lnSpc>
                <a:spcPct val="80000"/>
              </a:lnSpc>
              <a:buClr>
                <a:srgbClr val="FFFF00"/>
              </a:buClr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82296" indent="0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en-US" u="sng" dirty="0"/>
              <a:t>While you watch:</a:t>
            </a:r>
            <a:r>
              <a:rPr lang="en-US" b="1" dirty="0"/>
              <a:t> What tactics did Susan B. Anthony use to try and increase </a:t>
            </a:r>
            <a:r>
              <a:rPr lang="en-US" b="1" dirty="0" err="1"/>
              <a:t>womens</a:t>
            </a:r>
            <a:r>
              <a:rPr lang="en-US" b="1" dirty="0"/>
              <a:t>’ influence in society?</a:t>
            </a:r>
            <a:endParaRPr lang="en-US" u="sng" dirty="0"/>
          </a:p>
          <a:p>
            <a:pPr marL="82296" indent="0">
              <a:lnSpc>
                <a:spcPct val="80000"/>
              </a:lnSpc>
              <a:buClr>
                <a:srgbClr val="FFFF00"/>
              </a:buClr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u="sng" dirty="0">
                <a:solidFill>
                  <a:schemeClr val="bg1"/>
                </a:solidFill>
              </a:rPr>
              <a:t>Two big strategies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916686" lvl="1" indent="-514350">
              <a:lnSpc>
                <a:spcPct val="80000"/>
              </a:lnSpc>
              <a:buClr>
                <a:srgbClr val="FFFF00"/>
              </a:buClr>
              <a:buFont typeface="+mj-lt"/>
              <a:buAutoNum type="arabicPeriod"/>
              <a:defRPr/>
            </a:pPr>
            <a:r>
              <a:rPr lang="en-US" b="1" dirty="0">
                <a:solidFill>
                  <a:schemeClr val="bg1"/>
                </a:solidFill>
              </a:rPr>
              <a:t>Win suffrage state-by-state</a:t>
            </a:r>
          </a:p>
          <a:p>
            <a:pPr marL="916686" lvl="1" indent="-514350">
              <a:lnSpc>
                <a:spcPct val="80000"/>
              </a:lnSpc>
              <a:buClr>
                <a:srgbClr val="FFFF00"/>
              </a:buClr>
              <a:buFont typeface="+mj-lt"/>
              <a:buAutoNum type="arabicPeriod"/>
              <a:defRPr/>
            </a:pPr>
            <a:r>
              <a:rPr lang="en-US" b="1" dirty="0">
                <a:solidFill>
                  <a:schemeClr val="bg1"/>
                </a:solidFill>
              </a:rPr>
              <a:t>Try to pass a Constitutional Amendment to give women the right to vote across the nation! 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2" y="237066"/>
            <a:ext cx="2751667" cy="275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607" y="2988733"/>
            <a:ext cx="2768392" cy="308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77130" y="4254180"/>
            <a:ext cx="138210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VIDEO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5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684</Words>
  <Application>Microsoft Macintosh PowerPoint</Application>
  <PresentationFormat>Widescreen</PresentationFormat>
  <Paragraphs>122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Calibri</vt:lpstr>
      <vt:lpstr>Calibri Light</vt:lpstr>
      <vt:lpstr>Georgia</vt:lpstr>
      <vt:lpstr>Mangal</vt:lpstr>
      <vt:lpstr>ＭＳ Ｐゴシック</vt:lpstr>
      <vt:lpstr>ＭＳ 明朝</vt:lpstr>
      <vt:lpstr>Times New Roman</vt:lpstr>
      <vt:lpstr>Verdana</vt:lpstr>
      <vt:lpstr>Wingdings</vt:lpstr>
      <vt:lpstr>Wingdings 2</vt:lpstr>
      <vt:lpstr>Yu Gothic</vt:lpstr>
      <vt:lpstr>ヒラギノ角ゴ Pro W3</vt:lpstr>
      <vt:lpstr>Arial</vt:lpstr>
      <vt:lpstr>Office Theme</vt:lpstr>
      <vt:lpstr>Frank Norris</vt:lpstr>
      <vt:lpstr>Jacob Riis</vt:lpstr>
      <vt:lpstr>Ida Tarbell</vt:lpstr>
      <vt:lpstr>Lincoln Steffens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Female Progressive Advocates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Norris</dc:title>
  <dc:creator>Demarco Matthew</dc:creator>
  <cp:lastModifiedBy>Demarco Matthew</cp:lastModifiedBy>
  <cp:revision>4</cp:revision>
  <dcterms:created xsi:type="dcterms:W3CDTF">2017-03-01T22:03:29Z</dcterms:created>
  <dcterms:modified xsi:type="dcterms:W3CDTF">2017-03-01T22:05:08Z</dcterms:modified>
</cp:coreProperties>
</file>