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E09CF-983E-184C-BFB9-FA0039D5345F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E4928-3B28-544C-B324-29993BCA5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79D2D2B1-BA05-2D40-B2DD-1BE9E2DC45F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7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44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EE02FF2-12F4-804C-84B3-9CA709BB7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11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8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6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AB87-6FDE-5846-872B-B7C872C56415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E11D-82EF-3746-91A0-821F1B65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ontent.answers.com/main/content/wp/en-commons/thumb/b/b1/400px-Statecessions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1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Today’s AIM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were the years from 1781-1789 known as the “Critical Period” in the new nation?</a:t>
            </a:r>
          </a:p>
        </p:txBody>
      </p:sp>
      <p:pic>
        <p:nvPicPr>
          <p:cNvPr id="49154" name="Picture 2" descr="mage result for the critical 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2646"/>
            <a:ext cx="6324600" cy="42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86" y="69130"/>
            <a:ext cx="90250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Domestic p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roblems under the Articles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101" y="769441"/>
            <a:ext cx="118774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SHAY’S REBELLION</a:t>
            </a:r>
            <a:r>
              <a:rPr lang="en-US" sz="2800" dirty="0" smtClean="0"/>
              <a:t> (1787)</a:t>
            </a:r>
            <a:endParaRPr lang="en-US" sz="2800" b="1" u="sng" dirty="0" smtClean="0"/>
          </a:p>
          <a:p>
            <a:pPr marL="971550" lvl="1" indent="-514350">
              <a:buFont typeface="Arial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Daniel Shays</a:t>
            </a:r>
            <a:r>
              <a:rPr lang="en-US" sz="2800" dirty="0" smtClean="0"/>
              <a:t> (war veteran)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Farmer uprising vs. high state taxes, imprisonment for debt, lack of $$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800" dirty="0" smtClean="0"/>
              <a:t>Rebels stopped collection of taxes, forced closing of courts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Rebellion stopped by Massachusetts state militia (no $$ for army)</a:t>
            </a:r>
          </a:p>
          <a:p>
            <a:pPr marL="971550" lvl="1" indent="-514350">
              <a:buAutoNum type="arabicPeriod"/>
            </a:pPr>
            <a:endParaRPr lang="en-US" sz="2600" dirty="0" smtClean="0"/>
          </a:p>
        </p:txBody>
      </p:sp>
      <p:pic>
        <p:nvPicPr>
          <p:cNvPr id="5" name="Picture 2" descr="mage result for shays rebel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" y="3543641"/>
            <a:ext cx="5136265" cy="28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age result for shays rebel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44" y="3543641"/>
            <a:ext cx="3181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65266" y="3585032"/>
            <a:ext cx="35302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Washington said</a:t>
            </a:r>
            <a:r>
              <a:rPr lang="en-US" sz="2800" dirty="0" smtClean="0"/>
              <a:t>: </a:t>
            </a:r>
            <a:r>
              <a:rPr lang="en-US" sz="3000" dirty="0" smtClean="0"/>
              <a:t>“</a:t>
            </a:r>
            <a:r>
              <a:rPr lang="en-US" sz="3000" dirty="0"/>
              <a:t>What a triumph </a:t>
            </a:r>
            <a:r>
              <a:rPr lang="en-US" sz="3000" dirty="0" smtClean="0"/>
              <a:t>for our </a:t>
            </a:r>
            <a:r>
              <a:rPr lang="en-US" sz="3000" dirty="0"/>
              <a:t>enemies… to </a:t>
            </a:r>
            <a:r>
              <a:rPr lang="en-US" sz="3000" dirty="0" smtClean="0"/>
              <a:t>find we </a:t>
            </a:r>
            <a:r>
              <a:rPr lang="en-US" sz="3000" dirty="0"/>
              <a:t>are incapable </a:t>
            </a:r>
            <a:r>
              <a:rPr lang="en-US" sz="3000" dirty="0" smtClean="0"/>
              <a:t>of governing </a:t>
            </a:r>
            <a:r>
              <a:rPr lang="en-US" sz="3000" dirty="0"/>
              <a:t>ourselves.”</a:t>
            </a:r>
          </a:p>
        </p:txBody>
      </p:sp>
    </p:spTree>
    <p:extLst>
      <p:ext uri="{BB962C8B-B14F-4D97-AF65-F5344CB8AC3E}">
        <p14:creationId xmlns:p14="http://schemas.microsoft.com/office/powerpoint/2010/main" val="5619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619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does it mean to be a “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nationalist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”?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 do we see examples of nationalism in our lives TODAY?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1" y="1435044"/>
            <a:ext cx="4993731" cy="5422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43869" y="1636247"/>
            <a:ext cx="519703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Examine the image.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did incidents such as this one bolster the arguments of the Nationalists in the US?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>
          <a:xfrm rot="10800000">
            <a:off x="5741043" y="3402957"/>
            <a:ext cx="1469985" cy="87967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4385" y="4925286"/>
            <a:ext cx="58664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nationalists argued that democracy was giving way to violence and threatening order without a strong central government. </a:t>
            </a:r>
          </a:p>
        </p:txBody>
      </p:sp>
    </p:spTree>
    <p:extLst>
      <p:ext uri="{BB962C8B-B14F-4D97-AF65-F5344CB8AC3E}">
        <p14:creationId xmlns:p14="http://schemas.microsoft.com/office/powerpoint/2010/main" val="3041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9225"/>
            <a:ext cx="68947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Annapolis Convention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46" y="1064870"/>
            <a:ext cx="67326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1786 – Held in </a:t>
            </a:r>
            <a:r>
              <a:rPr lang="en-US" sz="3000" dirty="0"/>
              <a:t>Annapolis, Maryland...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 5 states sent delegates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 PLAN = </a:t>
            </a:r>
            <a:r>
              <a:rPr lang="en-US" sz="3000" b="1" u="sng" dirty="0" smtClean="0">
                <a:solidFill>
                  <a:srgbClr val="FF0000"/>
                </a:solidFill>
              </a:rPr>
              <a:t>regulate </a:t>
            </a:r>
            <a:r>
              <a:rPr lang="en-US" sz="3000" b="1" u="sng" dirty="0">
                <a:solidFill>
                  <a:srgbClr val="FF0000"/>
                </a:solidFill>
              </a:rPr>
              <a:t>interstate and foreign </a:t>
            </a:r>
            <a:r>
              <a:rPr lang="en-US" sz="3000" b="1" u="sng" dirty="0" smtClean="0">
                <a:solidFill>
                  <a:srgbClr val="FF0000"/>
                </a:solidFill>
              </a:rPr>
              <a:t>trade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 What did they find out? Another BIGGER convention MUST BE HELD!</a:t>
            </a:r>
            <a:endParaRPr lang="en-US" sz="3000" dirty="0"/>
          </a:p>
          <a:p>
            <a:pPr marL="285750" indent="-285750">
              <a:buFont typeface="Wingdings" charset="0"/>
              <a:buChar char="Ø"/>
            </a:pPr>
            <a:endParaRPr lang="en-US" sz="2000" dirty="0" smtClean="0"/>
          </a:p>
          <a:p>
            <a:pPr marL="285750" indent="-285750">
              <a:buFont typeface="Wingdings" charset="0"/>
              <a:buChar char="Ø"/>
            </a:pPr>
            <a:endParaRPr lang="en-US" sz="2000" dirty="0" smtClean="0"/>
          </a:p>
        </p:txBody>
      </p:sp>
      <p:pic>
        <p:nvPicPr>
          <p:cNvPr id="15362" name="Picture 2" descr="mage result for annapolis conv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13" y="970222"/>
            <a:ext cx="5285849" cy="31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56" y="85238"/>
            <a:ext cx="7978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So, what needs to change ASAP?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052" y="964519"/>
            <a:ext cx="6987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For the USA to </a:t>
            </a:r>
            <a:r>
              <a:rPr lang="en-US" sz="3600" dirty="0" smtClean="0"/>
              <a:t>survive, it needs: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Stronger National Government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Avoid CIVIL WAR!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More branches to share power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 NEW CONSTITUTION at a NEW CONVENTION!</a:t>
            </a:r>
            <a:endParaRPr lang="en-US" sz="3600" dirty="0"/>
          </a:p>
        </p:txBody>
      </p:sp>
      <p:pic>
        <p:nvPicPr>
          <p:cNvPr id="20482" name="Picture 2" descr="mage result for united states co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94" y="161264"/>
            <a:ext cx="33528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569" y="4490679"/>
            <a:ext cx="11227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“</a:t>
            </a:r>
            <a:r>
              <a:rPr lang="en-US" sz="4000" b="1" dirty="0"/>
              <a:t>Decide forever the fate of republican government</a:t>
            </a:r>
            <a:r>
              <a:rPr lang="en-US" sz="4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855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5600" y="854598"/>
            <a:ext cx="4384826" cy="3103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en-US" b="1" dirty="0" smtClean="0"/>
              <a:t>The Articles of Confederation served as the framework for the U.S. gov’t from 1781 until 1787:</a:t>
            </a:r>
          </a:p>
          <a:p>
            <a:pPr marL="971550" lvl="1" indent="-514350">
              <a:lnSpc>
                <a:spcPct val="95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en-US" altLang="en-US" sz="2800" dirty="0" smtClean="0"/>
              <a:t>Early – GOOD – because it eliminated tyranny </a:t>
            </a:r>
          </a:p>
          <a:p>
            <a:pPr marL="971550" lvl="1" indent="-514350">
              <a:lnSpc>
                <a:spcPct val="95000"/>
              </a:lnSpc>
              <a:spcBef>
                <a:spcPct val="10000"/>
              </a:spcBef>
              <a:buFont typeface="+mj-lt"/>
              <a:buAutoNum type="arabicPeriod"/>
            </a:pPr>
            <a:r>
              <a:rPr lang="en-US" altLang="en-US" sz="2800" dirty="0" smtClean="0"/>
              <a:t>Later – BAD – weaknesses kept the gov’t from solving serious national problems  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5599" y="0"/>
            <a:ext cx="5104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What’s the problem?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6" name="Picture 4" descr="mage result for houston we have a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00" y="1000246"/>
            <a:ext cx="6667916" cy="28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age result for heart rate monitor fla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99" y="4043699"/>
            <a:ext cx="6162118" cy="25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00" y="765123"/>
            <a:ext cx="11784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FOREIGN PROBLEMS</a:t>
            </a:r>
            <a:r>
              <a:rPr lang="en-US" sz="2800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European nations = </a:t>
            </a:r>
            <a:r>
              <a:rPr lang="en-US" sz="2800" b="1" u="sng" dirty="0" smtClean="0">
                <a:solidFill>
                  <a:srgbClr val="FF0000"/>
                </a:solidFill>
              </a:rPr>
              <a:t>NO respect for USA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couldn</a:t>
            </a:r>
            <a:r>
              <a:rPr lang="uk-UA" sz="2800" dirty="0" smtClean="0">
                <a:solidFill>
                  <a:srgbClr val="FF0000"/>
                </a:solidFill>
              </a:rPr>
              <a:t>’</a:t>
            </a:r>
            <a:r>
              <a:rPr lang="en-US" sz="2800" dirty="0" smtClean="0">
                <a:solidFill>
                  <a:srgbClr val="FF0000"/>
                </a:solidFill>
              </a:rPr>
              <a:t>t pay its debts)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Britain and Spain  = </a:t>
            </a:r>
            <a:r>
              <a:rPr lang="en-US" sz="2800" b="1" u="sng" dirty="0" smtClean="0">
                <a:solidFill>
                  <a:srgbClr val="FF0000"/>
                </a:solidFill>
              </a:rPr>
              <a:t>want to expand WEST after the war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100" y="3004101"/>
            <a:ext cx="6379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FINANCIAL PROBLEMS:</a:t>
            </a:r>
          </a:p>
          <a:p>
            <a:pPr marL="457200" indent="-457200">
              <a:buFontTx/>
              <a:buAutoNum type="arabicPeriod"/>
            </a:pPr>
            <a:r>
              <a:rPr lang="en-US" sz="2700" dirty="0"/>
              <a:t>Congress = </a:t>
            </a:r>
            <a:r>
              <a:rPr lang="en-US" sz="2700" b="1" u="sng" dirty="0">
                <a:solidFill>
                  <a:srgbClr val="FF0000"/>
                </a:solidFill>
              </a:rPr>
              <a:t>NO TAXING </a:t>
            </a:r>
            <a:r>
              <a:rPr lang="en-US" sz="2700" b="1" u="sng" dirty="0" smtClean="0">
                <a:solidFill>
                  <a:srgbClr val="FF0000"/>
                </a:solidFill>
              </a:rPr>
              <a:t>POWER</a:t>
            </a:r>
            <a:r>
              <a:rPr lang="en-US" sz="2700" dirty="0" smtClean="0">
                <a:solidFill>
                  <a:srgbClr val="FF0000"/>
                </a:solidFill>
              </a:rPr>
              <a:t> – </a:t>
            </a:r>
            <a:r>
              <a:rPr lang="en-US" sz="2700" b="1" u="sng" dirty="0" smtClean="0">
                <a:solidFill>
                  <a:srgbClr val="FF0000"/>
                </a:solidFill>
              </a:rPr>
              <a:t>only by REQUEST</a:t>
            </a:r>
            <a:endParaRPr lang="en-US" sz="27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700" dirty="0" smtClean="0"/>
              <a:t>War debts = </a:t>
            </a:r>
            <a:r>
              <a:rPr lang="en-US" sz="2700" b="1" u="sng" dirty="0" smtClean="0">
                <a:solidFill>
                  <a:srgbClr val="FF0000"/>
                </a:solidFill>
              </a:rPr>
              <a:t>UNPAID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700" dirty="0" smtClean="0"/>
              <a:t>To other countries (France, Spain)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700" dirty="0" smtClean="0"/>
              <a:t>To their OWN SOLDIERS</a:t>
            </a:r>
          </a:p>
          <a:p>
            <a:pPr marL="457200" indent="-457200">
              <a:buAutoNum type="arabicPeriod"/>
            </a:pPr>
            <a:r>
              <a:rPr lang="en-US" sz="2700" dirty="0" smtClean="0"/>
              <a:t>States AND Congress = </a:t>
            </a:r>
            <a:r>
              <a:rPr lang="en-US" sz="2700" b="1" u="sng" dirty="0" smtClean="0">
                <a:solidFill>
                  <a:srgbClr val="FF0000"/>
                </a:solidFill>
              </a:rPr>
              <a:t>issued WORTHLESS paper money</a:t>
            </a:r>
            <a:r>
              <a:rPr lang="en-US" sz="2700" dirty="0" smtClean="0">
                <a:solidFill>
                  <a:srgbClr val="FF0000"/>
                </a:solidFill>
              </a:rPr>
              <a:t> = </a:t>
            </a:r>
            <a:r>
              <a:rPr lang="en-US" sz="2700" b="1" u="sng" dirty="0" smtClean="0">
                <a:solidFill>
                  <a:srgbClr val="FF0000"/>
                </a:solidFill>
              </a:rPr>
              <a:t>INFLATION</a:t>
            </a:r>
            <a:endParaRPr lang="en-US" sz="27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13688587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02" y="2869074"/>
            <a:ext cx="5211741" cy="3841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91406" y="134181"/>
            <a:ext cx="11806177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BAD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happened under the </a:t>
            </a:r>
            <a:r>
              <a:rPr lang="en-US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Articles of Confederation?</a:t>
            </a:r>
            <a:endParaRPr lang="en-US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9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91" y="1211414"/>
            <a:ext cx="55810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Land Ordinance 1785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12" y="2132941"/>
            <a:ext cx="616279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400" dirty="0"/>
              <a:t>S</a:t>
            </a:r>
            <a:r>
              <a:rPr lang="en-US" sz="3400" dirty="0" smtClean="0"/>
              <a:t>ettlers </a:t>
            </a:r>
            <a:r>
              <a:rPr lang="en-US" sz="3400" dirty="0"/>
              <a:t>could </a:t>
            </a:r>
            <a:r>
              <a:rPr lang="en-US" sz="3400" b="1" u="sng" dirty="0">
                <a:solidFill>
                  <a:srgbClr val="FF0000"/>
                </a:solidFill>
              </a:rPr>
              <a:t>purchase </a:t>
            </a:r>
            <a:r>
              <a:rPr lang="en-US" sz="3400" b="1" u="sng" dirty="0" smtClean="0">
                <a:solidFill>
                  <a:srgbClr val="FF0000"/>
                </a:solidFill>
              </a:rPr>
              <a:t>farmland </a:t>
            </a:r>
            <a:r>
              <a:rPr lang="en-US" sz="3400" b="1" u="sng" dirty="0">
                <a:solidFill>
                  <a:srgbClr val="FF0000"/>
                </a:solidFill>
              </a:rPr>
              <a:t>in the undeveloped west</a:t>
            </a:r>
            <a:r>
              <a:rPr lang="en-US" sz="3400" dirty="0"/>
              <a:t>. </a:t>
            </a:r>
            <a:endParaRPr lang="en-US" sz="34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en-US" sz="3400" dirty="0" smtClean="0"/>
              <a:t>NOW, </a:t>
            </a:r>
            <a:r>
              <a:rPr lang="en-US" sz="3400" b="1" u="sng" dirty="0" smtClean="0">
                <a:solidFill>
                  <a:srgbClr val="FF0000"/>
                </a:solidFill>
              </a:rPr>
              <a:t>land sales =  revenue for Congress</a:t>
            </a:r>
            <a:r>
              <a:rPr lang="en-US" sz="3400" dirty="0" smtClean="0">
                <a:solidFill>
                  <a:srgbClr val="FF0000"/>
                </a:solidFill>
              </a:rPr>
              <a:t>!</a:t>
            </a:r>
            <a:endParaRPr lang="en-US" sz="3400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mage result for land ordinance of 1785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07" y="1035107"/>
            <a:ext cx="4386258" cy="55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1406" y="313635"/>
            <a:ext cx="11806177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happened under the </a:t>
            </a:r>
            <a:r>
              <a:rPr lang="en-US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Articles of Confederation?</a:t>
            </a:r>
            <a:endParaRPr lang="en-US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5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534972"/>
            <a:ext cx="48652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1" u="sng" dirty="0" smtClean="0">
                <a:solidFill>
                  <a:srgbClr val="FF0000"/>
                </a:solidFill>
              </a:rPr>
              <a:t>Set rules for creating new states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between Great Lakes and Ohio River</a:t>
            </a:r>
            <a:endParaRPr lang="en-US" sz="3000" b="1" dirty="0" smtClean="0"/>
          </a:p>
          <a:p>
            <a:pPr marL="514350" indent="-514350">
              <a:buAutoNum type="arabicPeriod"/>
            </a:pPr>
            <a:r>
              <a:rPr lang="en-US" sz="3000" b="1" u="sng" dirty="0">
                <a:solidFill>
                  <a:srgbClr val="FF0000"/>
                </a:solidFill>
              </a:rPr>
              <a:t>W</a:t>
            </a:r>
            <a:r>
              <a:rPr lang="en-US" sz="3000" b="1" u="sng" dirty="0" smtClean="0">
                <a:solidFill>
                  <a:srgbClr val="FF0000"/>
                </a:solidFill>
              </a:rPr>
              <a:t>estward expansion</a:t>
            </a:r>
          </a:p>
          <a:p>
            <a:pPr marL="514350" indent="-514350">
              <a:buAutoNum type="arabicPeriod"/>
            </a:pPr>
            <a:r>
              <a:rPr lang="en-US" sz="3000" b="1" u="sng" dirty="0" smtClean="0">
                <a:solidFill>
                  <a:srgbClr val="FF0000"/>
                </a:solidFill>
              </a:rPr>
              <a:t>MOST significant achievement</a:t>
            </a:r>
            <a:r>
              <a:rPr lang="en-US" sz="3000" dirty="0" smtClean="0"/>
              <a:t> of the A of C</a:t>
            </a:r>
            <a:endParaRPr lang="en-US" sz="3000" b="1" u="sng" dirty="0" smtClean="0"/>
          </a:p>
          <a:p>
            <a:pPr marL="514350" indent="-514350">
              <a:buAutoNum type="arabicPeriod"/>
            </a:pPr>
            <a:endParaRPr lang="en-US" sz="2600" dirty="0"/>
          </a:p>
        </p:txBody>
      </p:sp>
      <p:pic>
        <p:nvPicPr>
          <p:cNvPr id="11266" name="Picture 2" descr="mage result for northwest ordinance of 1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26" y="1041721"/>
            <a:ext cx="7326774" cy="550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90694" y="5475249"/>
            <a:ext cx="2219092" cy="7136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653" y="5084956"/>
            <a:ext cx="40107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Similar to the Land Ordinance of 1785, but this one was </a:t>
            </a:r>
            <a:r>
              <a:rPr lang="en-US" sz="2500" b="1" u="sng" dirty="0" smtClean="0">
                <a:solidFill>
                  <a:srgbClr val="FF0000"/>
                </a:solidFill>
              </a:rPr>
              <a:t>MORE POLITICAL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1406" y="226185"/>
            <a:ext cx="11806177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happened under the </a:t>
            </a:r>
            <a:r>
              <a:rPr lang="en-US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Articles of Confederation?</a:t>
            </a:r>
            <a:endParaRPr lang="en-US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0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age result for northwest ordinance of 1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3542" cy="41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 result for ohio farmland aerial 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88458" cy="41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13" y="4749309"/>
            <a:ext cx="120880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</a:rPr>
              <a:t>60,000 </a:t>
            </a:r>
            <a:r>
              <a:rPr lang="en-US" sz="2800" b="1" u="sng" dirty="0">
                <a:solidFill>
                  <a:srgbClr val="FF0000"/>
                </a:solidFill>
              </a:rPr>
              <a:t>people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= </a:t>
            </a:r>
            <a:r>
              <a:rPr lang="en-US" sz="2800" b="1" u="sng" dirty="0">
                <a:solidFill>
                  <a:srgbClr val="FF0000"/>
                </a:solidFill>
              </a:rPr>
              <a:t>create a constitution and apply for </a:t>
            </a:r>
            <a:r>
              <a:rPr lang="en-US" sz="2800" b="1" u="sng" dirty="0" smtClean="0">
                <a:solidFill>
                  <a:srgbClr val="FF0000"/>
                </a:solidFill>
              </a:rPr>
              <a:t>statehood</a:t>
            </a:r>
            <a:r>
              <a:rPr lang="en-US" sz="2800" dirty="0"/>
              <a:t> </a:t>
            </a:r>
            <a:r>
              <a:rPr lang="en-US" sz="2800" dirty="0" smtClean="0"/>
              <a:t>(who cares about native’s land claims!)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Granted </a:t>
            </a:r>
            <a:r>
              <a:rPr lang="en-US" sz="2800" b="1" u="sng" dirty="0" smtClean="0">
                <a:solidFill>
                  <a:srgbClr val="FF0000"/>
                </a:solidFill>
              </a:rPr>
              <a:t>limited self-government</a:t>
            </a:r>
            <a:r>
              <a:rPr lang="en-US" sz="2800" dirty="0" smtClean="0"/>
              <a:t> in the territory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</a:rPr>
              <a:t>Slavery forbidden</a:t>
            </a:r>
            <a:r>
              <a:rPr lang="en-US" sz="2800" dirty="0" smtClean="0"/>
              <a:t> in this territory </a:t>
            </a:r>
            <a:endParaRPr lang="en-US" sz="2800" dirty="0"/>
          </a:p>
        </p:txBody>
      </p:sp>
      <p:sp>
        <p:nvSpPr>
          <p:cNvPr id="4" name="Up Arrow 3"/>
          <p:cNvSpPr/>
          <p:nvPr/>
        </p:nvSpPr>
        <p:spPr>
          <a:xfrm>
            <a:off x="3802566" y="3568390"/>
            <a:ext cx="546410" cy="76943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6517" y="4337824"/>
            <a:ext cx="596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Orderly way of preparing the land to eventually sell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0633088" y="1740700"/>
            <a:ext cx="1566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Ohio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4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516" y="81023"/>
            <a:ext cx="4548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 MC REVIEW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516" y="1163256"/>
            <a:ext cx="115862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effects of the Northwest Ordinance included all of the following except </a:t>
            </a:r>
            <a:r>
              <a:rPr lang="en-US" sz="3200" b="1" dirty="0" smtClean="0"/>
              <a:t>to</a:t>
            </a:r>
          </a:p>
          <a:p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forbid </a:t>
            </a:r>
            <a:r>
              <a:rPr lang="en-US" sz="3200" dirty="0"/>
              <a:t>slavery in the Northwest </a:t>
            </a:r>
            <a:r>
              <a:rPr lang="en-US" sz="3200" dirty="0" smtClean="0"/>
              <a:t>Territory</a:t>
            </a:r>
          </a:p>
          <a:p>
            <a:pPr marL="514350" indent="-514350">
              <a:buAutoNum type="arabicPeriod"/>
            </a:pPr>
            <a:r>
              <a:rPr lang="en-US" sz="3200" dirty="0"/>
              <a:t>permit the citizens of a territory to write a state constitution and apply to Congress for admission as a new </a:t>
            </a:r>
            <a:r>
              <a:rPr lang="en-US" sz="3200" dirty="0" smtClean="0"/>
              <a:t>state</a:t>
            </a:r>
          </a:p>
          <a:p>
            <a:pPr marL="514350" indent="-514350">
              <a:buAutoNum type="arabicPeriod"/>
            </a:pPr>
            <a:r>
              <a:rPr lang="en-US" sz="3200" dirty="0"/>
              <a:t>remove Native Americans and guarantee white settlers the right to buy land in the </a:t>
            </a:r>
            <a:r>
              <a:rPr lang="en-US" sz="3200" dirty="0" smtClean="0"/>
              <a:t>territory</a:t>
            </a:r>
          </a:p>
          <a:p>
            <a:pPr marL="514350" indent="-514350">
              <a:buAutoNum type="arabicPeriod"/>
            </a:pPr>
            <a:r>
              <a:rPr lang="en-US" sz="3200" dirty="0"/>
              <a:t>encourage the development of new states which would enter the Union as equals with the original 13 states</a:t>
            </a:r>
            <a:endParaRPr lang="en-US" sz="3200" b="1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5376440" y="4548285"/>
            <a:ext cx="729205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05114" y="928687"/>
            <a:ext cx="391224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Arial" charset="0"/>
              </a:rPr>
              <a:t>Domestic Problems:</a:t>
            </a:r>
            <a:endParaRPr lang="en-US" altLang="en-US" sz="2800" b="1" dirty="0"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9367" y="1447800"/>
            <a:ext cx="519703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Times New Roman" charset="0"/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  <a:latin typeface="Times New Roman" charset="0"/>
              </a:rPr>
              <a:t>US lacked military power to defend itself</a:t>
            </a:r>
            <a:endParaRPr lang="en-US" altLang="en-US" sz="2800">
              <a:latin typeface="Times New Roman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89367" y="2608263"/>
            <a:ext cx="5197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Times New Roman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charset="0"/>
              </a:rPr>
              <a:t>States acted as individual 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charset="0"/>
              </a:rPr>
              <a:t>countries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</a:rPr>
              <a:t>= </a:t>
            </a:r>
            <a:r>
              <a:rPr lang="en-US" altLang="en-US" sz="2400" dirty="0" smtClean="0">
                <a:latin typeface="Times New Roman" charset="0"/>
              </a:rPr>
              <a:t>RARELY agreed!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9367" y="3929064"/>
            <a:ext cx="50118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latin typeface="Times New Roman" charset="0"/>
              </a:rPr>
              <a:t>Example</a:t>
            </a:r>
            <a:r>
              <a:rPr lang="en-US" altLang="en-US" sz="2800" b="1" dirty="0">
                <a:latin typeface="Times New Roman" charset="0"/>
              </a:rPr>
              <a:t>:                         </a:t>
            </a:r>
            <a:r>
              <a:rPr lang="en-US" altLang="en-US" sz="2800" b="1" dirty="0" smtClean="0">
                <a:latin typeface="Times New Roman" charset="0"/>
              </a:rPr>
              <a:t>Connecticut </a:t>
            </a:r>
            <a:r>
              <a:rPr lang="en-US" altLang="en-US" sz="2800" b="1" dirty="0">
                <a:latin typeface="Times New Roman" charset="0"/>
              </a:rPr>
              <a:t>and Virginia almost went to war over land claims!</a:t>
            </a:r>
          </a:p>
        </p:txBody>
      </p:sp>
      <p:pic>
        <p:nvPicPr>
          <p:cNvPr id="6157" name="Picture 13" descr="400px-Statecess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4" y="1374776"/>
            <a:ext cx="5246687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18050" y="54114"/>
            <a:ext cx="873495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ＭＳ Ｐゴシック" charset="-128"/>
              </a:rPr>
              <a:t>One last problem puts it over the edge</a:t>
            </a:r>
            <a:r>
              <a:rPr lang="is-IS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ＭＳ Ｐゴシック" charset="-128"/>
              </a:rPr>
              <a:t>…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ＭＳ Ｐゴシック" charset="-128"/>
            </a:endParaRPr>
          </a:p>
        </p:txBody>
      </p:sp>
      <p:pic>
        <p:nvPicPr>
          <p:cNvPr id="9" name="Picture 8" descr="_4838542_o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5" y="964951"/>
            <a:ext cx="6890795" cy="54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5" grpId="0"/>
      <p:bldP spid="6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hays01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b="3334"/>
          <a:stretch>
            <a:fillRect/>
          </a:stretch>
        </p:blipFill>
        <p:spPr>
          <a:xfrm>
            <a:off x="3174" y="0"/>
            <a:ext cx="7254153" cy="6845300"/>
          </a:xfrm>
        </p:spPr>
      </p:pic>
      <p:sp>
        <p:nvSpPr>
          <p:cNvPr id="2" name="Rectangle 1"/>
          <p:cNvSpPr/>
          <p:nvPr/>
        </p:nvSpPr>
        <p:spPr>
          <a:xfrm>
            <a:off x="7697965" y="1069695"/>
            <a:ext cx="3535837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While you watch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What led to this</a:t>
            </a:r>
          </a:p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“gathering” of men?</a:t>
            </a:r>
          </a:p>
        </p:txBody>
      </p:sp>
    </p:spTree>
    <p:extLst>
      <p:ext uri="{BB962C8B-B14F-4D97-AF65-F5344CB8AC3E}">
        <p14:creationId xmlns:p14="http://schemas.microsoft.com/office/powerpoint/2010/main" val="16208056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608</Words>
  <Application>Microsoft Macintosh PowerPoint</Application>
  <PresentationFormat>Widescreen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Calibri Light</vt:lpstr>
      <vt:lpstr>MS PGothic</vt:lpstr>
      <vt:lpstr>ＭＳ Ｐゴシック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after  the Revolution</dc:title>
  <dc:creator>Demarco Matthew</dc:creator>
  <cp:lastModifiedBy>Demarco Matthew</cp:lastModifiedBy>
  <cp:revision>2</cp:revision>
  <dcterms:created xsi:type="dcterms:W3CDTF">2016-11-08T11:58:41Z</dcterms:created>
  <dcterms:modified xsi:type="dcterms:W3CDTF">2016-11-08T12:02:18Z</dcterms:modified>
</cp:coreProperties>
</file>