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57" r:id="rId2"/>
    <p:sldId id="258" r:id="rId3"/>
    <p:sldId id="259" r:id="rId4"/>
    <p:sldId id="260" r:id="rId5"/>
    <p:sldId id="261" r:id="rId6"/>
    <p:sldId id="262" r:id="rId7"/>
    <p:sldId id="263"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90" r:id="rId33"/>
    <p:sldId id="291" r:id="rId34"/>
    <p:sldId id="292" r:id="rId35"/>
    <p:sldId id="293" r:id="rId36"/>
    <p:sldId id="294" r:id="rId37"/>
    <p:sldId id="295" r:id="rId38"/>
    <p:sldId id="296" r:id="rId39"/>
    <p:sldId id="297" r:id="rId40"/>
    <p:sldId id="298" r:id="rId41"/>
    <p:sldId id="30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79"/>
  </p:normalViewPr>
  <p:slideViewPr>
    <p:cSldViewPr snapToGrid="0" snapToObjects="1">
      <p:cViewPr varScale="1">
        <p:scale>
          <a:sx n="76" d="100"/>
          <a:sy n="76" d="100"/>
        </p:scale>
        <p:origin x="216" y="5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C82F4C-9F7D-BB41-B91D-0788AA76FD2C}" type="datetimeFigureOut">
              <a:rPr lang="en-US" smtClean="0"/>
              <a:t>4/18/17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624D84-02A1-A140-ABC7-535B68E3A324}" type="slidenum">
              <a:rPr lang="en-US" smtClean="0"/>
              <a:t>‹#›</a:t>
            </a:fld>
            <a:endParaRPr lang="en-US"/>
          </a:p>
        </p:txBody>
      </p:sp>
    </p:spTree>
    <p:extLst>
      <p:ext uri="{BB962C8B-B14F-4D97-AF65-F5344CB8AC3E}">
        <p14:creationId xmlns:p14="http://schemas.microsoft.com/office/powerpoint/2010/main" val="1660543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defRPr/>
            </a:pPr>
            <a:fld id="{04500398-9980-7749-849C-078335FC309F}" type="slidenum">
              <a:rPr lang="en-US" altLang="x-none" smtClean="0">
                <a:latin typeface="Arial" charset="0"/>
              </a:rPr>
              <a:pPr>
                <a:defRPr/>
              </a:pPr>
              <a:t>1</a:t>
            </a:fld>
            <a:endParaRPr lang="en-US" altLang="x-none" smtClean="0">
              <a:latin typeface="Arial"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altLang="x-none" sz="1100"/>
              <a:t>Lesson Plan for Tuesday, March 3, 2008: RQ26B, Finish Cold War notes</a:t>
            </a:r>
          </a:p>
        </p:txBody>
      </p:sp>
    </p:spTree>
    <p:extLst>
      <p:ext uri="{BB962C8B-B14F-4D97-AF65-F5344CB8AC3E}">
        <p14:creationId xmlns:p14="http://schemas.microsoft.com/office/powerpoint/2010/main" val="54724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Grp="1" noRot="1" noChangeAspect="1" noChangeArrowheads="1" noTextEdit="1"/>
          </p:cNvSpPr>
          <p:nvPr>
            <p:ph type="sldImg"/>
          </p:nvPr>
        </p:nvSpPr>
        <p:spPr/>
      </p:sp>
      <p:sp>
        <p:nvSpPr>
          <p:cNvPr id="84994" name="Rectangle 2"/>
          <p:cNvSpPr>
            <a:spLocks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x-none">
                <a:ea typeface="ＭＳ Ｐゴシック" charset="-128"/>
              </a:rPr>
              <a:t>http://asianhistory.about.com/od/warsinasia/ig/Korean-War-Photos</a:t>
            </a:r>
          </a:p>
        </p:txBody>
      </p:sp>
    </p:spTree>
    <p:extLst>
      <p:ext uri="{BB962C8B-B14F-4D97-AF65-F5344CB8AC3E}">
        <p14:creationId xmlns:p14="http://schemas.microsoft.com/office/powerpoint/2010/main" val="167663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Grp="1" noRot="1" noChangeAspect="1" noChangeArrowheads="1" noTextEdit="1"/>
          </p:cNvSpPr>
          <p:nvPr>
            <p:ph type="sldImg"/>
          </p:nvPr>
        </p:nvSpPr>
        <p:spPr/>
      </p:sp>
      <p:sp>
        <p:nvSpPr>
          <p:cNvPr id="87042" name="Rectangle 2"/>
          <p:cNvSpPr>
            <a:spLocks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x-none">
                <a:ea typeface="ＭＳ Ｐゴシック" charset="-128"/>
              </a:rPr>
              <a:t>http://asianhistory.about.com/od/warsinasia/ig/Korean-War-Photos</a:t>
            </a:r>
          </a:p>
        </p:txBody>
      </p:sp>
    </p:spTree>
    <p:extLst>
      <p:ext uri="{BB962C8B-B14F-4D97-AF65-F5344CB8AC3E}">
        <p14:creationId xmlns:p14="http://schemas.microsoft.com/office/powerpoint/2010/main" val="529197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Grp="1" noRot="1" noChangeAspect="1" noChangeArrowheads="1" noTextEdit="1"/>
          </p:cNvSpPr>
          <p:nvPr>
            <p:ph type="sldImg"/>
          </p:nvPr>
        </p:nvSpPr>
        <p:spPr/>
      </p:sp>
      <p:sp>
        <p:nvSpPr>
          <p:cNvPr id="90114" name="Rectangle 2"/>
          <p:cNvSpPr>
            <a:spLocks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x-none">
                <a:ea typeface="ＭＳ Ｐゴシック" charset="-128"/>
              </a:rPr>
              <a:t>http://iconicphotos.files.wordpress.com/2009/04/distinguished-service-medal-from-truman.jpg?w=480&amp;h=544</a:t>
            </a:r>
          </a:p>
          <a:p>
            <a:pPr eaLnBrk="1"/>
            <a:r>
              <a:rPr lang="en-US" altLang="x-none">
                <a:ea typeface="ＭＳ Ｐゴシック" charset="-128"/>
              </a:rPr>
              <a:t> www.trumanlibrary.org/whistlestop/dailyfastfacts/ff011599.htm</a:t>
            </a:r>
          </a:p>
        </p:txBody>
      </p:sp>
    </p:spTree>
    <p:extLst>
      <p:ext uri="{BB962C8B-B14F-4D97-AF65-F5344CB8AC3E}">
        <p14:creationId xmlns:p14="http://schemas.microsoft.com/office/powerpoint/2010/main" val="1240141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p:sp>
      <p:sp>
        <p:nvSpPr>
          <p:cNvPr id="4608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r>
              <a:rPr lang="en-US" altLang="x-none">
                <a:ea typeface="ＭＳ Ｐゴシック" charset="-128"/>
              </a:rPr>
              <a:t>America needed to aid </a:t>
            </a:r>
            <a:r>
              <a:rPr lang="ja-JP" altLang="en-US"/>
              <a:t>“</a:t>
            </a:r>
            <a:r>
              <a:rPr lang="en-US" altLang="ja-JP"/>
              <a:t>free peoples</a:t>
            </a:r>
            <a:r>
              <a:rPr lang="ja-JP" altLang="en-US"/>
              <a:t>”</a:t>
            </a:r>
            <a:r>
              <a:rPr lang="en-US" altLang="ja-JP"/>
              <a:t> resisting attack by </a:t>
            </a:r>
            <a:r>
              <a:rPr lang="ja-JP" altLang="en-US"/>
              <a:t>“</a:t>
            </a:r>
            <a:r>
              <a:rPr lang="en-US" altLang="ja-JP"/>
              <a:t>armed minorities</a:t>
            </a:r>
            <a:r>
              <a:rPr lang="ja-JP" altLang="en-US"/>
              <a:t>”</a:t>
            </a:r>
            <a:r>
              <a:rPr lang="en-US" altLang="ja-JP"/>
              <a:t> (primarily monetary aid). Greece and Turkey looked ready to topple, so the US gave them about $400 million</a:t>
            </a:r>
          </a:p>
          <a:p>
            <a:r>
              <a:rPr lang="en-US" altLang="x-none">
                <a:ea typeface="ＭＳ Ｐゴシック" charset="-128"/>
              </a:rPr>
              <a:t>- Set the stage for the Marshall Plan (US rebuilt most of western Europe and helped counter communist takeovers there) – </a:t>
            </a:r>
            <a:r>
              <a:rPr lang="ja-JP" altLang="en-US"/>
              <a:t>“</a:t>
            </a:r>
            <a:r>
              <a:rPr lang="en-US" altLang="ja-JP"/>
              <a:t>containment</a:t>
            </a:r>
            <a:r>
              <a:rPr lang="ja-JP" altLang="en-US"/>
              <a:t>”</a:t>
            </a:r>
            <a:r>
              <a:rPr lang="en-US" altLang="ja-JP"/>
              <a:t> in action</a:t>
            </a:r>
            <a:endParaRPr lang="en-US" altLang="x-none">
              <a:ea typeface="ＭＳ Ｐゴシック" charset="-128"/>
            </a:endParaRPr>
          </a:p>
        </p:txBody>
      </p:sp>
      <p:sp>
        <p:nvSpPr>
          <p:cNvPr id="4608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fld id="{70B8A7DC-4022-6047-93FF-C5D9BD2CF859}" type="slidenum">
              <a:rPr lang="en-US" altLang="x-none" sz="3600">
                <a:solidFill>
                  <a:srgbClr val="000000"/>
                </a:solidFill>
                <a:latin typeface="Helvetica Light" charset="0"/>
                <a:ea typeface="ＭＳ Ｐゴシック" charset="-128"/>
                <a:sym typeface="Helvetica Light" charset="0"/>
              </a:rPr>
              <a:pPr algn="ctr"/>
              <a:t>5</a:t>
            </a:fld>
            <a:endParaRPr lang="en-US" altLang="x-none" sz="3600">
              <a:solidFill>
                <a:srgbClr val="000000"/>
              </a:solidFill>
              <a:latin typeface="Helvetica Light" charset="0"/>
              <a:ea typeface="ＭＳ Ｐゴシック" charset="-128"/>
              <a:sym typeface="Helvetica Light" charset="0"/>
            </a:endParaRPr>
          </a:p>
        </p:txBody>
      </p:sp>
    </p:spTree>
    <p:extLst>
      <p:ext uri="{BB962C8B-B14F-4D97-AF65-F5344CB8AC3E}">
        <p14:creationId xmlns:p14="http://schemas.microsoft.com/office/powerpoint/2010/main" val="668373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defRPr/>
            </a:pPr>
            <a:fld id="{C1441384-CB0F-854A-9D94-B5934C5372D9}" type="slidenum">
              <a:rPr lang="en-US" altLang="x-none" smtClean="0">
                <a:latin typeface="Arial" charset="0"/>
              </a:rPr>
              <a:pPr>
                <a:defRPr/>
              </a:pPr>
              <a:t>15</a:t>
            </a:fld>
            <a:endParaRPr lang="en-US" altLang="x-none" smtClean="0">
              <a:latin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x-none" altLang="x-none"/>
          </a:p>
        </p:txBody>
      </p:sp>
    </p:spTree>
    <p:extLst>
      <p:ext uri="{BB962C8B-B14F-4D97-AF65-F5344CB8AC3E}">
        <p14:creationId xmlns:p14="http://schemas.microsoft.com/office/powerpoint/2010/main" val="2091369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A0FB5BC7-0422-564A-946A-4B41BA2096CE}" type="slidenum">
              <a:rPr lang="en-US" altLang="x-none">
                <a:ea typeface="ＭＳ Ｐゴシック" charset="-128"/>
              </a:rPr>
              <a:pPr>
                <a:spcBef>
                  <a:spcPct val="0"/>
                </a:spcBef>
              </a:pPr>
              <a:t>16</a:t>
            </a:fld>
            <a:endParaRPr lang="en-US" altLang="x-none">
              <a:ea typeface="ＭＳ Ｐゴシック" charset="-128"/>
            </a:endParaRPr>
          </a:p>
        </p:txBody>
      </p:sp>
      <p:sp>
        <p:nvSpPr>
          <p:cNvPr id="32770"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p:spPr>
        <p:txBody>
          <a:bodyPr/>
          <a:lstStyle/>
          <a:p>
            <a:pPr eaLnBrk="1" hangingPunct="1"/>
            <a:endParaRPr lang="x-none" altLang="x-none"/>
          </a:p>
        </p:txBody>
      </p:sp>
    </p:spTree>
    <p:extLst>
      <p:ext uri="{BB962C8B-B14F-4D97-AF65-F5344CB8AC3E}">
        <p14:creationId xmlns:p14="http://schemas.microsoft.com/office/powerpoint/2010/main" val="1027491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7DACA51D-DB49-5F40-A249-6C8577176EA2}" type="slidenum">
              <a:rPr lang="en-US" altLang="x-none">
                <a:ea typeface="ＭＳ Ｐゴシック" charset="-128"/>
              </a:rPr>
              <a:pPr>
                <a:spcBef>
                  <a:spcPct val="0"/>
                </a:spcBef>
              </a:pPr>
              <a:t>22</a:t>
            </a:fld>
            <a:endParaRPr lang="en-US" altLang="x-none">
              <a:ea typeface="ＭＳ Ｐゴシック" charset="-128"/>
            </a:endParaRPr>
          </a:p>
        </p:txBody>
      </p:sp>
      <p:sp>
        <p:nvSpPr>
          <p:cNvPr id="83970"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p:spPr>
        <p:txBody>
          <a:bodyPr/>
          <a:lstStyle/>
          <a:p>
            <a:pPr eaLnBrk="1" hangingPunct="1"/>
            <a:endParaRPr lang="x-none" altLang="x-none"/>
          </a:p>
        </p:txBody>
      </p:sp>
    </p:spTree>
    <p:extLst>
      <p:ext uri="{BB962C8B-B14F-4D97-AF65-F5344CB8AC3E}">
        <p14:creationId xmlns:p14="http://schemas.microsoft.com/office/powerpoint/2010/main" val="912027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p:sp>
      <p:sp>
        <p:nvSpPr>
          <p:cNvPr id="6963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hangingPunct="1"/>
            <a:r>
              <a:rPr lang="en-US" altLang="x-none">
                <a:ea typeface="ＭＳ Ｐゴシック" charset="-128"/>
              </a:rPr>
              <a:t>NSC-68: </a:t>
            </a:r>
            <a:r>
              <a:rPr lang="ja-JP" altLang="en-US"/>
              <a:t>“</a:t>
            </a:r>
            <a:r>
              <a:rPr lang="en-US" altLang="ja-JP"/>
              <a:t>A more rapid buildup of political, economic, and military strength and thereby of confidence in the free world than is now contemplated is the only course which is consistent with progress toward achieving our fundamental purpose. The frustration of the Kremlin design requires the free world to develop a successfully functioning jpoliticand economic system and a vigorous political offensive against the Soviet Union. These, in turn, require an adequate military shield under which they can develop. It is necessary to have the military power to deter, if possible, Soviet expansion, and to defeat, if necessary, aggressive Soviet or Soviet-directed actions of a limited or total character. The potential strength of the free world is great; its ability to develop these military capabilities and its will to resist Soviet expansion will be determined by the wisdom and will with which it undertakes to meet its political and economic problems.</a:t>
            </a:r>
            <a:r>
              <a:rPr lang="ja-JP" altLang="en-US"/>
              <a:t>”</a:t>
            </a:r>
            <a:endParaRPr lang="en-US" altLang="ja-JP"/>
          </a:p>
          <a:p>
            <a:endParaRPr lang="en-US" altLang="x-none">
              <a:ea typeface="ＭＳ Ｐゴシック" charset="-128"/>
            </a:endParaRPr>
          </a:p>
        </p:txBody>
      </p:sp>
      <p:sp>
        <p:nvSpPr>
          <p:cNvPr id="6963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fld id="{2518FD9C-D2EC-254C-A1A4-8353B69D1E1B}" type="slidenum">
              <a:rPr lang="en-US" altLang="x-none" sz="3600">
                <a:solidFill>
                  <a:srgbClr val="000000"/>
                </a:solidFill>
                <a:latin typeface="Helvetica Light" charset="0"/>
                <a:ea typeface="ＭＳ Ｐゴシック" charset="-128"/>
                <a:sym typeface="Helvetica Light" charset="0"/>
              </a:rPr>
              <a:pPr algn="ctr"/>
              <a:t>24</a:t>
            </a:fld>
            <a:endParaRPr lang="en-US" altLang="x-none" sz="3600">
              <a:solidFill>
                <a:srgbClr val="000000"/>
              </a:solidFill>
              <a:latin typeface="Helvetica Light" charset="0"/>
              <a:ea typeface="ＭＳ Ｐゴシック" charset="-128"/>
              <a:sym typeface="Helvetica Light" charset="0"/>
            </a:endParaRPr>
          </a:p>
        </p:txBody>
      </p:sp>
    </p:spTree>
    <p:extLst>
      <p:ext uri="{BB962C8B-B14F-4D97-AF65-F5344CB8AC3E}">
        <p14:creationId xmlns:p14="http://schemas.microsoft.com/office/powerpoint/2010/main" val="1279623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Rot="1" noChangeAspect="1" noChangeArrowheads="1" noTextEdit="1"/>
          </p:cNvSpPr>
          <p:nvPr>
            <p:ph type="sldImg"/>
          </p:nvPr>
        </p:nvSpPr>
        <p:spPr/>
      </p:sp>
      <p:sp>
        <p:nvSpPr>
          <p:cNvPr id="78850" name="Rectangle 2"/>
          <p:cNvSpPr>
            <a:spLocks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x-none">
                <a:ea typeface="ＭＳ Ｐゴシック" charset="-128"/>
              </a:rPr>
              <a:t>http://asianhistory.about.com/od/warsinasia/ig/Korean-War-Photos</a:t>
            </a:r>
          </a:p>
        </p:txBody>
      </p:sp>
    </p:spTree>
    <p:extLst>
      <p:ext uri="{BB962C8B-B14F-4D97-AF65-F5344CB8AC3E}">
        <p14:creationId xmlns:p14="http://schemas.microsoft.com/office/powerpoint/2010/main" val="1564761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Rot="1" noChangeAspect="1" noChangeArrowheads="1" noTextEdit="1"/>
          </p:cNvSpPr>
          <p:nvPr>
            <p:ph type="sldImg"/>
          </p:nvPr>
        </p:nvSpPr>
        <p:spPr/>
      </p:sp>
      <p:sp>
        <p:nvSpPr>
          <p:cNvPr id="80898" name="Rectangle 2"/>
          <p:cNvSpPr>
            <a:spLocks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x-none">
                <a:ea typeface="ＭＳ Ｐゴシック" charset="-128"/>
              </a:rPr>
              <a:t>http://asianhistory.about.com/od/warsinasia/ig/Korean-War-Photos</a:t>
            </a:r>
          </a:p>
        </p:txBody>
      </p:sp>
    </p:spTree>
    <p:extLst>
      <p:ext uri="{BB962C8B-B14F-4D97-AF65-F5344CB8AC3E}">
        <p14:creationId xmlns:p14="http://schemas.microsoft.com/office/powerpoint/2010/main" val="1484580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Rot="1" noChangeAspect="1" noChangeArrowheads="1" noTextEdit="1"/>
          </p:cNvSpPr>
          <p:nvPr>
            <p:ph type="sldImg"/>
          </p:nvPr>
        </p:nvSpPr>
        <p:spPr/>
      </p:sp>
      <p:sp>
        <p:nvSpPr>
          <p:cNvPr id="82946" name="Rectangle 2"/>
          <p:cNvSpPr>
            <a:spLocks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x-none">
                <a:ea typeface="ＭＳ Ｐゴシック" charset="-128"/>
              </a:rPr>
              <a:t>http://asianhistory.about.com/od/warsinasia/ig/Korean-War-Photos</a:t>
            </a:r>
          </a:p>
        </p:txBody>
      </p:sp>
    </p:spTree>
    <p:extLst>
      <p:ext uri="{BB962C8B-B14F-4D97-AF65-F5344CB8AC3E}">
        <p14:creationId xmlns:p14="http://schemas.microsoft.com/office/powerpoint/2010/main" val="514832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AB8CF8-B189-0243-83B5-37EFF52A57F1}" type="datetimeFigureOut">
              <a:rPr lang="en-US" smtClean="0"/>
              <a:t>4/18/17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40D95-5345-2840-982D-F08DADEDFB72}" type="slidenum">
              <a:rPr lang="en-US" smtClean="0"/>
              <a:t>‹#›</a:t>
            </a:fld>
            <a:endParaRPr lang="en-US"/>
          </a:p>
        </p:txBody>
      </p:sp>
    </p:spTree>
    <p:extLst>
      <p:ext uri="{BB962C8B-B14F-4D97-AF65-F5344CB8AC3E}">
        <p14:creationId xmlns:p14="http://schemas.microsoft.com/office/powerpoint/2010/main" val="1720510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AB8CF8-B189-0243-83B5-37EFF52A57F1}" type="datetimeFigureOut">
              <a:rPr lang="en-US" smtClean="0"/>
              <a:t>4/18/17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40D95-5345-2840-982D-F08DADEDFB72}" type="slidenum">
              <a:rPr lang="en-US" smtClean="0"/>
              <a:t>‹#›</a:t>
            </a:fld>
            <a:endParaRPr lang="en-US"/>
          </a:p>
        </p:txBody>
      </p:sp>
    </p:spTree>
    <p:extLst>
      <p:ext uri="{BB962C8B-B14F-4D97-AF65-F5344CB8AC3E}">
        <p14:creationId xmlns:p14="http://schemas.microsoft.com/office/powerpoint/2010/main" val="698010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AB8CF8-B189-0243-83B5-37EFF52A57F1}" type="datetimeFigureOut">
              <a:rPr lang="en-US" smtClean="0"/>
              <a:t>4/18/17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40D95-5345-2840-982D-F08DADEDFB72}" type="slidenum">
              <a:rPr lang="en-US" smtClean="0"/>
              <a:t>‹#›</a:t>
            </a:fld>
            <a:endParaRPr lang="en-US"/>
          </a:p>
        </p:txBody>
      </p:sp>
    </p:spTree>
    <p:extLst>
      <p:ext uri="{BB962C8B-B14F-4D97-AF65-F5344CB8AC3E}">
        <p14:creationId xmlns:p14="http://schemas.microsoft.com/office/powerpoint/2010/main" val="1900171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AB8CF8-B189-0243-83B5-37EFF52A57F1}" type="datetimeFigureOut">
              <a:rPr lang="en-US" smtClean="0"/>
              <a:t>4/18/17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40D95-5345-2840-982D-F08DADEDFB72}" type="slidenum">
              <a:rPr lang="en-US" smtClean="0"/>
              <a:t>‹#›</a:t>
            </a:fld>
            <a:endParaRPr lang="en-US"/>
          </a:p>
        </p:txBody>
      </p:sp>
    </p:spTree>
    <p:extLst>
      <p:ext uri="{BB962C8B-B14F-4D97-AF65-F5344CB8AC3E}">
        <p14:creationId xmlns:p14="http://schemas.microsoft.com/office/powerpoint/2010/main" val="746195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AB8CF8-B189-0243-83B5-37EFF52A57F1}" type="datetimeFigureOut">
              <a:rPr lang="en-US" smtClean="0"/>
              <a:t>4/18/17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40D95-5345-2840-982D-F08DADEDFB72}" type="slidenum">
              <a:rPr lang="en-US" smtClean="0"/>
              <a:t>‹#›</a:t>
            </a:fld>
            <a:endParaRPr lang="en-US"/>
          </a:p>
        </p:txBody>
      </p:sp>
    </p:spTree>
    <p:extLst>
      <p:ext uri="{BB962C8B-B14F-4D97-AF65-F5344CB8AC3E}">
        <p14:creationId xmlns:p14="http://schemas.microsoft.com/office/powerpoint/2010/main" val="10833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AB8CF8-B189-0243-83B5-37EFF52A57F1}" type="datetimeFigureOut">
              <a:rPr lang="en-US" smtClean="0"/>
              <a:t>4/18/17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40D95-5345-2840-982D-F08DADEDFB72}" type="slidenum">
              <a:rPr lang="en-US" smtClean="0"/>
              <a:t>‹#›</a:t>
            </a:fld>
            <a:endParaRPr lang="en-US"/>
          </a:p>
        </p:txBody>
      </p:sp>
    </p:spTree>
    <p:extLst>
      <p:ext uri="{BB962C8B-B14F-4D97-AF65-F5344CB8AC3E}">
        <p14:creationId xmlns:p14="http://schemas.microsoft.com/office/powerpoint/2010/main" val="1684461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AB8CF8-B189-0243-83B5-37EFF52A57F1}" type="datetimeFigureOut">
              <a:rPr lang="en-US" smtClean="0"/>
              <a:t>4/18/17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A40D95-5345-2840-982D-F08DADEDFB72}" type="slidenum">
              <a:rPr lang="en-US" smtClean="0"/>
              <a:t>‹#›</a:t>
            </a:fld>
            <a:endParaRPr lang="en-US"/>
          </a:p>
        </p:txBody>
      </p:sp>
    </p:spTree>
    <p:extLst>
      <p:ext uri="{BB962C8B-B14F-4D97-AF65-F5344CB8AC3E}">
        <p14:creationId xmlns:p14="http://schemas.microsoft.com/office/powerpoint/2010/main" val="473260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AB8CF8-B189-0243-83B5-37EFF52A57F1}" type="datetimeFigureOut">
              <a:rPr lang="en-US" smtClean="0"/>
              <a:t>4/18/17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A40D95-5345-2840-982D-F08DADEDFB72}" type="slidenum">
              <a:rPr lang="en-US" smtClean="0"/>
              <a:t>‹#›</a:t>
            </a:fld>
            <a:endParaRPr lang="en-US"/>
          </a:p>
        </p:txBody>
      </p:sp>
    </p:spTree>
    <p:extLst>
      <p:ext uri="{BB962C8B-B14F-4D97-AF65-F5344CB8AC3E}">
        <p14:creationId xmlns:p14="http://schemas.microsoft.com/office/powerpoint/2010/main" val="1950438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AB8CF8-B189-0243-83B5-37EFF52A57F1}" type="datetimeFigureOut">
              <a:rPr lang="en-US" smtClean="0"/>
              <a:t>4/18/17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A40D95-5345-2840-982D-F08DADEDFB72}" type="slidenum">
              <a:rPr lang="en-US" smtClean="0"/>
              <a:t>‹#›</a:t>
            </a:fld>
            <a:endParaRPr lang="en-US"/>
          </a:p>
        </p:txBody>
      </p:sp>
    </p:spTree>
    <p:extLst>
      <p:ext uri="{BB962C8B-B14F-4D97-AF65-F5344CB8AC3E}">
        <p14:creationId xmlns:p14="http://schemas.microsoft.com/office/powerpoint/2010/main" val="1824607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AB8CF8-B189-0243-83B5-37EFF52A57F1}" type="datetimeFigureOut">
              <a:rPr lang="en-US" smtClean="0"/>
              <a:t>4/18/17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40D95-5345-2840-982D-F08DADEDFB72}" type="slidenum">
              <a:rPr lang="en-US" smtClean="0"/>
              <a:t>‹#›</a:t>
            </a:fld>
            <a:endParaRPr lang="en-US"/>
          </a:p>
        </p:txBody>
      </p:sp>
    </p:spTree>
    <p:extLst>
      <p:ext uri="{BB962C8B-B14F-4D97-AF65-F5344CB8AC3E}">
        <p14:creationId xmlns:p14="http://schemas.microsoft.com/office/powerpoint/2010/main" val="11449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AB8CF8-B189-0243-83B5-37EFF52A57F1}" type="datetimeFigureOut">
              <a:rPr lang="en-US" smtClean="0"/>
              <a:t>4/18/17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40D95-5345-2840-982D-F08DADEDFB72}" type="slidenum">
              <a:rPr lang="en-US" smtClean="0"/>
              <a:t>‹#›</a:t>
            </a:fld>
            <a:endParaRPr lang="en-US"/>
          </a:p>
        </p:txBody>
      </p:sp>
    </p:spTree>
    <p:extLst>
      <p:ext uri="{BB962C8B-B14F-4D97-AF65-F5344CB8AC3E}">
        <p14:creationId xmlns:p14="http://schemas.microsoft.com/office/powerpoint/2010/main" val="1901680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AB8CF8-B189-0243-83B5-37EFF52A57F1}" type="datetimeFigureOut">
              <a:rPr lang="en-US" smtClean="0"/>
              <a:t>4/18/17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A40D95-5345-2840-982D-F08DADEDFB72}" type="slidenum">
              <a:rPr lang="en-US" smtClean="0"/>
              <a:t>‹#›</a:t>
            </a:fld>
            <a:endParaRPr lang="en-US"/>
          </a:p>
        </p:txBody>
      </p:sp>
    </p:spTree>
    <p:extLst>
      <p:ext uri="{BB962C8B-B14F-4D97-AF65-F5344CB8AC3E}">
        <p14:creationId xmlns:p14="http://schemas.microsoft.com/office/powerpoint/2010/main" val="1336098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 Id="rId3"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image" Target="../media/image31.jpeg"/><Relationship Id="rId1" Type="http://schemas.openxmlformats.org/officeDocument/2006/relationships/slideLayout" Target="../slideLayouts/slideLayout7.xml"/><Relationship Id="rId2"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36.jpeg"/><Relationship Id="rId5" Type="http://schemas.openxmlformats.org/officeDocument/2006/relationships/image" Target="../media/image37.jpeg"/><Relationship Id="rId1" Type="http://schemas.openxmlformats.org/officeDocument/2006/relationships/tags" Target="../tags/tag4.xml"/><Relationship Id="rId2"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hyperlink" Target="https://www.youtube.com/watch?v=CWoZSvthYaw" TargetMode="External"/><Relationship Id="rId1" Type="http://schemas.openxmlformats.org/officeDocument/2006/relationships/tags" Target="../tags/tag5.xml"/><Relationship Id="rId2"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pm1bnYX-t-s" TargetMode="External"/><Relationship Id="rId4" Type="http://schemas.openxmlformats.org/officeDocument/2006/relationships/hyperlink" Target="https://www.youtube.com/watch?v=OquzsoKJog8" TargetMode="External"/><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png"/><Relationship Id="rId1" Type="http://schemas.openxmlformats.org/officeDocument/2006/relationships/slideLayout" Target="../slideLayouts/slideLayout7.xml"/><Relationship Id="rId2"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S2PUIQpAEAQ" TargetMode="External"/><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jpeg"/><Relationship Id="rId1" Type="http://schemas.openxmlformats.org/officeDocument/2006/relationships/slideLayout" Target="../slideLayouts/slideLayout7.xml"/><Relationship Id="rId2" Type="http://schemas.openxmlformats.org/officeDocument/2006/relationships/image" Target="../media/image4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6.png"/></Relationships>
</file>

<file path=ppt/slides/_rels/slide4.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 Id="rId3" Type="http://schemas.openxmlformats.org/officeDocument/2006/relationships/image" Target="../media/image58.jpeg"/></Relationships>
</file>

<file path=ppt/slides/_rels/slide41.xml.rels><?xml version="1.0" encoding="UTF-8" standalone="yes"?>
<Relationships xmlns="http://schemas.openxmlformats.org/package/2006/relationships"><Relationship Id="rId3" Type="http://schemas.openxmlformats.org/officeDocument/2006/relationships/hyperlink" Target="http://upload.wikimedia.org/wikipedia/en/9/93/H%E1%BB%93_Ch%C3%AD_Minh_Official_Picture.jpg" TargetMode="External"/><Relationship Id="rId4" Type="http://schemas.openxmlformats.org/officeDocument/2006/relationships/image" Target="../media/image60.jpeg"/><Relationship Id="rId1" Type="http://schemas.openxmlformats.org/officeDocument/2006/relationships/slideLayout" Target="../slideLayouts/slideLayout2.xml"/><Relationship Id="rId2" Type="http://schemas.openxmlformats.org/officeDocument/2006/relationships/image" Target="../media/image59.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eg"/><Relationship Id="rId5" Type="http://schemas.openxmlformats.org/officeDocument/2006/relationships/hyperlink" Target="https://www.youtube.com/watch?v=qJQ3n6-oNvs" TargetMode="External"/><Relationship Id="rId1" Type="http://schemas.openxmlformats.org/officeDocument/2006/relationships/slideLayout" Target="../slideLayouts/slideLayout7.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2"/>
          <p:cNvSpPr txBox="1">
            <a:spLocks noChangeArrowheads="1"/>
          </p:cNvSpPr>
          <p:nvPr/>
        </p:nvSpPr>
        <p:spPr bwMode="auto">
          <a:xfrm>
            <a:off x="1524000" y="68263"/>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eaLnBrk="1" hangingPunct="1">
              <a:spcBef>
                <a:spcPct val="50000"/>
              </a:spcBef>
              <a:buClrTx/>
              <a:buFontTx/>
              <a:buNone/>
            </a:pPr>
            <a:r>
              <a:rPr kumimoji="0" lang="en-US" altLang="x-none" sz="2400" b="1" u="sng">
                <a:solidFill>
                  <a:srgbClr val="FF0000"/>
                </a:solidFill>
                <a:latin typeface="Helvetica Light" charset="0"/>
                <a:ea typeface="ＭＳ Ｐゴシック" charset="-128"/>
                <a:cs typeface="Helvetica Light" charset="0"/>
                <a:sym typeface="Helvetica Light" charset="0"/>
              </a:rPr>
              <a:t>Aim</a:t>
            </a:r>
            <a:r>
              <a:rPr kumimoji="0" lang="en-US" altLang="x-none" sz="2400" b="1">
                <a:solidFill>
                  <a:srgbClr val="FF0000"/>
                </a:solidFill>
                <a:latin typeface="Helvetica Light" charset="0"/>
                <a:ea typeface="ＭＳ Ｐゴシック" charset="-128"/>
                <a:cs typeface="Helvetica Light" charset="0"/>
                <a:sym typeface="Helvetica Light" charset="0"/>
              </a:rPr>
              <a:t>:</a:t>
            </a:r>
            <a:r>
              <a:rPr lang="en-US" altLang="x-none" sz="2400">
                <a:ea typeface="ＭＳ Ｐゴシック" charset="-128"/>
                <a:cs typeface="Helvetica Light" charset="0"/>
              </a:rPr>
              <a:t> </a:t>
            </a:r>
            <a:r>
              <a:rPr lang="en-US" altLang="x-none" sz="2400" b="1">
                <a:solidFill>
                  <a:srgbClr val="FF0000"/>
                </a:solidFill>
                <a:ea typeface="ＭＳ Ｐゴシック" charset="-128"/>
                <a:cs typeface="Helvetica Light" charset="0"/>
              </a:rPr>
              <a:t>How did the United States attempt to contain the spread of Communism and eventually become involved in the Korean conflict? </a:t>
            </a:r>
            <a:endParaRPr kumimoji="0" lang="en-US" altLang="x-none" sz="2400" b="1">
              <a:solidFill>
                <a:srgbClr val="FF0000"/>
              </a:solidFill>
              <a:latin typeface="Helvetica Light" charset="0"/>
              <a:ea typeface="ＭＳ Ｐゴシック" charset="-128"/>
              <a:cs typeface="Helvetica Light" charset="0"/>
              <a:sym typeface="Helvetica Light" charset="0"/>
            </a:endParaRPr>
          </a:p>
        </p:txBody>
      </p:sp>
      <p:sp>
        <p:nvSpPr>
          <p:cNvPr id="39938" name="Rectangle 2"/>
          <p:cNvSpPr>
            <a:spLocks noChangeArrowheads="1"/>
          </p:cNvSpPr>
          <p:nvPr/>
        </p:nvSpPr>
        <p:spPr bwMode="auto">
          <a:xfrm>
            <a:off x="1524000" y="1825625"/>
            <a:ext cx="92964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457200" algn="l"/>
              </a:tabLst>
              <a:defRPr>
                <a:solidFill>
                  <a:schemeClr val="tx1"/>
                </a:solidFill>
                <a:latin typeface="Times New Roman" charset="0"/>
              </a:defRPr>
            </a:lvl1pPr>
            <a:lvl2pPr marL="742950" indent="-285750">
              <a:tabLst>
                <a:tab pos="457200" algn="l"/>
              </a:tabLst>
              <a:defRPr>
                <a:solidFill>
                  <a:schemeClr val="tx1"/>
                </a:solidFill>
                <a:latin typeface="Times New Roman" charset="0"/>
              </a:defRPr>
            </a:lvl2pPr>
            <a:lvl3pPr marL="1143000" indent="-228600">
              <a:tabLst>
                <a:tab pos="457200" algn="l"/>
              </a:tabLst>
              <a:defRPr>
                <a:solidFill>
                  <a:schemeClr val="tx1"/>
                </a:solidFill>
                <a:latin typeface="Times New Roman" charset="0"/>
              </a:defRPr>
            </a:lvl3pPr>
            <a:lvl4pPr marL="1600200" indent="-228600">
              <a:tabLst>
                <a:tab pos="457200" algn="l"/>
              </a:tabLst>
              <a:defRPr>
                <a:solidFill>
                  <a:schemeClr val="tx1"/>
                </a:solidFill>
                <a:latin typeface="Times New Roman" charset="0"/>
              </a:defRPr>
            </a:lvl4pPr>
            <a:lvl5pPr marL="2057400" indent="-228600">
              <a:tabLst>
                <a:tab pos="457200" algn="l"/>
              </a:tabLst>
              <a:defRPr>
                <a:solidFill>
                  <a:schemeClr val="tx1"/>
                </a:solidFill>
                <a:latin typeface="Times New Roman" charset="0"/>
              </a:defRPr>
            </a:lvl5pPr>
            <a:lvl6pPr marL="2514600" indent="-228600" eaLnBrk="0" fontAlgn="base" hangingPunct="0">
              <a:spcBef>
                <a:spcPct val="0"/>
              </a:spcBef>
              <a:spcAft>
                <a:spcPct val="0"/>
              </a:spcAft>
              <a:tabLst>
                <a:tab pos="457200" algn="l"/>
              </a:tabLst>
              <a:defRPr>
                <a:solidFill>
                  <a:schemeClr val="tx1"/>
                </a:solidFill>
                <a:latin typeface="Times New Roman" charset="0"/>
              </a:defRPr>
            </a:lvl6pPr>
            <a:lvl7pPr marL="2971800" indent="-228600" eaLnBrk="0" fontAlgn="base" hangingPunct="0">
              <a:spcBef>
                <a:spcPct val="0"/>
              </a:spcBef>
              <a:spcAft>
                <a:spcPct val="0"/>
              </a:spcAft>
              <a:tabLst>
                <a:tab pos="457200" algn="l"/>
              </a:tabLst>
              <a:defRPr>
                <a:solidFill>
                  <a:schemeClr val="tx1"/>
                </a:solidFill>
                <a:latin typeface="Times New Roman" charset="0"/>
              </a:defRPr>
            </a:lvl7pPr>
            <a:lvl8pPr marL="3429000" indent="-228600" eaLnBrk="0" fontAlgn="base" hangingPunct="0">
              <a:spcBef>
                <a:spcPct val="0"/>
              </a:spcBef>
              <a:spcAft>
                <a:spcPct val="0"/>
              </a:spcAft>
              <a:tabLst>
                <a:tab pos="457200" algn="l"/>
              </a:tabLst>
              <a:defRPr>
                <a:solidFill>
                  <a:schemeClr val="tx1"/>
                </a:solidFill>
                <a:latin typeface="Times New Roman" charset="0"/>
              </a:defRPr>
            </a:lvl8pPr>
            <a:lvl9pPr marL="3886200" indent="-228600" eaLnBrk="0" fontAlgn="base" hangingPunct="0">
              <a:spcBef>
                <a:spcPct val="0"/>
              </a:spcBef>
              <a:spcAft>
                <a:spcPct val="0"/>
              </a:spcAft>
              <a:tabLst>
                <a:tab pos="457200" algn="l"/>
              </a:tabLst>
              <a:defRPr>
                <a:solidFill>
                  <a:schemeClr val="tx1"/>
                </a:solidFill>
                <a:latin typeface="Times New Roman" charset="0"/>
              </a:defRPr>
            </a:lvl9pPr>
          </a:lstStyle>
          <a:p>
            <a:pPr>
              <a:buSzPts val="1000"/>
              <a:buFont typeface="Symbol" charset="2"/>
              <a:buChar char=""/>
            </a:pPr>
            <a:r>
              <a:rPr lang="en-US" altLang="x-none" sz="1600" dirty="0">
                <a:solidFill>
                  <a:srgbClr val="626262"/>
                </a:solidFill>
                <a:latin typeface="Arial" charset="0"/>
                <a:ea typeface="Times New Roman" charset="0"/>
                <a:cs typeface="Times New Roman" charset="0"/>
              </a:rPr>
              <a:t>Taft-Hartley Act (1947)</a:t>
            </a:r>
            <a:endParaRPr lang="en-US" altLang="x-none" sz="1600" dirty="0">
              <a:solidFill>
                <a:srgbClr val="626262"/>
              </a:solidFill>
              <a:latin typeface="Calibri" charset="0"/>
              <a:ea typeface="Calibri" charset="0"/>
              <a:cs typeface="Times New Roman" charset="0"/>
            </a:endParaRPr>
          </a:p>
          <a:p>
            <a:pPr>
              <a:buSzPts val="1000"/>
              <a:buFont typeface="Symbol" charset="2"/>
              <a:buChar char=""/>
            </a:pPr>
            <a:r>
              <a:rPr lang="en-US" altLang="x-none" sz="1600" dirty="0">
                <a:solidFill>
                  <a:srgbClr val="626262"/>
                </a:solidFill>
                <a:latin typeface="Arial" charset="0"/>
                <a:ea typeface="Times New Roman" charset="0"/>
                <a:cs typeface="Times New Roman" charset="0"/>
              </a:rPr>
              <a:t>GI Bill (Servicemen's Readjustment Act of 1944)</a:t>
            </a:r>
            <a:endParaRPr lang="en-US" altLang="x-none" sz="1600" dirty="0">
              <a:solidFill>
                <a:srgbClr val="626262"/>
              </a:solidFill>
              <a:latin typeface="Calibri" charset="0"/>
              <a:ea typeface="Calibri" charset="0"/>
              <a:cs typeface="Times New Roman" charset="0"/>
            </a:endParaRPr>
          </a:p>
          <a:p>
            <a:pPr>
              <a:buSzPts val="1000"/>
              <a:buFont typeface="Symbol" charset="2"/>
              <a:buChar char=""/>
            </a:pPr>
            <a:r>
              <a:rPr lang="en-US" altLang="x-none" sz="1600" dirty="0">
                <a:solidFill>
                  <a:srgbClr val="626262"/>
                </a:solidFill>
                <a:latin typeface="Arial" charset="0"/>
                <a:ea typeface="Times New Roman" charset="0"/>
                <a:cs typeface="Times New Roman" charset="0"/>
              </a:rPr>
              <a:t>Post-War Boom</a:t>
            </a:r>
            <a:endParaRPr lang="en-US" altLang="x-none" sz="1600" dirty="0">
              <a:solidFill>
                <a:srgbClr val="626262"/>
              </a:solidFill>
              <a:latin typeface="Calibri" charset="0"/>
              <a:ea typeface="Calibri" charset="0"/>
              <a:cs typeface="Times New Roman" charset="0"/>
            </a:endParaRPr>
          </a:p>
          <a:p>
            <a:pPr>
              <a:buSzPts val="1000"/>
              <a:buFont typeface="Symbol" charset="2"/>
              <a:buChar char=""/>
            </a:pPr>
            <a:r>
              <a:rPr lang="en-US" altLang="x-none" sz="1600" dirty="0">
                <a:solidFill>
                  <a:srgbClr val="626262"/>
                </a:solidFill>
                <a:latin typeface="Arial" charset="0"/>
                <a:ea typeface="Times New Roman" charset="0"/>
                <a:cs typeface="Times New Roman" charset="0"/>
              </a:rPr>
              <a:t>Impact of The "Sunbelt," Suburbanization, Baby Boom</a:t>
            </a:r>
            <a:endParaRPr lang="en-US" altLang="x-none" sz="1600" dirty="0">
              <a:solidFill>
                <a:srgbClr val="626262"/>
              </a:solidFill>
              <a:latin typeface="Calibri" charset="0"/>
              <a:ea typeface="Calibri" charset="0"/>
              <a:cs typeface="Calibri" charset="0"/>
            </a:endParaRPr>
          </a:p>
          <a:p>
            <a:pPr>
              <a:buSzPts val="1000"/>
              <a:buFont typeface="Symbol" charset="2"/>
              <a:buChar char=""/>
            </a:pPr>
            <a:r>
              <a:rPr lang="en-US" altLang="x-none" sz="1600" dirty="0">
                <a:solidFill>
                  <a:srgbClr val="626262"/>
                </a:solidFill>
                <a:latin typeface="Arial" charset="0"/>
                <a:ea typeface="Times New Roman" charset="0"/>
                <a:cs typeface="Times New Roman" charset="0"/>
              </a:rPr>
              <a:t>Yalta</a:t>
            </a:r>
            <a:endParaRPr lang="en-US" altLang="x-none" sz="1600" dirty="0">
              <a:solidFill>
                <a:srgbClr val="626262"/>
              </a:solidFill>
              <a:latin typeface="Calibri" charset="0"/>
              <a:ea typeface="Calibri" charset="0"/>
              <a:cs typeface="Calibri" charset="0"/>
            </a:endParaRPr>
          </a:p>
          <a:p>
            <a:pPr>
              <a:buSzPts val="1000"/>
              <a:buFont typeface="Symbol" charset="2"/>
              <a:buChar char=""/>
            </a:pPr>
            <a:r>
              <a:rPr lang="en-US" altLang="x-none" sz="1600" dirty="0">
                <a:solidFill>
                  <a:srgbClr val="626262"/>
                </a:solidFill>
                <a:latin typeface="Arial" charset="0"/>
                <a:ea typeface="Times New Roman" charset="0"/>
                <a:cs typeface="Times New Roman" charset="0"/>
              </a:rPr>
              <a:t>Post-War US-Soviet Relationship</a:t>
            </a:r>
            <a:endParaRPr lang="en-US" altLang="x-none" sz="1600" dirty="0">
              <a:solidFill>
                <a:srgbClr val="626262"/>
              </a:solidFill>
              <a:latin typeface="Calibri" charset="0"/>
              <a:ea typeface="Calibri" charset="0"/>
              <a:cs typeface="Calibri" charset="0"/>
            </a:endParaRPr>
          </a:p>
          <a:p>
            <a:pPr>
              <a:buSzPts val="1000"/>
              <a:buFont typeface="Symbol" charset="2"/>
              <a:buChar char=""/>
            </a:pPr>
            <a:r>
              <a:rPr lang="en-US" altLang="x-none" sz="1600" dirty="0">
                <a:solidFill>
                  <a:srgbClr val="626262"/>
                </a:solidFill>
                <a:latin typeface="Arial" charset="0"/>
                <a:ea typeface="Times New Roman" charset="0"/>
                <a:cs typeface="Times New Roman" charset="0"/>
              </a:rPr>
              <a:t>The United Nations</a:t>
            </a:r>
            <a:endParaRPr lang="en-US" altLang="x-none" sz="1600" dirty="0">
              <a:solidFill>
                <a:srgbClr val="626262"/>
              </a:solidFill>
              <a:latin typeface="Calibri" charset="0"/>
              <a:ea typeface="Calibri" charset="0"/>
              <a:cs typeface="Calibri" charset="0"/>
            </a:endParaRPr>
          </a:p>
          <a:p>
            <a:pPr>
              <a:buSzPts val="1000"/>
              <a:buFont typeface="Symbol" charset="2"/>
              <a:buChar char=""/>
            </a:pPr>
            <a:r>
              <a:rPr lang="en-US" altLang="x-none" sz="1600" dirty="0">
                <a:solidFill>
                  <a:srgbClr val="626262"/>
                </a:solidFill>
                <a:latin typeface="Arial" charset="0"/>
                <a:ea typeface="Times New Roman" charset="0"/>
                <a:cs typeface="Times New Roman" charset="0"/>
              </a:rPr>
              <a:t>What was Post-War Germany like? -  Nuremberg Trials, Partition of Germany, Berlin Airlift &amp; Blockade</a:t>
            </a:r>
            <a:endParaRPr lang="en-US" altLang="x-none" sz="1600" dirty="0">
              <a:solidFill>
                <a:srgbClr val="626262"/>
              </a:solidFill>
              <a:latin typeface="Calibri" charset="0"/>
              <a:ea typeface="Calibri" charset="0"/>
              <a:cs typeface="Calibri" charset="0"/>
            </a:endParaRPr>
          </a:p>
          <a:p>
            <a:pPr>
              <a:buSzPts val="1000"/>
              <a:buFont typeface="Symbol" charset="2"/>
              <a:buChar char=""/>
            </a:pPr>
            <a:r>
              <a:rPr lang="en-US" altLang="x-none" sz="1600" dirty="0">
                <a:solidFill>
                  <a:srgbClr val="626262"/>
                </a:solidFill>
                <a:latin typeface="Arial" charset="0"/>
                <a:ea typeface="Times New Roman" charset="0"/>
                <a:cs typeface="Times New Roman" charset="0"/>
              </a:rPr>
              <a:t>Truman Doctrine</a:t>
            </a:r>
            <a:endParaRPr lang="en-US" altLang="x-none" sz="1600" dirty="0">
              <a:solidFill>
                <a:srgbClr val="626262"/>
              </a:solidFill>
              <a:latin typeface="Calibri" charset="0"/>
              <a:ea typeface="Calibri" charset="0"/>
              <a:cs typeface="Calibri" charset="0"/>
            </a:endParaRPr>
          </a:p>
          <a:p>
            <a:pPr>
              <a:buSzPts val="1000"/>
              <a:buFont typeface="Symbol" charset="2"/>
              <a:buChar char=""/>
            </a:pPr>
            <a:r>
              <a:rPr lang="en-US" altLang="x-none" sz="1600" dirty="0">
                <a:solidFill>
                  <a:srgbClr val="626262"/>
                </a:solidFill>
                <a:latin typeface="Arial" charset="0"/>
                <a:ea typeface="Times New Roman" charset="0"/>
                <a:cs typeface="Times New Roman" charset="0"/>
              </a:rPr>
              <a:t>The Marshall Plan</a:t>
            </a:r>
            <a:endParaRPr lang="en-US" altLang="x-none" sz="1600" dirty="0">
              <a:solidFill>
                <a:srgbClr val="626262"/>
              </a:solidFill>
              <a:latin typeface="Calibri" charset="0"/>
              <a:ea typeface="Calibri" charset="0"/>
              <a:cs typeface="Calibri" charset="0"/>
            </a:endParaRPr>
          </a:p>
          <a:p>
            <a:pPr>
              <a:buSzPts val="1000"/>
              <a:buFont typeface="Symbol" charset="2"/>
              <a:buChar char=""/>
            </a:pPr>
            <a:r>
              <a:rPr lang="en-US" altLang="x-none" sz="1600" dirty="0">
                <a:solidFill>
                  <a:srgbClr val="626262"/>
                </a:solidFill>
                <a:latin typeface="Arial" charset="0"/>
                <a:ea typeface="Times New Roman" charset="0"/>
                <a:cs typeface="Times New Roman" charset="0"/>
              </a:rPr>
              <a:t>Voice of America</a:t>
            </a:r>
            <a:endParaRPr lang="en-US" altLang="x-none" sz="1600" dirty="0">
              <a:solidFill>
                <a:srgbClr val="626262"/>
              </a:solidFill>
              <a:latin typeface="Calibri" charset="0"/>
              <a:ea typeface="Calibri" charset="0"/>
              <a:cs typeface="Calibri" charset="0"/>
            </a:endParaRPr>
          </a:p>
          <a:p>
            <a:pPr>
              <a:buSzPts val="1000"/>
              <a:buFont typeface="Symbol" charset="2"/>
              <a:buChar char=""/>
            </a:pPr>
            <a:r>
              <a:rPr lang="en-US" altLang="x-none" sz="1600" dirty="0">
                <a:solidFill>
                  <a:srgbClr val="626262"/>
                </a:solidFill>
                <a:latin typeface="Arial" charset="0"/>
                <a:ea typeface="Times New Roman" charset="0"/>
                <a:cs typeface="Times New Roman" charset="0"/>
              </a:rPr>
              <a:t>NSA</a:t>
            </a:r>
            <a:endParaRPr lang="en-US" altLang="x-none" sz="1600" dirty="0">
              <a:solidFill>
                <a:srgbClr val="626262"/>
              </a:solidFill>
              <a:latin typeface="Calibri" charset="0"/>
              <a:ea typeface="Calibri" charset="0"/>
              <a:cs typeface="Calibri" charset="0"/>
            </a:endParaRPr>
          </a:p>
          <a:p>
            <a:pPr>
              <a:buSzPts val="1000"/>
              <a:buFont typeface="Symbol" charset="2"/>
              <a:buChar char=""/>
            </a:pPr>
            <a:r>
              <a:rPr lang="en-US" altLang="x-none" sz="1600" dirty="0">
                <a:solidFill>
                  <a:srgbClr val="626262"/>
                </a:solidFill>
                <a:latin typeface="Arial" charset="0"/>
                <a:ea typeface="Times New Roman" charset="0"/>
                <a:cs typeface="Times New Roman" charset="0"/>
              </a:rPr>
              <a:t>CIA</a:t>
            </a:r>
            <a:endParaRPr lang="en-US" altLang="x-none" sz="1600" dirty="0">
              <a:solidFill>
                <a:srgbClr val="626262"/>
              </a:solidFill>
              <a:latin typeface="Calibri" charset="0"/>
              <a:ea typeface="Calibri" charset="0"/>
              <a:cs typeface="Calibri" charset="0"/>
            </a:endParaRPr>
          </a:p>
          <a:p>
            <a:pPr>
              <a:buSzPts val="1000"/>
              <a:buFont typeface="Symbol" charset="2"/>
              <a:buChar char=""/>
            </a:pPr>
            <a:r>
              <a:rPr lang="en-US" altLang="x-none" sz="1600" dirty="0">
                <a:solidFill>
                  <a:srgbClr val="626262"/>
                </a:solidFill>
                <a:latin typeface="Arial" charset="0"/>
                <a:ea typeface="Times New Roman" charset="0"/>
                <a:cs typeface="Times New Roman" charset="0"/>
              </a:rPr>
              <a:t>Selective Service System</a:t>
            </a:r>
            <a:endParaRPr lang="en-US" altLang="x-none" sz="1600" dirty="0">
              <a:solidFill>
                <a:srgbClr val="626262"/>
              </a:solidFill>
              <a:latin typeface="Calibri" charset="0"/>
              <a:ea typeface="Calibri" charset="0"/>
              <a:cs typeface="Calibri" charset="0"/>
            </a:endParaRPr>
          </a:p>
          <a:p>
            <a:pPr>
              <a:buSzPts val="1000"/>
              <a:buFont typeface="Symbol" charset="2"/>
              <a:buChar char=""/>
            </a:pPr>
            <a:r>
              <a:rPr lang="en-US" altLang="x-none" sz="1600" dirty="0">
                <a:solidFill>
                  <a:srgbClr val="626262"/>
                </a:solidFill>
                <a:latin typeface="Arial" charset="0"/>
                <a:ea typeface="Times New Roman" charset="0"/>
                <a:cs typeface="Times New Roman" charset="0"/>
              </a:rPr>
              <a:t>NATO</a:t>
            </a:r>
            <a:endParaRPr lang="en-US" altLang="x-none" sz="1600" dirty="0">
              <a:solidFill>
                <a:srgbClr val="626262"/>
              </a:solidFill>
              <a:latin typeface="Calibri" charset="0"/>
              <a:ea typeface="Calibri" charset="0"/>
              <a:cs typeface="Calibri" charset="0"/>
            </a:endParaRPr>
          </a:p>
          <a:p>
            <a:pPr>
              <a:buSzPts val="1000"/>
              <a:buFont typeface="Symbol" charset="2"/>
              <a:buChar char=""/>
            </a:pPr>
            <a:r>
              <a:rPr lang="en-US" altLang="x-none" sz="1600" dirty="0">
                <a:solidFill>
                  <a:srgbClr val="626262"/>
                </a:solidFill>
                <a:latin typeface="Arial" charset="0"/>
                <a:ea typeface="Times New Roman" charset="0"/>
                <a:cs typeface="Times New Roman" charset="0"/>
              </a:rPr>
              <a:t>Occupation of Post-War Japan &amp; Growing Problems in Europe and Asia for the United States</a:t>
            </a:r>
            <a:endParaRPr lang="en-US" altLang="x-none" sz="1600" dirty="0">
              <a:solidFill>
                <a:srgbClr val="626262"/>
              </a:solidFill>
              <a:latin typeface="Calibri" charset="0"/>
              <a:ea typeface="Calibri" charset="0"/>
              <a:cs typeface="Calibri" charset="0"/>
            </a:endParaRPr>
          </a:p>
          <a:p>
            <a:pPr>
              <a:buSzPts val="1000"/>
              <a:buFont typeface="Symbol" charset="2"/>
              <a:buChar char=""/>
            </a:pPr>
            <a:r>
              <a:rPr lang="en-US" altLang="x-none" sz="1600" dirty="0">
                <a:solidFill>
                  <a:srgbClr val="626262"/>
                </a:solidFill>
                <a:latin typeface="Arial" charset="0"/>
                <a:ea typeface="Times New Roman" charset="0"/>
                <a:cs typeface="Times New Roman" charset="0"/>
              </a:rPr>
              <a:t>Red Scare 1950s - Loyalty Review Board, HUAC, American Spies</a:t>
            </a:r>
            <a:endParaRPr lang="en-US" altLang="x-none" sz="1600" dirty="0">
              <a:solidFill>
                <a:srgbClr val="626262"/>
              </a:solidFill>
              <a:latin typeface="Calibri" charset="0"/>
              <a:ea typeface="Calibri" charset="0"/>
              <a:cs typeface="Calibri" charset="0"/>
            </a:endParaRPr>
          </a:p>
          <a:p>
            <a:pPr>
              <a:buSzPts val="1000"/>
              <a:buFont typeface="Symbol" charset="2"/>
              <a:buChar char=""/>
            </a:pPr>
            <a:r>
              <a:rPr lang="en-US" altLang="x-none" sz="1600" dirty="0">
                <a:solidFill>
                  <a:srgbClr val="626262"/>
                </a:solidFill>
                <a:latin typeface="Arial" charset="0"/>
                <a:ea typeface="Times New Roman" charset="0"/>
                <a:cs typeface="Times New Roman" charset="0"/>
              </a:rPr>
              <a:t>1948 Elections</a:t>
            </a:r>
            <a:endParaRPr lang="en-US" altLang="x-none" sz="1600" dirty="0">
              <a:solidFill>
                <a:srgbClr val="626262"/>
              </a:solidFill>
              <a:latin typeface="Calibri" charset="0"/>
              <a:ea typeface="Calibri" charset="0"/>
              <a:cs typeface="Calibri" charset="0"/>
            </a:endParaRPr>
          </a:p>
          <a:p>
            <a:pPr>
              <a:buSzPts val="1000"/>
              <a:buFont typeface="Symbol" charset="2"/>
              <a:buChar char=""/>
            </a:pPr>
            <a:r>
              <a:rPr lang="en-US" altLang="x-none" sz="1600" dirty="0">
                <a:solidFill>
                  <a:srgbClr val="626262"/>
                </a:solidFill>
                <a:latin typeface="Arial" charset="0"/>
                <a:ea typeface="Times New Roman" charset="0"/>
                <a:cs typeface="Times New Roman" charset="0"/>
              </a:rPr>
              <a:t>Korean War - Causes, NSC-68, the Role of the UN, the MacArthur Controversy</a:t>
            </a:r>
            <a:endParaRPr lang="en-US" altLang="x-none" sz="1600" dirty="0">
              <a:solidFill>
                <a:srgbClr val="626262"/>
              </a:solidFill>
              <a:latin typeface="Calibri" charset="0"/>
              <a:ea typeface="Calibri" charset="0"/>
              <a:cs typeface="Calibri" charset="0"/>
            </a:endParaRPr>
          </a:p>
        </p:txBody>
      </p:sp>
      <p:sp>
        <p:nvSpPr>
          <p:cNvPr id="5" name="Rectangle 4"/>
          <p:cNvSpPr/>
          <p:nvPr/>
        </p:nvSpPr>
        <p:spPr>
          <a:xfrm>
            <a:off x="1858099" y="1339472"/>
            <a:ext cx="5179687" cy="46166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defRPr/>
            </a:pPr>
            <a:r>
              <a:rPr lang="en-US"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Cold War key terms to be familiar with:</a:t>
            </a:r>
          </a:p>
        </p:txBody>
      </p:sp>
    </p:spTree>
    <p:extLst>
      <p:ext uri="{BB962C8B-B14F-4D97-AF65-F5344CB8AC3E}">
        <p14:creationId xmlns:p14="http://schemas.microsoft.com/office/powerpoint/2010/main" val="1549604018"/>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ph type="body" idx="1"/>
          </p:nvPr>
        </p:nvSpPr>
        <p:spPr>
          <a:xfrm>
            <a:off x="1981201" y="1600201"/>
            <a:ext cx="3063875" cy="4525963"/>
          </a:xfrm>
        </p:spPr>
        <p:txBody>
          <a:bodyPr vert="horz" lIns="88900" tIns="50799" rIns="88900" bIns="50799" rtlCol="0">
            <a:normAutofit/>
          </a:bodyPr>
          <a:lstStyle/>
          <a:p>
            <a:pPr marL="0" indent="0" defTabSz="912813">
              <a:spcBef>
                <a:spcPts val="488"/>
              </a:spcBef>
              <a:buClr>
                <a:srgbClr val="000000"/>
              </a:buClr>
              <a:buNone/>
            </a:pPr>
            <a:r>
              <a:rPr lang="en-US" altLang="x-none" sz="3200" b="1">
                <a:ea typeface="ＭＳ Ｐゴシック" charset="-128"/>
                <a:sym typeface="Arial" charset="0"/>
              </a:rPr>
              <a:t>Berlin: Worth a new war?</a:t>
            </a:r>
            <a:endParaRPr lang="en-US" altLang="x-none" sz="4400" b="1">
              <a:ea typeface="ＭＳ Ｐゴシック" charset="-128"/>
            </a:endParaRPr>
          </a:p>
        </p:txBody>
      </p:sp>
      <p:pic>
        <p:nvPicPr>
          <p:cNvPr id="52226" name="Picture 2" descr="Blockade 1-sma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87950" y="1"/>
            <a:ext cx="5480050" cy="698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15363" name="Rectangle 3"/>
          <p:cNvSpPr>
            <a:spLocks/>
          </p:cNvSpPr>
          <p:nvPr/>
        </p:nvSpPr>
        <p:spPr bwMode="auto">
          <a:xfrm>
            <a:off x="1981200" y="2819400"/>
            <a:ext cx="2514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spAutoFit/>
          </a:bodyPr>
          <a:lstStyle>
            <a:lvl1pPr defTabSz="649288">
              <a:spcBef>
                <a:spcPct val="20000"/>
              </a:spcBef>
              <a:buClr>
                <a:schemeClr val="accent1"/>
              </a:buClr>
              <a:buFont typeface="Arial" charset="0"/>
              <a:buChar char="■"/>
              <a:defRPr kumimoji="1" sz="4000">
                <a:solidFill>
                  <a:schemeClr val="tx1"/>
                </a:solidFill>
                <a:latin typeface="Arial" charset="0"/>
              </a:defRPr>
            </a:lvl1pPr>
            <a:lvl2pPr marL="742950" indent="-285750" defTabSz="649288">
              <a:spcBef>
                <a:spcPct val="20000"/>
              </a:spcBef>
              <a:buFont typeface="Arial" charset="0"/>
              <a:buChar char="–"/>
              <a:defRPr kumimoji="1" sz="4000">
                <a:solidFill>
                  <a:schemeClr val="tx1"/>
                </a:solidFill>
                <a:latin typeface="Arial" charset="0"/>
              </a:defRPr>
            </a:lvl2pPr>
            <a:lvl3pPr marL="1143000" indent="-228600" defTabSz="649288">
              <a:spcBef>
                <a:spcPct val="20000"/>
              </a:spcBef>
              <a:buChar char="•"/>
              <a:defRPr kumimoji="1" sz="4000">
                <a:solidFill>
                  <a:schemeClr val="tx1"/>
                </a:solidFill>
                <a:latin typeface="Arial" charset="0"/>
              </a:defRPr>
            </a:lvl3pPr>
            <a:lvl4pPr marL="1600200" indent="-228600" defTabSz="649288">
              <a:spcBef>
                <a:spcPct val="20000"/>
              </a:spcBef>
              <a:buChar char="•"/>
              <a:defRPr kumimoji="1" sz="4000">
                <a:solidFill>
                  <a:schemeClr val="tx1"/>
                </a:solidFill>
                <a:latin typeface="Arial" charset="0"/>
              </a:defRPr>
            </a:lvl4pPr>
            <a:lvl5pPr marL="2057400" indent="-228600" defTabSz="649288">
              <a:spcBef>
                <a:spcPct val="20000"/>
              </a:spcBef>
              <a:buChar char="•"/>
              <a:defRPr kumimoji="1" sz="4000">
                <a:solidFill>
                  <a:schemeClr val="tx1"/>
                </a:solidFill>
                <a:latin typeface="Arial" charset="0"/>
              </a:defRPr>
            </a:lvl5pPr>
            <a:lvl6pPr marL="2514600" indent="-228600" defTabSz="649288" eaLnBrk="0" fontAlgn="base" hangingPunct="0">
              <a:spcBef>
                <a:spcPct val="20000"/>
              </a:spcBef>
              <a:spcAft>
                <a:spcPct val="0"/>
              </a:spcAft>
              <a:buChar char="•"/>
              <a:defRPr kumimoji="1" sz="4000">
                <a:solidFill>
                  <a:schemeClr val="tx1"/>
                </a:solidFill>
                <a:latin typeface="Arial" charset="0"/>
              </a:defRPr>
            </a:lvl6pPr>
            <a:lvl7pPr marL="2971800" indent="-228600" defTabSz="649288" eaLnBrk="0" fontAlgn="base" hangingPunct="0">
              <a:spcBef>
                <a:spcPct val="20000"/>
              </a:spcBef>
              <a:spcAft>
                <a:spcPct val="0"/>
              </a:spcAft>
              <a:buChar char="•"/>
              <a:defRPr kumimoji="1" sz="4000">
                <a:solidFill>
                  <a:schemeClr val="tx1"/>
                </a:solidFill>
                <a:latin typeface="Arial" charset="0"/>
              </a:defRPr>
            </a:lvl7pPr>
            <a:lvl8pPr marL="3429000" indent="-228600" defTabSz="649288" eaLnBrk="0" fontAlgn="base" hangingPunct="0">
              <a:spcBef>
                <a:spcPct val="20000"/>
              </a:spcBef>
              <a:spcAft>
                <a:spcPct val="0"/>
              </a:spcAft>
              <a:buChar char="•"/>
              <a:defRPr kumimoji="1" sz="4000">
                <a:solidFill>
                  <a:schemeClr val="tx1"/>
                </a:solidFill>
                <a:latin typeface="Arial" charset="0"/>
              </a:defRPr>
            </a:lvl8pPr>
            <a:lvl9pPr marL="3886200" indent="-228600" defTabSz="649288" eaLnBrk="0" fontAlgn="base" hangingPunct="0">
              <a:spcBef>
                <a:spcPct val="20000"/>
              </a:spcBef>
              <a:spcAft>
                <a:spcPct val="0"/>
              </a:spcAft>
              <a:buChar char="•"/>
              <a:defRPr kumimoji="1" sz="4000">
                <a:solidFill>
                  <a:schemeClr val="tx1"/>
                </a:solidFill>
                <a:latin typeface="Arial" charset="0"/>
              </a:defRPr>
            </a:lvl9pPr>
          </a:lstStyle>
          <a:p>
            <a:pPr>
              <a:lnSpc>
                <a:spcPct val="80000"/>
              </a:lnSpc>
              <a:spcBef>
                <a:spcPts val="275"/>
              </a:spcBef>
              <a:buClrTx/>
              <a:buNone/>
            </a:pPr>
            <a:r>
              <a:rPr kumimoji="0" lang="en-US" altLang="x-none" sz="2400">
                <a:solidFill>
                  <a:srgbClr val="000000"/>
                </a:solidFill>
                <a:ea typeface="ＭＳ Ｐゴシック" charset="-128"/>
                <a:cs typeface="Helvetica Light" charset="0"/>
                <a:sym typeface="Arial" charset="0"/>
              </a:rPr>
              <a:t>The Berlin Airlift operation continued until September 1949, four months after the Soviets had lifted the blockade, in order to replenish the city's reserves. </a:t>
            </a:r>
          </a:p>
        </p:txBody>
      </p:sp>
      <p:sp>
        <p:nvSpPr>
          <p:cNvPr id="2" name="Rectangle 1"/>
          <p:cNvSpPr/>
          <p:nvPr/>
        </p:nvSpPr>
        <p:spPr>
          <a:xfrm>
            <a:off x="1980531" y="152401"/>
            <a:ext cx="2686758" cy="1200329"/>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36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 do you think?</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3174822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0" fill="hold" grpId="0" nodeType="clickEffect">
                                  <p:stCondLst>
                                    <p:cond delay="0"/>
                                  </p:stCondLst>
                                  <p:childTnLst>
                                    <p:set>
                                      <p:cBhvr>
                                        <p:cTn id="6" dur="1" fill="hold">
                                          <p:stCondLst>
                                            <p:cond delay="499"/>
                                          </p:stCondLst>
                                        </p:cTn>
                                        <p:tgtEl>
                                          <p:spTgt spid="15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a:xfrm>
            <a:off x="1524000" y="-227013"/>
            <a:ext cx="9144000" cy="1141413"/>
          </a:xfrm>
        </p:spPr>
        <p:txBody>
          <a:bodyPr vert="horz" lIns="88900" tIns="50799" rIns="88900" bIns="50799" rtlCol="0" anchor="ctr">
            <a:normAutofit/>
          </a:bodyPr>
          <a:lstStyle/>
          <a:p>
            <a:pPr defTabSz="914145">
              <a:defRPr/>
            </a:pPr>
            <a:r>
              <a:rPr lang="en-US" altLang="x-none" sz="1969" b="1" dirty="0">
                <a:latin typeface="Arial" charset="0"/>
                <a:ea typeface="ＭＳ Ｐゴシック" charset="-128"/>
                <a:sym typeface="Arial" charset="0"/>
              </a:rPr>
              <a:t>Now that the USSR is really exerting their communist beliefs/power over </a:t>
            </a:r>
            <a:r>
              <a:rPr lang="en-US" altLang="x-none" sz="1969" b="1">
                <a:latin typeface="Arial" charset="0"/>
                <a:ea typeface="ＭＳ Ｐゴシック" charset="-128"/>
                <a:sym typeface="Arial" charset="0"/>
              </a:rPr>
              <a:t>Eastern Europe, what </a:t>
            </a:r>
            <a:r>
              <a:rPr lang="en-US" altLang="x-none" sz="1969" b="1" dirty="0">
                <a:latin typeface="Arial" charset="0"/>
                <a:ea typeface="ＭＳ Ｐゴシック" charset="-128"/>
                <a:sym typeface="Arial" charset="0"/>
              </a:rPr>
              <a:t>do you think </a:t>
            </a:r>
            <a:r>
              <a:rPr lang="en-US" altLang="x-none" sz="1969" b="1">
                <a:latin typeface="Arial" charset="0"/>
                <a:ea typeface="ＭＳ Ｐゴシック" charset="-128"/>
                <a:sym typeface="Arial" charset="0"/>
              </a:rPr>
              <a:t>will happen NEXT? </a:t>
            </a:r>
            <a:endParaRPr lang="en-US" altLang="x-none" b="1" dirty="0">
              <a:ea typeface="ＭＳ Ｐゴシック" charset="-128"/>
            </a:endParaRPr>
          </a:p>
        </p:txBody>
      </p:sp>
      <p:pic>
        <p:nvPicPr>
          <p:cNvPr id="53250" name="Picture 2" descr="Soviet_takeov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768350"/>
            <a:ext cx="7620000" cy="608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Tree>
    <p:extLst>
      <p:ext uri="{BB962C8B-B14F-4D97-AF65-F5344CB8AC3E}">
        <p14:creationId xmlns:p14="http://schemas.microsoft.com/office/powerpoint/2010/main" val="824836349"/>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1524000" y="0"/>
            <a:ext cx="9144000" cy="762000"/>
          </a:xfrm>
        </p:spPr>
        <p:txBody>
          <a:bodyPr/>
          <a:lstStyle/>
          <a:p>
            <a:r>
              <a:rPr lang="en-US" altLang="x-none" b="1">
                <a:solidFill>
                  <a:srgbClr val="FF0000"/>
                </a:solidFill>
              </a:rPr>
              <a:t>NATO</a:t>
            </a:r>
          </a:p>
        </p:txBody>
      </p:sp>
      <p:sp>
        <p:nvSpPr>
          <p:cNvPr id="118787" name="Rectangle 3"/>
          <p:cNvSpPr>
            <a:spLocks noGrp="1" noChangeArrowheads="1"/>
          </p:cNvSpPr>
          <p:nvPr>
            <p:ph type="body" idx="1"/>
          </p:nvPr>
        </p:nvSpPr>
        <p:spPr>
          <a:xfrm>
            <a:off x="1524000" y="762000"/>
            <a:ext cx="9144000" cy="6096000"/>
          </a:xfrm>
        </p:spPr>
        <p:txBody>
          <a:bodyPr/>
          <a:lstStyle/>
          <a:p>
            <a:pPr>
              <a:lnSpc>
                <a:spcPct val="95000"/>
              </a:lnSpc>
              <a:spcBef>
                <a:spcPct val="15000"/>
              </a:spcBef>
              <a:defRPr/>
            </a:pPr>
            <a:r>
              <a:rPr lang="en-US" sz="3200" dirty="0"/>
              <a:t>Fears of Soviet aggression led to the formation of the </a:t>
            </a:r>
            <a:r>
              <a:rPr lang="en-US" sz="3200" b="1" u="sng" dirty="0">
                <a:solidFill>
                  <a:srgbClr val="FF0000"/>
                </a:solidFill>
                <a:effectLst>
                  <a:outerShdw blurRad="38100" dist="38100" dir="2700000" algn="tl">
                    <a:srgbClr val="C0C0C0"/>
                  </a:outerShdw>
                </a:effectLst>
              </a:rPr>
              <a:t>North Atlantic Treaty Organization</a:t>
            </a:r>
            <a:r>
              <a:rPr lang="en-US" sz="3200" dirty="0"/>
              <a:t> in 1949: </a:t>
            </a:r>
          </a:p>
          <a:p>
            <a:pPr lvl="1">
              <a:lnSpc>
                <a:spcPct val="95000"/>
              </a:lnSpc>
              <a:spcBef>
                <a:spcPct val="15000"/>
              </a:spcBef>
              <a:defRPr/>
            </a:pPr>
            <a:r>
              <a:rPr lang="en-US" sz="3200" dirty="0"/>
              <a:t> </a:t>
            </a:r>
            <a:r>
              <a:rPr lang="en-US" sz="3200" b="1" u="sng" dirty="0">
                <a:solidFill>
                  <a:srgbClr val="FF0000"/>
                </a:solidFill>
              </a:rPr>
              <a:t>GOAL</a:t>
            </a:r>
            <a:r>
              <a:rPr lang="en-US" sz="3200" dirty="0"/>
              <a:t>: Provide collective security for Western Europe, the USA, Canada, Greece, &amp; Turkey </a:t>
            </a:r>
          </a:p>
          <a:p>
            <a:pPr lvl="2">
              <a:lnSpc>
                <a:spcPct val="95000"/>
              </a:lnSpc>
              <a:spcBef>
                <a:spcPct val="15000"/>
              </a:spcBef>
              <a:defRPr/>
            </a:pPr>
            <a:r>
              <a:rPr lang="en-US" sz="2800" dirty="0"/>
              <a:t>General D. Eisenhower = 1</a:t>
            </a:r>
            <a:r>
              <a:rPr lang="en-US" sz="2800" baseline="30000" dirty="0"/>
              <a:t>st</a:t>
            </a:r>
            <a:r>
              <a:rPr lang="en-US" sz="2800" dirty="0"/>
              <a:t> supreme commander</a:t>
            </a:r>
          </a:p>
          <a:p>
            <a:pPr lvl="1">
              <a:lnSpc>
                <a:spcPct val="95000"/>
              </a:lnSpc>
              <a:spcBef>
                <a:spcPct val="15000"/>
              </a:spcBef>
              <a:defRPr/>
            </a:pPr>
            <a:r>
              <a:rPr lang="en-US" sz="3200" dirty="0"/>
              <a:t> </a:t>
            </a:r>
            <a:r>
              <a:rPr lang="en-US" sz="3200" b="1" dirty="0"/>
              <a:t>The Cold War now had an </a:t>
            </a:r>
            <a:r>
              <a:rPr lang="en-US" sz="3200" b="1" i="1" u="sng" dirty="0"/>
              <a:t>ideological</a:t>
            </a:r>
            <a:r>
              <a:rPr lang="en-US" sz="3200" b="1" dirty="0"/>
              <a:t> (Truman Doctrine) &amp; </a:t>
            </a:r>
            <a:r>
              <a:rPr lang="en-US" sz="3200" b="1" i="1" u="sng" dirty="0"/>
              <a:t>economic</a:t>
            </a:r>
            <a:r>
              <a:rPr lang="en-US" sz="3200" b="1" dirty="0"/>
              <a:t> (Marshall Plan) base &amp; </a:t>
            </a:r>
            <a:r>
              <a:rPr lang="en-US" sz="3200" b="1" i="1" u="sng" dirty="0"/>
              <a:t>military</a:t>
            </a:r>
            <a:r>
              <a:rPr lang="en-US" sz="3200" b="1" dirty="0"/>
              <a:t> enforcement (NATO)</a:t>
            </a:r>
          </a:p>
        </p:txBody>
      </p:sp>
      <p:sp>
        <p:nvSpPr>
          <p:cNvPr id="118788" name="AutoShape 4"/>
          <p:cNvSpPr>
            <a:spLocks noChangeArrowheads="1"/>
          </p:cNvSpPr>
          <p:nvPr/>
        </p:nvSpPr>
        <p:spPr bwMode="auto">
          <a:xfrm>
            <a:off x="2552700" y="2743200"/>
            <a:ext cx="7239000" cy="3048000"/>
          </a:xfrm>
          <a:prstGeom prst="wedgeRectCallout">
            <a:avLst>
              <a:gd name="adj1" fmla="val -120"/>
              <a:gd name="adj2" fmla="val -81757"/>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5000"/>
              </a:lnSpc>
              <a:defRPr/>
            </a:pPr>
            <a:r>
              <a:rPr lang="en-US" altLang="x-none" sz="3600" dirty="0"/>
              <a:t>Washington’s Farwell Address (1796) </a:t>
            </a:r>
            <a:r>
              <a:rPr lang="mr-IN" altLang="x-none" sz="3600" dirty="0"/>
              <a:t>–</a:t>
            </a:r>
            <a:r>
              <a:rPr lang="en-US" altLang="x-none" sz="3600" dirty="0"/>
              <a:t> </a:t>
            </a:r>
            <a:r>
              <a:rPr lang="en-US" altLang="x-none" sz="3600" b="1" i="1" dirty="0"/>
              <a:t>AVOID PERMANENT ALLIANCES WITH EUROPEAN NATIONS! </a:t>
            </a:r>
            <a:r>
              <a:rPr lang="en-US" altLang="x-none" sz="3600" dirty="0"/>
              <a:t>This is a major departure from the traditional U.S. policy of isolationism </a:t>
            </a:r>
          </a:p>
        </p:txBody>
      </p:sp>
      <p:sp>
        <p:nvSpPr>
          <p:cNvPr id="5" name="TextBox 4"/>
          <p:cNvSpPr txBox="1"/>
          <p:nvPr/>
        </p:nvSpPr>
        <p:spPr>
          <a:xfrm>
            <a:off x="8915400" y="0"/>
            <a:ext cx="1752600" cy="36988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b="1" dirty="0">
                <a:solidFill>
                  <a:srgbClr val="FF0000"/>
                </a:solidFill>
              </a:rPr>
              <a:t>TAKE A PIC</a:t>
            </a:r>
          </a:p>
        </p:txBody>
      </p:sp>
    </p:spTree>
    <p:extLst>
      <p:ext uri="{BB962C8B-B14F-4D97-AF65-F5344CB8AC3E}">
        <p14:creationId xmlns:p14="http://schemas.microsoft.com/office/powerpoint/2010/main" val="10175762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8788"/>
                                        </p:tgtEl>
                                        <p:attrNameLst>
                                          <p:attrName>style.visibility</p:attrName>
                                        </p:attrNameLst>
                                      </p:cBhvr>
                                      <p:to>
                                        <p:strVal val="visible"/>
                                      </p:to>
                                    </p:set>
                                    <p:anim calcmode="lin" valueType="num">
                                      <p:cBhvr>
                                        <p:cTn id="7" dur="500" fill="hold"/>
                                        <p:tgtEl>
                                          <p:spTgt spid="118788"/>
                                        </p:tgtEl>
                                        <p:attrNameLst>
                                          <p:attrName>ppt_w</p:attrName>
                                        </p:attrNameLst>
                                      </p:cBhvr>
                                      <p:tavLst>
                                        <p:tav tm="0">
                                          <p:val>
                                            <p:fltVal val="0"/>
                                          </p:val>
                                        </p:tav>
                                        <p:tav tm="100000">
                                          <p:val>
                                            <p:strVal val="#ppt_w"/>
                                          </p:val>
                                        </p:tav>
                                      </p:tavLst>
                                    </p:anim>
                                    <p:anim calcmode="lin" valueType="num">
                                      <p:cBhvr>
                                        <p:cTn id="8" dur="500" fill="hold"/>
                                        <p:tgtEl>
                                          <p:spTgt spid="118788"/>
                                        </p:tgtEl>
                                        <p:attrNameLst>
                                          <p:attrName>ppt_h</p:attrName>
                                        </p:attrNameLst>
                                      </p:cBhvr>
                                      <p:tavLst>
                                        <p:tav tm="0">
                                          <p:val>
                                            <p:fltVal val="0"/>
                                          </p:val>
                                        </p:tav>
                                        <p:tav tm="100000">
                                          <p:val>
                                            <p:strVal val="#ppt_h"/>
                                          </p:val>
                                        </p:tav>
                                      </p:tavLst>
                                    </p:anim>
                                    <p:animEffect transition="in" filter="fade">
                                      <p:cBhvr>
                                        <p:cTn id="9" dur="500"/>
                                        <p:tgtEl>
                                          <p:spTgt spid="118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descr="europe after ww2"/>
          <p:cNvPicPr>
            <a:picLocks noChangeAspect="1" noChangeArrowheads="1"/>
          </p:cNvPicPr>
          <p:nvPr/>
        </p:nvPicPr>
        <p:blipFill>
          <a:blip r:embed="rId2">
            <a:extLst>
              <a:ext uri="{28A0092B-C50C-407E-A947-70E740481C1C}">
                <a14:useLocalDpi xmlns:a14="http://schemas.microsoft.com/office/drawing/2010/main" val="0"/>
              </a:ext>
            </a:extLst>
          </a:blip>
          <a:srcRect l="7004" t="14270" r="15964" b="20053"/>
          <a:stretch>
            <a:fillRect/>
          </a:stretch>
        </p:blipFill>
        <p:spPr bwMode="auto">
          <a:xfrm>
            <a:off x="1524000" y="1"/>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1" name="AutoShape 3"/>
          <p:cNvSpPr>
            <a:spLocks noChangeArrowheads="1"/>
          </p:cNvSpPr>
          <p:nvPr/>
        </p:nvSpPr>
        <p:spPr bwMode="auto">
          <a:xfrm>
            <a:off x="2667000" y="609600"/>
            <a:ext cx="6705600" cy="990600"/>
          </a:xfrm>
          <a:prstGeom prst="wedgeRectCallout">
            <a:avLst>
              <a:gd name="adj1" fmla="val 33926"/>
              <a:gd name="adj2" fmla="val 168111"/>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defRPr/>
            </a:pPr>
            <a:r>
              <a:rPr lang="en-US" altLang="x-none" sz="3600"/>
              <a:t>The USSR responded in 1955 with the formation of the Warsaw Pact </a:t>
            </a:r>
          </a:p>
        </p:txBody>
      </p:sp>
      <p:pic>
        <p:nvPicPr>
          <p:cNvPr id="119816" name="Picture 8" descr="204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22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18871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9811"/>
                                        </p:tgtEl>
                                        <p:attrNameLst>
                                          <p:attrName>style.visibility</p:attrName>
                                        </p:attrNameLst>
                                      </p:cBhvr>
                                      <p:to>
                                        <p:strVal val="visible"/>
                                      </p:to>
                                    </p:set>
                                    <p:anim calcmode="lin" valueType="num">
                                      <p:cBhvr>
                                        <p:cTn id="7" dur="500" fill="hold"/>
                                        <p:tgtEl>
                                          <p:spTgt spid="119811"/>
                                        </p:tgtEl>
                                        <p:attrNameLst>
                                          <p:attrName>ppt_w</p:attrName>
                                        </p:attrNameLst>
                                      </p:cBhvr>
                                      <p:tavLst>
                                        <p:tav tm="0">
                                          <p:val>
                                            <p:fltVal val="0"/>
                                          </p:val>
                                        </p:tav>
                                        <p:tav tm="100000">
                                          <p:val>
                                            <p:strVal val="#ppt_w"/>
                                          </p:val>
                                        </p:tav>
                                      </p:tavLst>
                                    </p:anim>
                                    <p:anim calcmode="lin" valueType="num">
                                      <p:cBhvr>
                                        <p:cTn id="8" dur="500" fill="hold"/>
                                        <p:tgtEl>
                                          <p:spTgt spid="119811"/>
                                        </p:tgtEl>
                                        <p:attrNameLst>
                                          <p:attrName>ppt_h</p:attrName>
                                        </p:attrNameLst>
                                      </p:cBhvr>
                                      <p:tavLst>
                                        <p:tav tm="0">
                                          <p:val>
                                            <p:fltVal val="0"/>
                                          </p:val>
                                        </p:tav>
                                        <p:tav tm="100000">
                                          <p:val>
                                            <p:strVal val="#ppt_h"/>
                                          </p:val>
                                        </p:tav>
                                      </p:tavLst>
                                    </p:anim>
                                    <p:animEffect transition="in" filter="fade">
                                      <p:cBhvr>
                                        <p:cTn id="9" dur="500"/>
                                        <p:tgtEl>
                                          <p:spTgt spid="11981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19816"/>
                                        </p:tgtEl>
                                        <p:attrNameLst>
                                          <p:attrName>style.visibility</p:attrName>
                                        </p:attrNameLst>
                                      </p:cBhvr>
                                      <p:to>
                                        <p:strVal val="visible"/>
                                      </p:to>
                                    </p:set>
                                    <p:anim calcmode="lin" valueType="num">
                                      <p:cBhvr>
                                        <p:cTn id="14" dur="500" fill="hold"/>
                                        <p:tgtEl>
                                          <p:spTgt spid="119816"/>
                                        </p:tgtEl>
                                        <p:attrNameLst>
                                          <p:attrName>ppt_w</p:attrName>
                                        </p:attrNameLst>
                                      </p:cBhvr>
                                      <p:tavLst>
                                        <p:tav tm="0">
                                          <p:val>
                                            <p:fltVal val="0"/>
                                          </p:val>
                                        </p:tav>
                                        <p:tav tm="100000">
                                          <p:val>
                                            <p:strVal val="#ppt_w"/>
                                          </p:val>
                                        </p:tav>
                                      </p:tavLst>
                                    </p:anim>
                                    <p:anim calcmode="lin" valueType="num">
                                      <p:cBhvr>
                                        <p:cTn id="15" dur="500" fill="hold"/>
                                        <p:tgtEl>
                                          <p:spTgt spid="119816"/>
                                        </p:tgtEl>
                                        <p:attrNameLst>
                                          <p:attrName>ppt_h</p:attrName>
                                        </p:attrNameLst>
                                      </p:cBhvr>
                                      <p:tavLst>
                                        <p:tav tm="0">
                                          <p:val>
                                            <p:fltVal val="0"/>
                                          </p:val>
                                        </p:tav>
                                        <p:tav tm="100000">
                                          <p:val>
                                            <p:strVal val="#ppt_h"/>
                                          </p:val>
                                        </p:tav>
                                      </p:tavLst>
                                    </p:anim>
                                    <p:animEffect transition="in" filter="fade">
                                      <p:cBhvr>
                                        <p:cTn id="16" dur="500"/>
                                        <p:tgtEl>
                                          <p:spTgt spid="119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524000" y="0"/>
            <a:ext cx="8915400" cy="685800"/>
          </a:xfrm>
        </p:spPr>
        <p:txBody>
          <a:bodyPr/>
          <a:lstStyle/>
          <a:p>
            <a:r>
              <a:rPr lang="en-US" altLang="x-none" sz="4000"/>
              <a:t>The Military Dimension </a:t>
            </a:r>
          </a:p>
        </p:txBody>
      </p:sp>
      <p:sp>
        <p:nvSpPr>
          <p:cNvPr id="191491" name="Rectangle 3"/>
          <p:cNvSpPr>
            <a:spLocks noGrp="1" noChangeArrowheads="1"/>
          </p:cNvSpPr>
          <p:nvPr>
            <p:ph type="body" idx="1"/>
          </p:nvPr>
        </p:nvSpPr>
        <p:spPr>
          <a:xfrm>
            <a:off x="1524000" y="685800"/>
            <a:ext cx="9144000" cy="6172200"/>
          </a:xfrm>
        </p:spPr>
        <p:txBody>
          <a:bodyPr/>
          <a:lstStyle/>
          <a:p>
            <a:pPr>
              <a:lnSpc>
                <a:spcPct val="95000"/>
              </a:lnSpc>
              <a:spcBef>
                <a:spcPct val="15000"/>
              </a:spcBef>
              <a:defRPr/>
            </a:pPr>
            <a:r>
              <a:rPr lang="en-US" sz="3600" dirty="0"/>
              <a:t> 3 new agencies were created so the military could better respond to threats to U.S. security</a:t>
            </a:r>
          </a:p>
          <a:p>
            <a:pPr lvl="1">
              <a:lnSpc>
                <a:spcPct val="95000"/>
              </a:lnSpc>
              <a:spcBef>
                <a:spcPct val="15000"/>
              </a:spcBef>
              <a:defRPr/>
            </a:pPr>
            <a:r>
              <a:rPr lang="en-US" sz="3600" b="1" u="sng" dirty="0" err="1">
                <a:effectLst>
                  <a:outerShdw blurRad="38100" dist="38100" dir="2700000" algn="tl">
                    <a:srgbClr val="C0C0C0"/>
                  </a:outerShdw>
                </a:effectLst>
              </a:rPr>
              <a:t>Dept</a:t>
            </a:r>
            <a:r>
              <a:rPr lang="en-US" sz="3600" b="1" u="sng" dirty="0">
                <a:effectLst>
                  <a:outerShdw blurRad="38100" dist="38100" dir="2700000" algn="tl">
                    <a:srgbClr val="C0C0C0"/>
                  </a:outerShdw>
                </a:effectLst>
              </a:rPr>
              <a:t> of Defense</a:t>
            </a:r>
            <a:r>
              <a:rPr lang="en-US" sz="3600" dirty="0"/>
              <a:t> to direct the army, navy, &amp; the new air force</a:t>
            </a:r>
          </a:p>
          <a:p>
            <a:pPr lvl="1">
              <a:lnSpc>
                <a:spcPct val="95000"/>
              </a:lnSpc>
              <a:spcBef>
                <a:spcPct val="15000"/>
              </a:spcBef>
              <a:defRPr/>
            </a:pPr>
            <a:r>
              <a:rPr lang="en-US" sz="3600" b="1" u="sng" dirty="0">
                <a:effectLst>
                  <a:outerShdw blurRad="38100" dist="38100" dir="2700000" algn="tl">
                    <a:srgbClr val="C0C0C0"/>
                  </a:outerShdw>
                </a:effectLst>
              </a:rPr>
              <a:t>Central Intelligence Agency</a:t>
            </a:r>
            <a:r>
              <a:rPr lang="en-US" sz="3600" dirty="0"/>
              <a:t> to collect &amp; manage information among all government agencies</a:t>
            </a:r>
          </a:p>
          <a:p>
            <a:pPr lvl="1">
              <a:lnSpc>
                <a:spcPct val="95000"/>
              </a:lnSpc>
              <a:spcBef>
                <a:spcPct val="15000"/>
              </a:spcBef>
              <a:defRPr/>
            </a:pPr>
            <a:r>
              <a:rPr lang="en-US" sz="3600" b="1" u="sng" dirty="0">
                <a:effectLst>
                  <a:outerShdw blurRad="38100" dist="38100" dir="2700000" algn="tl">
                    <a:srgbClr val="C0C0C0"/>
                  </a:outerShdw>
                </a:effectLst>
              </a:rPr>
              <a:t>National Security Council</a:t>
            </a:r>
            <a:r>
              <a:rPr lang="en-US" sz="3600" dirty="0"/>
              <a:t> to advise the president on national security</a:t>
            </a:r>
          </a:p>
        </p:txBody>
      </p:sp>
    </p:spTree>
    <p:extLst>
      <p:ext uri="{BB962C8B-B14F-4D97-AF65-F5344CB8AC3E}">
        <p14:creationId xmlns:p14="http://schemas.microsoft.com/office/powerpoint/2010/main" val="5246729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1524000" y="0"/>
            <a:ext cx="9144000" cy="762000"/>
          </a:xfrm>
          <a:extLst>
            <a:ext uri="{909E8E84-426E-40DD-AFC4-6F175D3DCCD1}">
              <a14:hiddenFill xmlns:a14="http://schemas.microsoft.com/office/drawing/2010/main">
                <a:solidFill>
                  <a:schemeClr val="bg1"/>
                </a:solidFill>
              </a14:hiddenFill>
            </a:ext>
          </a:extLst>
        </p:spPr>
        <p:txBody>
          <a:bodyPr/>
          <a:lstStyle/>
          <a:p>
            <a:r>
              <a:rPr lang="en-US" altLang="x-none">
                <a:solidFill>
                  <a:schemeClr val="tx1"/>
                </a:solidFill>
              </a:rPr>
              <a:t>The Nuclear Arms Race</a:t>
            </a:r>
          </a:p>
        </p:txBody>
      </p:sp>
      <p:sp>
        <p:nvSpPr>
          <p:cNvPr id="193542" name="AutoShape 6"/>
          <p:cNvSpPr>
            <a:spLocks noChangeArrowheads="1"/>
          </p:cNvSpPr>
          <p:nvPr/>
        </p:nvSpPr>
        <p:spPr bwMode="auto">
          <a:xfrm>
            <a:off x="1828800" y="762000"/>
            <a:ext cx="8610600" cy="1524000"/>
          </a:xfrm>
          <a:prstGeom prst="wedgeRectCallout">
            <a:avLst>
              <a:gd name="adj1" fmla="val 4977"/>
              <a:gd name="adj2" fmla="val 625"/>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eaLnBrk="1" hangingPunct="1">
              <a:lnSpc>
                <a:spcPct val="85000"/>
              </a:lnSpc>
              <a:spcBef>
                <a:spcPct val="30000"/>
              </a:spcBef>
              <a:defRPr/>
            </a:pPr>
            <a:r>
              <a:rPr lang="en-US" altLang="x-none" sz="3600"/>
              <a:t>The American monopoly on nuclear weapons technology ended in 1949 when the USSR successfully tested their own atomic bomb</a:t>
            </a:r>
            <a:endParaRPr lang="en-US" altLang="x-none" sz="3600">
              <a:latin typeface="Arial" charset="0"/>
            </a:endParaRPr>
          </a:p>
        </p:txBody>
      </p:sp>
      <p:pic>
        <p:nvPicPr>
          <p:cNvPr id="193549" name="Picture 13" descr="Joe1"/>
          <p:cNvPicPr>
            <a:picLocks noChangeAspect="1" noChangeArrowheads="1"/>
          </p:cNvPicPr>
          <p:nvPr/>
        </p:nvPicPr>
        <p:blipFill>
          <a:blip r:embed="rId3">
            <a:extLst>
              <a:ext uri="{28A0092B-C50C-407E-A947-70E740481C1C}">
                <a14:useLocalDpi xmlns:a14="http://schemas.microsoft.com/office/drawing/2010/main" val="0"/>
              </a:ext>
            </a:extLst>
          </a:blip>
          <a:srcRect l="14999" r="32500" b="12500"/>
          <a:stretch>
            <a:fillRect/>
          </a:stretch>
        </p:blipFill>
        <p:spPr bwMode="auto">
          <a:xfrm>
            <a:off x="7132638" y="2438400"/>
            <a:ext cx="3535362" cy="4419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3551" name="Picture 15" descr="Fat_m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743200"/>
            <a:ext cx="5943600" cy="39449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3552" name="Picture 16" descr="Hydrogen Bomb"/>
          <p:cNvPicPr>
            <a:picLocks noChangeAspect="1" noChangeArrowheads="1"/>
          </p:cNvPicPr>
          <p:nvPr/>
        </p:nvPicPr>
        <p:blipFill>
          <a:blip r:embed="rId5">
            <a:extLst>
              <a:ext uri="{28A0092B-C50C-407E-A947-70E740481C1C}">
                <a14:useLocalDpi xmlns:a14="http://schemas.microsoft.com/office/drawing/2010/main" val="0"/>
              </a:ext>
            </a:extLst>
          </a:blip>
          <a:srcRect t="3604"/>
          <a:stretch>
            <a:fillRect/>
          </a:stretch>
        </p:blipFill>
        <p:spPr bwMode="auto">
          <a:xfrm>
            <a:off x="2133600" y="2081214"/>
            <a:ext cx="7467600" cy="485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553" name="AutoShape 17"/>
          <p:cNvSpPr>
            <a:spLocks noChangeArrowheads="1"/>
          </p:cNvSpPr>
          <p:nvPr/>
        </p:nvSpPr>
        <p:spPr bwMode="auto">
          <a:xfrm>
            <a:off x="1676400" y="0"/>
            <a:ext cx="8915400" cy="2133600"/>
          </a:xfrm>
          <a:prstGeom prst="wedgeRectCallout">
            <a:avLst>
              <a:gd name="adj1" fmla="val 5306"/>
              <a:gd name="adj2" fmla="val 117634"/>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eaLnBrk="1" hangingPunct="1">
              <a:lnSpc>
                <a:spcPct val="85000"/>
              </a:lnSpc>
              <a:spcBef>
                <a:spcPct val="30000"/>
              </a:spcBef>
              <a:defRPr/>
            </a:pPr>
            <a:r>
              <a:rPr lang="en-US" altLang="x-none" sz="3600"/>
              <a:t>The Soviet testing of the atomic bomb motivated the USA to regain its advantage;    In 1952, the U.S. tested the 1st hydrogen bomb (1,000 times more powerful than the a-bomb) </a:t>
            </a:r>
            <a:endParaRPr lang="en-US" altLang="x-none" sz="3600">
              <a:latin typeface="Arial" charset="0"/>
            </a:endParaRPr>
          </a:p>
        </p:txBody>
      </p:sp>
      <p:sp>
        <p:nvSpPr>
          <p:cNvPr id="193554" name="AutoShape 18"/>
          <p:cNvSpPr>
            <a:spLocks noChangeArrowheads="1"/>
          </p:cNvSpPr>
          <p:nvPr/>
        </p:nvSpPr>
        <p:spPr bwMode="auto">
          <a:xfrm>
            <a:off x="2514600" y="5715000"/>
            <a:ext cx="7391400" cy="1066800"/>
          </a:xfrm>
          <a:prstGeom prst="wedgeRectCallout">
            <a:avLst>
              <a:gd name="adj1" fmla="val -3458"/>
              <a:gd name="adj2" fmla="val -87648"/>
            </a:avLst>
          </a:prstGeom>
          <a:solidFill>
            <a:srgbClr val="CC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eaLnBrk="1" hangingPunct="1">
              <a:lnSpc>
                <a:spcPct val="85000"/>
              </a:lnSpc>
              <a:spcBef>
                <a:spcPct val="30000"/>
              </a:spcBef>
              <a:defRPr/>
            </a:pPr>
            <a:r>
              <a:rPr lang="en-US" altLang="x-none" sz="3600"/>
              <a:t>The Soviets responded with their own h-bomb in 1953</a:t>
            </a:r>
            <a:endParaRPr lang="en-US" altLang="x-none" sz="3600">
              <a:latin typeface="Arial" charset="0"/>
            </a:endParaRPr>
          </a:p>
        </p:txBody>
      </p:sp>
      <p:sp>
        <p:nvSpPr>
          <p:cNvPr id="193555" name="Rectangle 19"/>
          <p:cNvSpPr>
            <a:spLocks noChangeArrowheads="1"/>
          </p:cNvSpPr>
          <p:nvPr/>
        </p:nvSpPr>
        <p:spPr bwMode="auto">
          <a:xfrm>
            <a:off x="1524000" y="0"/>
            <a:ext cx="9144000" cy="990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spcBef>
                <a:spcPct val="0"/>
              </a:spcBef>
              <a:buClrTx/>
              <a:buFontTx/>
              <a:buNone/>
            </a:pPr>
            <a:r>
              <a:rPr lang="en-US" altLang="x-none" sz="4400">
                <a:solidFill>
                  <a:schemeClr val="tx2"/>
                </a:solidFill>
                <a:latin typeface="Times New Roman" charset="0"/>
              </a:rPr>
              <a:t>Delivering a Hydrogen Bomb</a:t>
            </a:r>
          </a:p>
        </p:txBody>
      </p:sp>
      <p:pic>
        <p:nvPicPr>
          <p:cNvPr id="193556" name="Picture 20" descr="20041007a"/>
          <p:cNvPicPr>
            <a:picLocks noChangeAspect="1" noChangeArrowheads="1"/>
          </p:cNvPicPr>
          <p:nvPr/>
        </p:nvPicPr>
        <p:blipFill>
          <a:blip r:embed="rId6">
            <a:extLst>
              <a:ext uri="{28A0092B-C50C-407E-A947-70E740481C1C}">
                <a14:useLocalDpi xmlns:a14="http://schemas.microsoft.com/office/drawing/2010/main" val="0"/>
              </a:ext>
            </a:extLst>
          </a:blip>
          <a:srcRect t="8786"/>
          <a:stretch>
            <a:fillRect/>
          </a:stretch>
        </p:blipFill>
        <p:spPr bwMode="auto">
          <a:xfrm>
            <a:off x="1524000" y="990600"/>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01135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93552"/>
                                        </p:tgtEl>
                                        <p:attrNameLst>
                                          <p:attrName>style.visibility</p:attrName>
                                        </p:attrNameLst>
                                      </p:cBhvr>
                                      <p:to>
                                        <p:strVal val="visible"/>
                                      </p:to>
                                    </p:set>
                                    <p:anim calcmode="lin" valueType="num">
                                      <p:cBhvr>
                                        <p:cTn id="7" dur="500" fill="hold"/>
                                        <p:tgtEl>
                                          <p:spTgt spid="193552"/>
                                        </p:tgtEl>
                                        <p:attrNameLst>
                                          <p:attrName>ppt_w</p:attrName>
                                        </p:attrNameLst>
                                      </p:cBhvr>
                                      <p:tavLst>
                                        <p:tav tm="0">
                                          <p:val>
                                            <p:fltVal val="0"/>
                                          </p:val>
                                        </p:tav>
                                        <p:tav tm="100000">
                                          <p:val>
                                            <p:strVal val="#ppt_w"/>
                                          </p:val>
                                        </p:tav>
                                      </p:tavLst>
                                    </p:anim>
                                    <p:anim calcmode="lin" valueType="num">
                                      <p:cBhvr>
                                        <p:cTn id="8" dur="500" fill="hold"/>
                                        <p:tgtEl>
                                          <p:spTgt spid="193552"/>
                                        </p:tgtEl>
                                        <p:attrNameLst>
                                          <p:attrName>ppt_h</p:attrName>
                                        </p:attrNameLst>
                                      </p:cBhvr>
                                      <p:tavLst>
                                        <p:tav tm="0">
                                          <p:val>
                                            <p:fltVal val="0"/>
                                          </p:val>
                                        </p:tav>
                                        <p:tav tm="100000">
                                          <p:val>
                                            <p:strVal val="#ppt_h"/>
                                          </p:val>
                                        </p:tav>
                                      </p:tavLst>
                                    </p:anim>
                                    <p:animEffect transition="in" filter="fade">
                                      <p:cBhvr>
                                        <p:cTn id="9" dur="500"/>
                                        <p:tgtEl>
                                          <p:spTgt spid="193552"/>
                                        </p:tgtEl>
                                      </p:cBhvr>
                                    </p:animEffect>
                                  </p:childTnLst>
                                </p:cTn>
                              </p:par>
                              <p:par>
                                <p:cTn id="10" presetID="53" presetClass="exit" presetSubtype="0" fill="hold" nodeType="withEffect">
                                  <p:stCondLst>
                                    <p:cond delay="0"/>
                                  </p:stCondLst>
                                  <p:childTnLst>
                                    <p:anim calcmode="lin" valueType="num">
                                      <p:cBhvr>
                                        <p:cTn id="11" dur="500"/>
                                        <p:tgtEl>
                                          <p:spTgt spid="193551"/>
                                        </p:tgtEl>
                                        <p:attrNameLst>
                                          <p:attrName>ppt_w</p:attrName>
                                        </p:attrNameLst>
                                      </p:cBhvr>
                                      <p:tavLst>
                                        <p:tav tm="0">
                                          <p:val>
                                            <p:strVal val="ppt_w"/>
                                          </p:val>
                                        </p:tav>
                                        <p:tav tm="100000">
                                          <p:val>
                                            <p:fltVal val="0"/>
                                          </p:val>
                                        </p:tav>
                                      </p:tavLst>
                                    </p:anim>
                                    <p:anim calcmode="lin" valueType="num">
                                      <p:cBhvr>
                                        <p:cTn id="12" dur="500"/>
                                        <p:tgtEl>
                                          <p:spTgt spid="193551"/>
                                        </p:tgtEl>
                                        <p:attrNameLst>
                                          <p:attrName>ppt_h</p:attrName>
                                        </p:attrNameLst>
                                      </p:cBhvr>
                                      <p:tavLst>
                                        <p:tav tm="0">
                                          <p:val>
                                            <p:strVal val="ppt_h"/>
                                          </p:val>
                                        </p:tav>
                                        <p:tav tm="100000">
                                          <p:val>
                                            <p:fltVal val="0"/>
                                          </p:val>
                                        </p:tav>
                                      </p:tavLst>
                                    </p:anim>
                                    <p:animEffect transition="out" filter="fade">
                                      <p:cBhvr>
                                        <p:cTn id="13" dur="500"/>
                                        <p:tgtEl>
                                          <p:spTgt spid="193551"/>
                                        </p:tgtEl>
                                      </p:cBhvr>
                                    </p:animEffect>
                                    <p:set>
                                      <p:cBhvr>
                                        <p:cTn id="14" dur="1" fill="hold">
                                          <p:stCondLst>
                                            <p:cond delay="499"/>
                                          </p:stCondLst>
                                        </p:cTn>
                                        <p:tgtEl>
                                          <p:spTgt spid="193551"/>
                                        </p:tgtEl>
                                        <p:attrNameLst>
                                          <p:attrName>style.visibility</p:attrName>
                                        </p:attrNameLst>
                                      </p:cBhvr>
                                      <p:to>
                                        <p:strVal val="hidden"/>
                                      </p:to>
                                    </p:set>
                                  </p:childTnLst>
                                </p:cTn>
                              </p:par>
                              <p:par>
                                <p:cTn id="15" presetID="53" presetClass="exit" presetSubtype="0" fill="hold" grpId="0" nodeType="withEffect">
                                  <p:stCondLst>
                                    <p:cond delay="0"/>
                                  </p:stCondLst>
                                  <p:childTnLst>
                                    <p:anim calcmode="lin" valueType="num">
                                      <p:cBhvr>
                                        <p:cTn id="16" dur="500"/>
                                        <p:tgtEl>
                                          <p:spTgt spid="193542"/>
                                        </p:tgtEl>
                                        <p:attrNameLst>
                                          <p:attrName>ppt_w</p:attrName>
                                        </p:attrNameLst>
                                      </p:cBhvr>
                                      <p:tavLst>
                                        <p:tav tm="0">
                                          <p:val>
                                            <p:strVal val="ppt_w"/>
                                          </p:val>
                                        </p:tav>
                                        <p:tav tm="100000">
                                          <p:val>
                                            <p:fltVal val="0"/>
                                          </p:val>
                                        </p:tav>
                                      </p:tavLst>
                                    </p:anim>
                                    <p:anim calcmode="lin" valueType="num">
                                      <p:cBhvr>
                                        <p:cTn id="17" dur="500"/>
                                        <p:tgtEl>
                                          <p:spTgt spid="193542"/>
                                        </p:tgtEl>
                                        <p:attrNameLst>
                                          <p:attrName>ppt_h</p:attrName>
                                        </p:attrNameLst>
                                      </p:cBhvr>
                                      <p:tavLst>
                                        <p:tav tm="0">
                                          <p:val>
                                            <p:strVal val="ppt_h"/>
                                          </p:val>
                                        </p:tav>
                                        <p:tav tm="100000">
                                          <p:val>
                                            <p:fltVal val="0"/>
                                          </p:val>
                                        </p:tav>
                                      </p:tavLst>
                                    </p:anim>
                                    <p:animEffect transition="out" filter="fade">
                                      <p:cBhvr>
                                        <p:cTn id="18" dur="500"/>
                                        <p:tgtEl>
                                          <p:spTgt spid="193542"/>
                                        </p:tgtEl>
                                      </p:cBhvr>
                                    </p:animEffect>
                                    <p:set>
                                      <p:cBhvr>
                                        <p:cTn id="19" dur="1" fill="hold">
                                          <p:stCondLst>
                                            <p:cond delay="499"/>
                                          </p:stCondLst>
                                        </p:cTn>
                                        <p:tgtEl>
                                          <p:spTgt spid="193542"/>
                                        </p:tgtEl>
                                        <p:attrNameLst>
                                          <p:attrName>style.visibility</p:attrName>
                                        </p:attrNameLst>
                                      </p:cBhvr>
                                      <p:to>
                                        <p:strVal val="hidden"/>
                                      </p:to>
                                    </p:set>
                                  </p:childTnLst>
                                </p:cTn>
                              </p:par>
                              <p:par>
                                <p:cTn id="20" presetID="53" presetClass="exit" presetSubtype="0" fill="hold" nodeType="withEffect">
                                  <p:stCondLst>
                                    <p:cond delay="0"/>
                                  </p:stCondLst>
                                  <p:childTnLst>
                                    <p:anim calcmode="lin" valueType="num">
                                      <p:cBhvr>
                                        <p:cTn id="21" dur="500"/>
                                        <p:tgtEl>
                                          <p:spTgt spid="193549"/>
                                        </p:tgtEl>
                                        <p:attrNameLst>
                                          <p:attrName>ppt_w</p:attrName>
                                        </p:attrNameLst>
                                      </p:cBhvr>
                                      <p:tavLst>
                                        <p:tav tm="0">
                                          <p:val>
                                            <p:strVal val="ppt_w"/>
                                          </p:val>
                                        </p:tav>
                                        <p:tav tm="100000">
                                          <p:val>
                                            <p:fltVal val="0"/>
                                          </p:val>
                                        </p:tav>
                                      </p:tavLst>
                                    </p:anim>
                                    <p:anim calcmode="lin" valueType="num">
                                      <p:cBhvr>
                                        <p:cTn id="22" dur="500"/>
                                        <p:tgtEl>
                                          <p:spTgt spid="193549"/>
                                        </p:tgtEl>
                                        <p:attrNameLst>
                                          <p:attrName>ppt_h</p:attrName>
                                        </p:attrNameLst>
                                      </p:cBhvr>
                                      <p:tavLst>
                                        <p:tav tm="0">
                                          <p:val>
                                            <p:strVal val="ppt_h"/>
                                          </p:val>
                                        </p:tav>
                                        <p:tav tm="100000">
                                          <p:val>
                                            <p:fltVal val="0"/>
                                          </p:val>
                                        </p:tav>
                                      </p:tavLst>
                                    </p:anim>
                                    <p:animEffect transition="out" filter="fade">
                                      <p:cBhvr>
                                        <p:cTn id="23" dur="500"/>
                                        <p:tgtEl>
                                          <p:spTgt spid="193549"/>
                                        </p:tgtEl>
                                      </p:cBhvr>
                                    </p:animEffect>
                                    <p:set>
                                      <p:cBhvr>
                                        <p:cTn id="24" dur="1" fill="hold">
                                          <p:stCondLst>
                                            <p:cond delay="499"/>
                                          </p:stCondLst>
                                        </p:cTn>
                                        <p:tgtEl>
                                          <p:spTgt spid="193549"/>
                                        </p:tgtEl>
                                        <p:attrNameLst>
                                          <p:attrName>style.visibility</p:attrName>
                                        </p:attrNameLst>
                                      </p:cBhvr>
                                      <p:to>
                                        <p:strVal val="hidden"/>
                                      </p:to>
                                    </p:set>
                                  </p:childTnLst>
                                </p:cTn>
                              </p:par>
                              <p:par>
                                <p:cTn id="25" presetID="53" presetClass="entr" presetSubtype="0" fill="hold" grpId="0" nodeType="withEffect">
                                  <p:stCondLst>
                                    <p:cond delay="0"/>
                                  </p:stCondLst>
                                  <p:childTnLst>
                                    <p:set>
                                      <p:cBhvr>
                                        <p:cTn id="26" dur="1" fill="hold">
                                          <p:stCondLst>
                                            <p:cond delay="0"/>
                                          </p:stCondLst>
                                        </p:cTn>
                                        <p:tgtEl>
                                          <p:spTgt spid="193553"/>
                                        </p:tgtEl>
                                        <p:attrNameLst>
                                          <p:attrName>style.visibility</p:attrName>
                                        </p:attrNameLst>
                                      </p:cBhvr>
                                      <p:to>
                                        <p:strVal val="visible"/>
                                      </p:to>
                                    </p:set>
                                    <p:anim calcmode="lin" valueType="num">
                                      <p:cBhvr>
                                        <p:cTn id="27" dur="500" fill="hold"/>
                                        <p:tgtEl>
                                          <p:spTgt spid="193553"/>
                                        </p:tgtEl>
                                        <p:attrNameLst>
                                          <p:attrName>ppt_w</p:attrName>
                                        </p:attrNameLst>
                                      </p:cBhvr>
                                      <p:tavLst>
                                        <p:tav tm="0">
                                          <p:val>
                                            <p:fltVal val="0"/>
                                          </p:val>
                                        </p:tav>
                                        <p:tav tm="100000">
                                          <p:val>
                                            <p:strVal val="#ppt_w"/>
                                          </p:val>
                                        </p:tav>
                                      </p:tavLst>
                                    </p:anim>
                                    <p:anim calcmode="lin" valueType="num">
                                      <p:cBhvr>
                                        <p:cTn id="28" dur="500" fill="hold"/>
                                        <p:tgtEl>
                                          <p:spTgt spid="193553"/>
                                        </p:tgtEl>
                                        <p:attrNameLst>
                                          <p:attrName>ppt_h</p:attrName>
                                        </p:attrNameLst>
                                      </p:cBhvr>
                                      <p:tavLst>
                                        <p:tav tm="0">
                                          <p:val>
                                            <p:fltVal val="0"/>
                                          </p:val>
                                        </p:tav>
                                        <p:tav tm="100000">
                                          <p:val>
                                            <p:strVal val="#ppt_h"/>
                                          </p:val>
                                        </p:tav>
                                      </p:tavLst>
                                    </p:anim>
                                    <p:animEffect transition="in" filter="fade">
                                      <p:cBhvr>
                                        <p:cTn id="29" dur="500"/>
                                        <p:tgtEl>
                                          <p:spTgt spid="19355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193554"/>
                                        </p:tgtEl>
                                        <p:attrNameLst>
                                          <p:attrName>style.visibility</p:attrName>
                                        </p:attrNameLst>
                                      </p:cBhvr>
                                      <p:to>
                                        <p:strVal val="visible"/>
                                      </p:to>
                                    </p:set>
                                    <p:anim calcmode="lin" valueType="num">
                                      <p:cBhvr>
                                        <p:cTn id="34" dur="500" fill="hold"/>
                                        <p:tgtEl>
                                          <p:spTgt spid="193554"/>
                                        </p:tgtEl>
                                        <p:attrNameLst>
                                          <p:attrName>ppt_w</p:attrName>
                                        </p:attrNameLst>
                                      </p:cBhvr>
                                      <p:tavLst>
                                        <p:tav tm="0">
                                          <p:val>
                                            <p:fltVal val="0"/>
                                          </p:val>
                                        </p:tav>
                                        <p:tav tm="100000">
                                          <p:val>
                                            <p:strVal val="#ppt_w"/>
                                          </p:val>
                                        </p:tav>
                                      </p:tavLst>
                                    </p:anim>
                                    <p:anim calcmode="lin" valueType="num">
                                      <p:cBhvr>
                                        <p:cTn id="35" dur="500" fill="hold"/>
                                        <p:tgtEl>
                                          <p:spTgt spid="193554"/>
                                        </p:tgtEl>
                                        <p:attrNameLst>
                                          <p:attrName>ppt_h</p:attrName>
                                        </p:attrNameLst>
                                      </p:cBhvr>
                                      <p:tavLst>
                                        <p:tav tm="0">
                                          <p:val>
                                            <p:fltVal val="0"/>
                                          </p:val>
                                        </p:tav>
                                        <p:tav tm="100000">
                                          <p:val>
                                            <p:strVal val="#ppt_h"/>
                                          </p:val>
                                        </p:tav>
                                      </p:tavLst>
                                    </p:anim>
                                    <p:animEffect transition="in" filter="fade">
                                      <p:cBhvr>
                                        <p:cTn id="36" dur="500"/>
                                        <p:tgtEl>
                                          <p:spTgt spid="19355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193555"/>
                                        </p:tgtEl>
                                        <p:attrNameLst>
                                          <p:attrName>style.visibility</p:attrName>
                                        </p:attrNameLst>
                                      </p:cBhvr>
                                      <p:to>
                                        <p:strVal val="visible"/>
                                      </p:to>
                                    </p:set>
                                    <p:anim calcmode="lin" valueType="num">
                                      <p:cBhvr>
                                        <p:cTn id="41" dur="500" fill="hold"/>
                                        <p:tgtEl>
                                          <p:spTgt spid="193555"/>
                                        </p:tgtEl>
                                        <p:attrNameLst>
                                          <p:attrName>ppt_w</p:attrName>
                                        </p:attrNameLst>
                                      </p:cBhvr>
                                      <p:tavLst>
                                        <p:tav tm="0">
                                          <p:val>
                                            <p:fltVal val="0"/>
                                          </p:val>
                                        </p:tav>
                                        <p:tav tm="100000">
                                          <p:val>
                                            <p:strVal val="#ppt_w"/>
                                          </p:val>
                                        </p:tav>
                                      </p:tavLst>
                                    </p:anim>
                                    <p:anim calcmode="lin" valueType="num">
                                      <p:cBhvr>
                                        <p:cTn id="42" dur="500" fill="hold"/>
                                        <p:tgtEl>
                                          <p:spTgt spid="193555"/>
                                        </p:tgtEl>
                                        <p:attrNameLst>
                                          <p:attrName>ppt_h</p:attrName>
                                        </p:attrNameLst>
                                      </p:cBhvr>
                                      <p:tavLst>
                                        <p:tav tm="0">
                                          <p:val>
                                            <p:fltVal val="0"/>
                                          </p:val>
                                        </p:tav>
                                        <p:tav tm="100000">
                                          <p:val>
                                            <p:strVal val="#ppt_h"/>
                                          </p:val>
                                        </p:tav>
                                      </p:tavLst>
                                    </p:anim>
                                    <p:animEffect transition="in" filter="fade">
                                      <p:cBhvr>
                                        <p:cTn id="43" dur="500"/>
                                        <p:tgtEl>
                                          <p:spTgt spid="193555"/>
                                        </p:tgtEl>
                                      </p:cBhvr>
                                    </p:animEffect>
                                  </p:childTnLst>
                                </p:cTn>
                              </p:par>
                              <p:par>
                                <p:cTn id="44" presetID="53" presetClass="entr" presetSubtype="0" fill="hold" nodeType="withEffect">
                                  <p:stCondLst>
                                    <p:cond delay="0"/>
                                  </p:stCondLst>
                                  <p:childTnLst>
                                    <p:set>
                                      <p:cBhvr>
                                        <p:cTn id="45" dur="1" fill="hold">
                                          <p:stCondLst>
                                            <p:cond delay="0"/>
                                          </p:stCondLst>
                                        </p:cTn>
                                        <p:tgtEl>
                                          <p:spTgt spid="193556"/>
                                        </p:tgtEl>
                                        <p:attrNameLst>
                                          <p:attrName>style.visibility</p:attrName>
                                        </p:attrNameLst>
                                      </p:cBhvr>
                                      <p:to>
                                        <p:strVal val="visible"/>
                                      </p:to>
                                    </p:set>
                                    <p:anim calcmode="lin" valueType="num">
                                      <p:cBhvr>
                                        <p:cTn id="46" dur="500" fill="hold"/>
                                        <p:tgtEl>
                                          <p:spTgt spid="193556"/>
                                        </p:tgtEl>
                                        <p:attrNameLst>
                                          <p:attrName>ppt_w</p:attrName>
                                        </p:attrNameLst>
                                      </p:cBhvr>
                                      <p:tavLst>
                                        <p:tav tm="0">
                                          <p:val>
                                            <p:fltVal val="0"/>
                                          </p:val>
                                        </p:tav>
                                        <p:tav tm="100000">
                                          <p:val>
                                            <p:strVal val="#ppt_w"/>
                                          </p:val>
                                        </p:tav>
                                      </p:tavLst>
                                    </p:anim>
                                    <p:anim calcmode="lin" valueType="num">
                                      <p:cBhvr>
                                        <p:cTn id="47" dur="500" fill="hold"/>
                                        <p:tgtEl>
                                          <p:spTgt spid="193556"/>
                                        </p:tgtEl>
                                        <p:attrNameLst>
                                          <p:attrName>ppt_h</p:attrName>
                                        </p:attrNameLst>
                                      </p:cBhvr>
                                      <p:tavLst>
                                        <p:tav tm="0">
                                          <p:val>
                                            <p:fltVal val="0"/>
                                          </p:val>
                                        </p:tav>
                                        <p:tav tm="100000">
                                          <p:val>
                                            <p:strVal val="#ppt_h"/>
                                          </p:val>
                                        </p:tav>
                                      </p:tavLst>
                                    </p:anim>
                                    <p:animEffect transition="in" filter="fade">
                                      <p:cBhvr>
                                        <p:cTn id="48" dur="500"/>
                                        <p:tgtEl>
                                          <p:spTgt spid="19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2" grpId="0" animBg="1"/>
      <p:bldP spid="193553" grpId="0" animBg="1"/>
      <p:bldP spid="193554" grpId="0" animBg="1"/>
      <p:bldP spid="1935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0"/>
            <a:ext cx="4511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5676" y="0"/>
            <a:ext cx="4632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2856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1524000" y="0"/>
            <a:ext cx="8915400" cy="1219200"/>
          </a:xfrm>
        </p:spPr>
        <p:txBody>
          <a:bodyPr/>
          <a:lstStyle/>
          <a:p>
            <a:r>
              <a:rPr lang="en-US" altLang="x-none" sz="6600"/>
              <a:t>The Cold War Expands</a:t>
            </a:r>
          </a:p>
        </p:txBody>
      </p:sp>
      <p:pic>
        <p:nvPicPr>
          <p:cNvPr id="6144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71700" y="11430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08282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1524000" y="0"/>
            <a:ext cx="8915400" cy="762000"/>
          </a:xfrm>
        </p:spPr>
        <p:txBody>
          <a:bodyPr/>
          <a:lstStyle/>
          <a:p>
            <a:r>
              <a:rPr lang="en-US" altLang="x-none" sz="3600" b="1"/>
              <a:t>The Cold War in Asia</a:t>
            </a:r>
          </a:p>
        </p:txBody>
      </p:sp>
      <p:sp>
        <p:nvSpPr>
          <p:cNvPr id="53250" name="Rectangle 3"/>
          <p:cNvSpPr>
            <a:spLocks noGrp="1" noChangeArrowheads="1"/>
          </p:cNvSpPr>
          <p:nvPr>
            <p:ph type="body" idx="1"/>
          </p:nvPr>
        </p:nvSpPr>
        <p:spPr>
          <a:xfrm>
            <a:off x="1503947" y="1608222"/>
            <a:ext cx="9144000" cy="4038600"/>
          </a:xfrm>
        </p:spPr>
        <p:txBody>
          <a:bodyPr/>
          <a:lstStyle/>
          <a:p>
            <a:r>
              <a:rPr lang="en-US" altLang="x-none" dirty="0"/>
              <a:t>By 1952, Asia also was divided:</a:t>
            </a:r>
          </a:p>
          <a:p>
            <a:pPr lvl="1"/>
            <a:r>
              <a:rPr lang="en-US" altLang="x-none" dirty="0" smtClean="0"/>
              <a:t>In </a:t>
            </a:r>
            <a:r>
              <a:rPr lang="en-US" altLang="x-none" dirty="0"/>
              <a:t>1949, Truman “lost” China after a Mao Zedong’s defeat of Chiang Kai-shek &amp; Kuomintang</a:t>
            </a:r>
          </a:p>
          <a:p>
            <a:pPr lvl="1"/>
            <a:r>
              <a:rPr lang="en-US" altLang="x-none" dirty="0"/>
              <a:t>In 1950, China signed a mutual assistance treaty with the USSR</a:t>
            </a:r>
          </a:p>
        </p:txBody>
      </p:sp>
      <p:sp>
        <p:nvSpPr>
          <p:cNvPr id="132100" name="AutoShape 4"/>
          <p:cNvSpPr>
            <a:spLocks noChangeArrowheads="1"/>
          </p:cNvSpPr>
          <p:nvPr/>
        </p:nvSpPr>
        <p:spPr bwMode="auto">
          <a:xfrm>
            <a:off x="1714500" y="846222"/>
            <a:ext cx="8534400" cy="1524000"/>
          </a:xfrm>
          <a:prstGeom prst="wedgeRectCallout">
            <a:avLst>
              <a:gd name="adj1" fmla="val -27443"/>
              <a:gd name="adj2" fmla="val 114448"/>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5000"/>
              </a:lnSpc>
              <a:defRPr/>
            </a:pPr>
            <a:r>
              <a:rPr lang="en-US" altLang="x-none" sz="3600"/>
              <a:t>The U.S. refused to recognize Communist China &amp; continued its diplomatic relations with the Kuomintang Nationalists in Taiwan</a:t>
            </a:r>
          </a:p>
        </p:txBody>
      </p:sp>
      <p:sp>
        <p:nvSpPr>
          <p:cNvPr id="5" name="TextBox 4"/>
          <p:cNvSpPr txBox="1"/>
          <p:nvPr/>
        </p:nvSpPr>
        <p:spPr>
          <a:xfrm>
            <a:off x="8915400" y="1"/>
            <a:ext cx="1752600" cy="92392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b="1" dirty="0">
                <a:solidFill>
                  <a:srgbClr val="FF0000"/>
                </a:solidFill>
              </a:rPr>
              <a:t>COPY LATER, review from GLOBAL</a:t>
            </a:r>
            <a:endParaRPr lang="en-US" b="1" dirty="0">
              <a:solidFill>
                <a:srgbClr val="FF0000"/>
              </a:solidFill>
            </a:endParaRPr>
          </a:p>
        </p:txBody>
      </p:sp>
    </p:spTree>
    <p:extLst>
      <p:ext uri="{BB962C8B-B14F-4D97-AF65-F5344CB8AC3E}">
        <p14:creationId xmlns:p14="http://schemas.microsoft.com/office/powerpoint/2010/main" val="5993486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2100"/>
                                        </p:tgtEl>
                                        <p:attrNameLst>
                                          <p:attrName>style.visibility</p:attrName>
                                        </p:attrNameLst>
                                      </p:cBhvr>
                                      <p:to>
                                        <p:strVal val="visible"/>
                                      </p:to>
                                    </p:set>
                                    <p:anim calcmode="lin" valueType="num">
                                      <p:cBhvr>
                                        <p:cTn id="7" dur="500" fill="hold"/>
                                        <p:tgtEl>
                                          <p:spTgt spid="132100"/>
                                        </p:tgtEl>
                                        <p:attrNameLst>
                                          <p:attrName>ppt_w</p:attrName>
                                        </p:attrNameLst>
                                      </p:cBhvr>
                                      <p:tavLst>
                                        <p:tav tm="0">
                                          <p:val>
                                            <p:fltVal val="0"/>
                                          </p:val>
                                        </p:tav>
                                        <p:tav tm="100000">
                                          <p:val>
                                            <p:strVal val="#ppt_w"/>
                                          </p:val>
                                        </p:tav>
                                      </p:tavLst>
                                    </p:anim>
                                    <p:anim calcmode="lin" valueType="num">
                                      <p:cBhvr>
                                        <p:cTn id="8" dur="500" fill="hold"/>
                                        <p:tgtEl>
                                          <p:spTgt spid="132100"/>
                                        </p:tgtEl>
                                        <p:attrNameLst>
                                          <p:attrName>ppt_h</p:attrName>
                                        </p:attrNameLst>
                                      </p:cBhvr>
                                      <p:tavLst>
                                        <p:tav tm="0">
                                          <p:val>
                                            <p:fltVal val="0"/>
                                          </p:val>
                                        </p:tav>
                                        <p:tav tm="100000">
                                          <p:val>
                                            <p:strVal val="#ppt_h"/>
                                          </p:val>
                                        </p:tav>
                                      </p:tavLst>
                                    </p:anim>
                                    <p:animEffect transition="in" filter="fade">
                                      <p:cBhvr>
                                        <p:cTn id="9" dur="500"/>
                                        <p:tgtEl>
                                          <p:spTgt spid="13210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5325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endParaRPr lang="x-none" altLang="x-none"/>
          </a:p>
        </p:txBody>
      </p:sp>
      <p:sp>
        <p:nvSpPr>
          <p:cNvPr id="63490" name="Rectangle 3"/>
          <p:cNvSpPr>
            <a:spLocks noGrp="1" noChangeArrowheads="1"/>
          </p:cNvSpPr>
          <p:nvPr>
            <p:ph type="body" idx="1"/>
          </p:nvPr>
        </p:nvSpPr>
        <p:spPr/>
        <p:txBody>
          <a:bodyPr/>
          <a:lstStyle/>
          <a:p>
            <a:endParaRPr lang="x-none" altLang="x-none"/>
          </a:p>
        </p:txBody>
      </p:sp>
      <p:sp>
        <p:nvSpPr>
          <p:cNvPr id="28676" name="Rectangle 4"/>
          <p:cNvSpPr>
            <a:spLocks noChangeArrowheads="1"/>
          </p:cNvSpPr>
          <p:nvPr/>
        </p:nvSpPr>
        <p:spPr bwMode="auto">
          <a:xfrm>
            <a:off x="1524000" y="0"/>
            <a:ext cx="9144000" cy="68580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defRPr/>
            </a:pPr>
            <a:endParaRPr lang="x-none" altLang="x-none"/>
          </a:p>
        </p:txBody>
      </p:sp>
      <p:pic>
        <p:nvPicPr>
          <p:cNvPr id="208901" name="Picture 5"/>
          <p:cNvPicPr>
            <a:picLocks noChangeAspect="1" noChangeArrowheads="1"/>
          </p:cNvPicPr>
          <p:nvPr/>
        </p:nvPicPr>
        <p:blipFill>
          <a:blip r:embed="rId2">
            <a:extLst>
              <a:ext uri="{28A0092B-C50C-407E-A947-70E740481C1C}">
                <a14:useLocalDpi xmlns:a14="http://schemas.microsoft.com/office/drawing/2010/main" val="0"/>
              </a:ext>
            </a:extLst>
          </a:blip>
          <a:srcRect l="5438" t="33379" r="5438" b="22878"/>
          <a:stretch>
            <a:fillRect/>
          </a:stretch>
        </p:blipFill>
        <p:spPr bwMode="auto">
          <a:xfrm>
            <a:off x="1524000" y="2209801"/>
            <a:ext cx="9150350" cy="38068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08902" name="Text Box 6"/>
          <p:cNvSpPr txBox="1">
            <a:spLocks noChangeArrowheads="1"/>
          </p:cNvSpPr>
          <p:nvPr/>
        </p:nvSpPr>
        <p:spPr bwMode="auto">
          <a:xfrm>
            <a:off x="2590800" y="381001"/>
            <a:ext cx="7239000" cy="1554163"/>
          </a:xfrm>
          <a:prstGeom prst="rect">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eaLnBrk="1" hangingPunct="1">
              <a:lnSpc>
                <a:spcPct val="80000"/>
              </a:lnSpc>
              <a:spcBef>
                <a:spcPct val="50000"/>
              </a:spcBef>
              <a:defRPr/>
            </a:pPr>
            <a:r>
              <a:rPr lang="en-US" altLang="x-none" sz="3900"/>
              <a:t>Based upon this chart, why were Mao &amp; the Communists so popular among the Chinese people?</a:t>
            </a:r>
          </a:p>
        </p:txBody>
      </p:sp>
      <p:pic>
        <p:nvPicPr>
          <p:cNvPr id="208903" name="Picture 7" descr="mao propaganda po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4675188" cy="685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8904" name="Text Box 8"/>
          <p:cNvSpPr txBox="1">
            <a:spLocks noChangeArrowheads="1"/>
          </p:cNvSpPr>
          <p:nvPr/>
        </p:nvSpPr>
        <p:spPr bwMode="auto">
          <a:xfrm>
            <a:off x="6248400" y="533401"/>
            <a:ext cx="4419600" cy="2201863"/>
          </a:xfrm>
          <a:prstGeom prst="rect">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eaLnBrk="1" hangingPunct="1">
              <a:lnSpc>
                <a:spcPct val="80000"/>
              </a:lnSpc>
              <a:spcBef>
                <a:spcPct val="20000"/>
              </a:spcBef>
              <a:defRPr/>
            </a:pPr>
            <a:r>
              <a:rPr lang="en-US" altLang="x-none" sz="4000" i="1"/>
              <a:t>Chinese Communist </a:t>
            </a:r>
            <a:r>
              <a:rPr lang="en-US" altLang="x-none" sz="4000" i="1" u="sng"/>
              <a:t>propaganda</a:t>
            </a:r>
            <a:r>
              <a:rPr lang="en-US" altLang="x-none" sz="4000" i="1"/>
              <a:t> </a:t>
            </a:r>
          </a:p>
          <a:p>
            <a:pPr algn="ctr" eaLnBrk="1" hangingPunct="1">
              <a:lnSpc>
                <a:spcPct val="80000"/>
              </a:lnSpc>
              <a:spcBef>
                <a:spcPct val="20000"/>
              </a:spcBef>
              <a:defRPr/>
            </a:pPr>
            <a:r>
              <a:rPr lang="en-US" altLang="x-none" sz="4000"/>
              <a:t>What message does this poster project?</a:t>
            </a:r>
          </a:p>
        </p:txBody>
      </p:sp>
      <p:sp>
        <p:nvSpPr>
          <p:cNvPr id="208905" name="AutoShape 9"/>
          <p:cNvSpPr>
            <a:spLocks noChangeArrowheads="1"/>
          </p:cNvSpPr>
          <p:nvPr/>
        </p:nvSpPr>
        <p:spPr bwMode="auto">
          <a:xfrm>
            <a:off x="6934200" y="3657600"/>
            <a:ext cx="3276600" cy="609600"/>
          </a:xfrm>
          <a:prstGeom prst="wedgeRectCallout">
            <a:avLst>
              <a:gd name="adj1" fmla="val -94042"/>
              <a:gd name="adj2" fmla="val -232815"/>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eaLnBrk="1" hangingPunct="1">
              <a:lnSpc>
                <a:spcPct val="80000"/>
              </a:lnSpc>
              <a:defRPr/>
            </a:pPr>
            <a:r>
              <a:rPr lang="en-US" altLang="x-none" sz="3600"/>
              <a:t>Notice the sun</a:t>
            </a:r>
          </a:p>
        </p:txBody>
      </p:sp>
      <p:sp>
        <p:nvSpPr>
          <p:cNvPr id="208906" name="AutoShape 10"/>
          <p:cNvSpPr>
            <a:spLocks noChangeArrowheads="1"/>
          </p:cNvSpPr>
          <p:nvPr/>
        </p:nvSpPr>
        <p:spPr bwMode="auto">
          <a:xfrm>
            <a:off x="6934200" y="4572000"/>
            <a:ext cx="3352800" cy="990600"/>
          </a:xfrm>
          <a:prstGeom prst="wedgeRectCallout">
            <a:avLst>
              <a:gd name="adj1" fmla="val -108097"/>
              <a:gd name="adj2" fmla="val 14421"/>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eaLnBrk="1" hangingPunct="1">
              <a:lnSpc>
                <a:spcPct val="80000"/>
              </a:lnSpc>
              <a:defRPr/>
            </a:pPr>
            <a:r>
              <a:rPr lang="en-US" altLang="x-none" sz="3600"/>
              <a:t>Notice the Chinese people</a:t>
            </a:r>
          </a:p>
        </p:txBody>
      </p:sp>
      <p:pic>
        <p:nvPicPr>
          <p:cNvPr id="208907" name="Picture 11" descr="cult"/>
          <p:cNvPicPr>
            <a:picLocks noChangeAspect="1" noChangeArrowheads="1"/>
          </p:cNvPicPr>
          <p:nvPr/>
        </p:nvPicPr>
        <p:blipFill>
          <a:blip r:embed="rId4">
            <a:extLst>
              <a:ext uri="{28A0092B-C50C-407E-A947-70E740481C1C}">
                <a14:useLocalDpi xmlns:a14="http://schemas.microsoft.com/office/drawing/2010/main" val="0"/>
              </a:ext>
            </a:extLst>
          </a:blip>
          <a:srcRect t="6969" b="7089"/>
          <a:stretch>
            <a:fillRect/>
          </a:stretch>
        </p:blipFill>
        <p:spPr bwMode="auto">
          <a:xfrm>
            <a:off x="1524000" y="0"/>
            <a:ext cx="9144000" cy="5638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8908" name="Text Box 12"/>
          <p:cNvSpPr txBox="1">
            <a:spLocks noChangeArrowheads="1"/>
          </p:cNvSpPr>
          <p:nvPr/>
        </p:nvSpPr>
        <p:spPr bwMode="auto">
          <a:xfrm>
            <a:off x="1524000" y="5715001"/>
            <a:ext cx="9296400" cy="1165225"/>
          </a:xfrm>
          <a:prstGeom prst="rect">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eaLnBrk="1" hangingPunct="1">
              <a:lnSpc>
                <a:spcPct val="80000"/>
              </a:lnSpc>
              <a:spcBef>
                <a:spcPct val="10000"/>
              </a:spcBef>
              <a:defRPr/>
            </a:pPr>
            <a:r>
              <a:rPr lang="en-US" altLang="x-none" sz="4000" i="1"/>
              <a:t>Chinese Communist </a:t>
            </a:r>
            <a:r>
              <a:rPr lang="en-US" altLang="x-none" sz="4000" i="1" u="sng"/>
              <a:t>propaganda</a:t>
            </a:r>
            <a:r>
              <a:rPr lang="en-US" altLang="x-none" sz="4000" i="1"/>
              <a:t> </a:t>
            </a:r>
          </a:p>
          <a:p>
            <a:pPr algn="ctr" eaLnBrk="1" hangingPunct="1">
              <a:lnSpc>
                <a:spcPct val="80000"/>
              </a:lnSpc>
              <a:spcBef>
                <a:spcPct val="10000"/>
              </a:spcBef>
              <a:defRPr/>
            </a:pPr>
            <a:r>
              <a:rPr lang="en-US" altLang="x-none" sz="4000"/>
              <a:t>Who might this poster appeal to?</a:t>
            </a:r>
          </a:p>
        </p:txBody>
      </p:sp>
      <p:sp>
        <p:nvSpPr>
          <p:cNvPr id="208909" name="AutoShape 13"/>
          <p:cNvSpPr>
            <a:spLocks noChangeArrowheads="1"/>
          </p:cNvSpPr>
          <p:nvPr/>
        </p:nvSpPr>
        <p:spPr bwMode="auto">
          <a:xfrm>
            <a:off x="1905000" y="533400"/>
            <a:ext cx="3886200" cy="533400"/>
          </a:xfrm>
          <a:prstGeom prst="wedgeRectCallout">
            <a:avLst>
              <a:gd name="adj1" fmla="val 56616"/>
              <a:gd name="adj2" fmla="val 250000"/>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eaLnBrk="1" hangingPunct="1">
              <a:lnSpc>
                <a:spcPct val="80000"/>
              </a:lnSpc>
              <a:defRPr/>
            </a:pPr>
            <a:r>
              <a:rPr lang="en-US" altLang="x-none" sz="3600"/>
              <a:t>Industrial workers</a:t>
            </a:r>
          </a:p>
        </p:txBody>
      </p:sp>
      <p:sp>
        <p:nvSpPr>
          <p:cNvPr id="208910" name="AutoShape 14"/>
          <p:cNvSpPr>
            <a:spLocks noChangeArrowheads="1"/>
          </p:cNvSpPr>
          <p:nvPr/>
        </p:nvSpPr>
        <p:spPr bwMode="auto">
          <a:xfrm>
            <a:off x="1905000" y="1752600"/>
            <a:ext cx="3886200" cy="533400"/>
          </a:xfrm>
          <a:prstGeom prst="wedgeRectCallout">
            <a:avLst>
              <a:gd name="adj1" fmla="val 87745"/>
              <a:gd name="adj2" fmla="val 226787"/>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eaLnBrk="1" hangingPunct="1">
              <a:lnSpc>
                <a:spcPct val="80000"/>
              </a:lnSpc>
              <a:defRPr/>
            </a:pPr>
            <a:r>
              <a:rPr lang="en-US" altLang="x-none" sz="3600"/>
              <a:t>Loyal communists</a:t>
            </a:r>
          </a:p>
        </p:txBody>
      </p:sp>
      <p:sp>
        <p:nvSpPr>
          <p:cNvPr id="208911" name="AutoShape 15"/>
          <p:cNvSpPr>
            <a:spLocks noChangeArrowheads="1"/>
          </p:cNvSpPr>
          <p:nvPr/>
        </p:nvSpPr>
        <p:spPr bwMode="auto">
          <a:xfrm>
            <a:off x="7315200" y="609600"/>
            <a:ext cx="2667000" cy="609600"/>
          </a:xfrm>
          <a:prstGeom prst="wedgeRectCallout">
            <a:avLst>
              <a:gd name="adj1" fmla="val -1431"/>
              <a:gd name="adj2" fmla="val 315625"/>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eaLnBrk="1" hangingPunct="1">
              <a:lnSpc>
                <a:spcPct val="80000"/>
              </a:lnSpc>
              <a:defRPr/>
            </a:pPr>
            <a:r>
              <a:rPr lang="en-US" altLang="x-none" sz="3600"/>
              <a:t>Farmers</a:t>
            </a:r>
          </a:p>
        </p:txBody>
      </p:sp>
      <p:sp>
        <p:nvSpPr>
          <p:cNvPr id="208912" name="AutoShape 16"/>
          <p:cNvSpPr>
            <a:spLocks noChangeArrowheads="1"/>
          </p:cNvSpPr>
          <p:nvPr/>
        </p:nvSpPr>
        <p:spPr bwMode="auto">
          <a:xfrm>
            <a:off x="2743200" y="4114800"/>
            <a:ext cx="2667000" cy="609600"/>
          </a:xfrm>
          <a:prstGeom prst="wedgeRectCallout">
            <a:avLst>
              <a:gd name="adj1" fmla="val 162856"/>
              <a:gd name="adj2" fmla="val 0"/>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eaLnBrk="1" hangingPunct="1">
              <a:lnSpc>
                <a:spcPct val="80000"/>
              </a:lnSpc>
              <a:defRPr/>
            </a:pPr>
            <a:r>
              <a:rPr lang="en-US" altLang="x-none" sz="3600"/>
              <a:t>Women</a:t>
            </a:r>
          </a:p>
        </p:txBody>
      </p:sp>
    </p:spTree>
    <p:extLst>
      <p:ext uri="{BB962C8B-B14F-4D97-AF65-F5344CB8AC3E}">
        <p14:creationId xmlns:p14="http://schemas.microsoft.com/office/powerpoint/2010/main" val="15549267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08903"/>
                                        </p:tgtEl>
                                        <p:attrNameLst>
                                          <p:attrName>style.visibility</p:attrName>
                                        </p:attrNameLst>
                                      </p:cBhvr>
                                      <p:to>
                                        <p:strVal val="visible"/>
                                      </p:to>
                                    </p:set>
                                    <p:anim calcmode="lin" valueType="num">
                                      <p:cBhvr>
                                        <p:cTn id="7" dur="500" fill="hold"/>
                                        <p:tgtEl>
                                          <p:spTgt spid="208903"/>
                                        </p:tgtEl>
                                        <p:attrNameLst>
                                          <p:attrName>ppt_w</p:attrName>
                                        </p:attrNameLst>
                                      </p:cBhvr>
                                      <p:tavLst>
                                        <p:tav tm="0">
                                          <p:val>
                                            <p:fltVal val="0"/>
                                          </p:val>
                                        </p:tav>
                                        <p:tav tm="100000">
                                          <p:val>
                                            <p:strVal val="#ppt_w"/>
                                          </p:val>
                                        </p:tav>
                                      </p:tavLst>
                                    </p:anim>
                                    <p:anim calcmode="lin" valueType="num">
                                      <p:cBhvr>
                                        <p:cTn id="8" dur="500" fill="hold"/>
                                        <p:tgtEl>
                                          <p:spTgt spid="208903"/>
                                        </p:tgtEl>
                                        <p:attrNameLst>
                                          <p:attrName>ppt_h</p:attrName>
                                        </p:attrNameLst>
                                      </p:cBhvr>
                                      <p:tavLst>
                                        <p:tav tm="0">
                                          <p:val>
                                            <p:fltVal val="0"/>
                                          </p:val>
                                        </p:tav>
                                        <p:tav tm="100000">
                                          <p:val>
                                            <p:strVal val="#ppt_h"/>
                                          </p:val>
                                        </p:tav>
                                      </p:tavLst>
                                    </p:anim>
                                    <p:animEffect transition="in" filter="fade">
                                      <p:cBhvr>
                                        <p:cTn id="9" dur="500"/>
                                        <p:tgtEl>
                                          <p:spTgt spid="20890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08904"/>
                                        </p:tgtEl>
                                        <p:attrNameLst>
                                          <p:attrName>style.visibility</p:attrName>
                                        </p:attrNameLst>
                                      </p:cBhvr>
                                      <p:to>
                                        <p:strVal val="visible"/>
                                      </p:to>
                                    </p:set>
                                    <p:anim calcmode="lin" valueType="num">
                                      <p:cBhvr>
                                        <p:cTn id="12" dur="500" fill="hold"/>
                                        <p:tgtEl>
                                          <p:spTgt spid="208904"/>
                                        </p:tgtEl>
                                        <p:attrNameLst>
                                          <p:attrName>ppt_w</p:attrName>
                                        </p:attrNameLst>
                                      </p:cBhvr>
                                      <p:tavLst>
                                        <p:tav tm="0">
                                          <p:val>
                                            <p:fltVal val="0"/>
                                          </p:val>
                                        </p:tav>
                                        <p:tav tm="100000">
                                          <p:val>
                                            <p:strVal val="#ppt_w"/>
                                          </p:val>
                                        </p:tav>
                                      </p:tavLst>
                                    </p:anim>
                                    <p:anim calcmode="lin" valueType="num">
                                      <p:cBhvr>
                                        <p:cTn id="13" dur="500" fill="hold"/>
                                        <p:tgtEl>
                                          <p:spTgt spid="208904"/>
                                        </p:tgtEl>
                                        <p:attrNameLst>
                                          <p:attrName>ppt_h</p:attrName>
                                        </p:attrNameLst>
                                      </p:cBhvr>
                                      <p:tavLst>
                                        <p:tav tm="0">
                                          <p:val>
                                            <p:fltVal val="0"/>
                                          </p:val>
                                        </p:tav>
                                        <p:tav tm="100000">
                                          <p:val>
                                            <p:strVal val="#ppt_h"/>
                                          </p:val>
                                        </p:tav>
                                      </p:tavLst>
                                    </p:anim>
                                    <p:animEffect transition="in" filter="fade">
                                      <p:cBhvr>
                                        <p:cTn id="14" dur="500"/>
                                        <p:tgtEl>
                                          <p:spTgt spid="208904"/>
                                        </p:tgtEl>
                                      </p:cBhvr>
                                    </p:animEffect>
                                  </p:childTnLst>
                                </p:cTn>
                              </p:par>
                              <p:par>
                                <p:cTn id="15" presetID="53" presetClass="exit" presetSubtype="0" fill="hold" grpId="0" nodeType="withEffect">
                                  <p:stCondLst>
                                    <p:cond delay="0"/>
                                  </p:stCondLst>
                                  <p:childTnLst>
                                    <p:anim calcmode="lin" valueType="num">
                                      <p:cBhvr>
                                        <p:cTn id="16" dur="500"/>
                                        <p:tgtEl>
                                          <p:spTgt spid="208902"/>
                                        </p:tgtEl>
                                        <p:attrNameLst>
                                          <p:attrName>ppt_w</p:attrName>
                                        </p:attrNameLst>
                                      </p:cBhvr>
                                      <p:tavLst>
                                        <p:tav tm="0">
                                          <p:val>
                                            <p:strVal val="ppt_w"/>
                                          </p:val>
                                        </p:tav>
                                        <p:tav tm="100000">
                                          <p:val>
                                            <p:fltVal val="0"/>
                                          </p:val>
                                        </p:tav>
                                      </p:tavLst>
                                    </p:anim>
                                    <p:anim calcmode="lin" valueType="num">
                                      <p:cBhvr>
                                        <p:cTn id="17" dur="500"/>
                                        <p:tgtEl>
                                          <p:spTgt spid="208902"/>
                                        </p:tgtEl>
                                        <p:attrNameLst>
                                          <p:attrName>ppt_h</p:attrName>
                                        </p:attrNameLst>
                                      </p:cBhvr>
                                      <p:tavLst>
                                        <p:tav tm="0">
                                          <p:val>
                                            <p:strVal val="ppt_h"/>
                                          </p:val>
                                        </p:tav>
                                        <p:tav tm="100000">
                                          <p:val>
                                            <p:fltVal val="0"/>
                                          </p:val>
                                        </p:tav>
                                      </p:tavLst>
                                    </p:anim>
                                    <p:animEffect transition="out" filter="fade">
                                      <p:cBhvr>
                                        <p:cTn id="18" dur="500"/>
                                        <p:tgtEl>
                                          <p:spTgt spid="208902"/>
                                        </p:tgtEl>
                                      </p:cBhvr>
                                    </p:animEffect>
                                    <p:set>
                                      <p:cBhvr>
                                        <p:cTn id="19" dur="1" fill="hold">
                                          <p:stCondLst>
                                            <p:cond delay="499"/>
                                          </p:stCondLst>
                                        </p:cTn>
                                        <p:tgtEl>
                                          <p:spTgt spid="208902"/>
                                        </p:tgtEl>
                                        <p:attrNameLst>
                                          <p:attrName>style.visibility</p:attrName>
                                        </p:attrNameLst>
                                      </p:cBhvr>
                                      <p:to>
                                        <p:strVal val="hidden"/>
                                      </p:to>
                                    </p:set>
                                  </p:childTnLst>
                                </p:cTn>
                              </p:par>
                              <p:par>
                                <p:cTn id="20" presetID="53" presetClass="exit" presetSubtype="0" fill="hold" nodeType="withEffect">
                                  <p:stCondLst>
                                    <p:cond delay="0"/>
                                  </p:stCondLst>
                                  <p:childTnLst>
                                    <p:anim calcmode="lin" valueType="num">
                                      <p:cBhvr>
                                        <p:cTn id="21" dur="500"/>
                                        <p:tgtEl>
                                          <p:spTgt spid="208901"/>
                                        </p:tgtEl>
                                        <p:attrNameLst>
                                          <p:attrName>ppt_w</p:attrName>
                                        </p:attrNameLst>
                                      </p:cBhvr>
                                      <p:tavLst>
                                        <p:tav tm="0">
                                          <p:val>
                                            <p:strVal val="ppt_w"/>
                                          </p:val>
                                        </p:tav>
                                        <p:tav tm="100000">
                                          <p:val>
                                            <p:fltVal val="0"/>
                                          </p:val>
                                        </p:tav>
                                      </p:tavLst>
                                    </p:anim>
                                    <p:anim calcmode="lin" valueType="num">
                                      <p:cBhvr>
                                        <p:cTn id="22" dur="500"/>
                                        <p:tgtEl>
                                          <p:spTgt spid="208901"/>
                                        </p:tgtEl>
                                        <p:attrNameLst>
                                          <p:attrName>ppt_h</p:attrName>
                                        </p:attrNameLst>
                                      </p:cBhvr>
                                      <p:tavLst>
                                        <p:tav tm="0">
                                          <p:val>
                                            <p:strVal val="ppt_h"/>
                                          </p:val>
                                        </p:tav>
                                        <p:tav tm="100000">
                                          <p:val>
                                            <p:fltVal val="0"/>
                                          </p:val>
                                        </p:tav>
                                      </p:tavLst>
                                    </p:anim>
                                    <p:animEffect transition="out" filter="fade">
                                      <p:cBhvr>
                                        <p:cTn id="23" dur="500"/>
                                        <p:tgtEl>
                                          <p:spTgt spid="208901"/>
                                        </p:tgtEl>
                                      </p:cBhvr>
                                    </p:animEffect>
                                    <p:set>
                                      <p:cBhvr>
                                        <p:cTn id="24" dur="1" fill="hold">
                                          <p:stCondLst>
                                            <p:cond delay="499"/>
                                          </p:stCondLst>
                                        </p:cTn>
                                        <p:tgtEl>
                                          <p:spTgt spid="208901"/>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208905"/>
                                        </p:tgtEl>
                                        <p:attrNameLst>
                                          <p:attrName>style.visibility</p:attrName>
                                        </p:attrNameLst>
                                      </p:cBhvr>
                                      <p:to>
                                        <p:strVal val="visible"/>
                                      </p:to>
                                    </p:set>
                                    <p:anim calcmode="lin" valueType="num">
                                      <p:cBhvr>
                                        <p:cTn id="29" dur="500" fill="hold"/>
                                        <p:tgtEl>
                                          <p:spTgt spid="208905"/>
                                        </p:tgtEl>
                                        <p:attrNameLst>
                                          <p:attrName>ppt_w</p:attrName>
                                        </p:attrNameLst>
                                      </p:cBhvr>
                                      <p:tavLst>
                                        <p:tav tm="0">
                                          <p:val>
                                            <p:fltVal val="0"/>
                                          </p:val>
                                        </p:tav>
                                        <p:tav tm="100000">
                                          <p:val>
                                            <p:strVal val="#ppt_w"/>
                                          </p:val>
                                        </p:tav>
                                      </p:tavLst>
                                    </p:anim>
                                    <p:anim calcmode="lin" valueType="num">
                                      <p:cBhvr>
                                        <p:cTn id="30" dur="500" fill="hold"/>
                                        <p:tgtEl>
                                          <p:spTgt spid="208905"/>
                                        </p:tgtEl>
                                        <p:attrNameLst>
                                          <p:attrName>ppt_h</p:attrName>
                                        </p:attrNameLst>
                                      </p:cBhvr>
                                      <p:tavLst>
                                        <p:tav tm="0">
                                          <p:val>
                                            <p:fltVal val="0"/>
                                          </p:val>
                                        </p:tav>
                                        <p:tav tm="100000">
                                          <p:val>
                                            <p:strVal val="#ppt_h"/>
                                          </p:val>
                                        </p:tav>
                                      </p:tavLst>
                                    </p:anim>
                                    <p:animEffect transition="in" filter="fade">
                                      <p:cBhvr>
                                        <p:cTn id="31" dur="500"/>
                                        <p:tgtEl>
                                          <p:spTgt spid="208905"/>
                                        </p:tgtEl>
                                      </p:cBhvr>
                                    </p:animEffect>
                                  </p:childTnLst>
                                </p:cTn>
                              </p:par>
                            </p:childTnLst>
                          </p:cTn>
                        </p:par>
                        <p:par>
                          <p:cTn id="32" fill="hold" nodeType="afterGroup">
                            <p:stCondLst>
                              <p:cond delay="500"/>
                            </p:stCondLst>
                            <p:childTnLst>
                              <p:par>
                                <p:cTn id="33" presetID="53" presetClass="entr" presetSubtype="0" fill="hold" grpId="0" nodeType="afterEffect">
                                  <p:stCondLst>
                                    <p:cond delay="0"/>
                                  </p:stCondLst>
                                  <p:childTnLst>
                                    <p:set>
                                      <p:cBhvr>
                                        <p:cTn id="34" dur="1" fill="hold">
                                          <p:stCondLst>
                                            <p:cond delay="0"/>
                                          </p:stCondLst>
                                        </p:cTn>
                                        <p:tgtEl>
                                          <p:spTgt spid="208906"/>
                                        </p:tgtEl>
                                        <p:attrNameLst>
                                          <p:attrName>style.visibility</p:attrName>
                                        </p:attrNameLst>
                                      </p:cBhvr>
                                      <p:to>
                                        <p:strVal val="visible"/>
                                      </p:to>
                                    </p:set>
                                    <p:anim calcmode="lin" valueType="num">
                                      <p:cBhvr>
                                        <p:cTn id="35" dur="500" fill="hold"/>
                                        <p:tgtEl>
                                          <p:spTgt spid="208906"/>
                                        </p:tgtEl>
                                        <p:attrNameLst>
                                          <p:attrName>ppt_w</p:attrName>
                                        </p:attrNameLst>
                                      </p:cBhvr>
                                      <p:tavLst>
                                        <p:tav tm="0">
                                          <p:val>
                                            <p:fltVal val="0"/>
                                          </p:val>
                                        </p:tav>
                                        <p:tav tm="100000">
                                          <p:val>
                                            <p:strVal val="#ppt_w"/>
                                          </p:val>
                                        </p:tav>
                                      </p:tavLst>
                                    </p:anim>
                                    <p:anim calcmode="lin" valueType="num">
                                      <p:cBhvr>
                                        <p:cTn id="36" dur="500" fill="hold"/>
                                        <p:tgtEl>
                                          <p:spTgt spid="208906"/>
                                        </p:tgtEl>
                                        <p:attrNameLst>
                                          <p:attrName>ppt_h</p:attrName>
                                        </p:attrNameLst>
                                      </p:cBhvr>
                                      <p:tavLst>
                                        <p:tav tm="0">
                                          <p:val>
                                            <p:fltVal val="0"/>
                                          </p:val>
                                        </p:tav>
                                        <p:tav tm="100000">
                                          <p:val>
                                            <p:strVal val="#ppt_h"/>
                                          </p:val>
                                        </p:tav>
                                      </p:tavLst>
                                    </p:anim>
                                    <p:animEffect transition="in" filter="fade">
                                      <p:cBhvr>
                                        <p:cTn id="37" dur="500"/>
                                        <p:tgtEl>
                                          <p:spTgt spid="20890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nodeType="clickEffect">
                                  <p:stCondLst>
                                    <p:cond delay="0"/>
                                  </p:stCondLst>
                                  <p:childTnLst>
                                    <p:set>
                                      <p:cBhvr>
                                        <p:cTn id="41" dur="1" fill="hold">
                                          <p:stCondLst>
                                            <p:cond delay="0"/>
                                          </p:stCondLst>
                                        </p:cTn>
                                        <p:tgtEl>
                                          <p:spTgt spid="208907"/>
                                        </p:tgtEl>
                                        <p:attrNameLst>
                                          <p:attrName>style.visibility</p:attrName>
                                        </p:attrNameLst>
                                      </p:cBhvr>
                                      <p:to>
                                        <p:strVal val="visible"/>
                                      </p:to>
                                    </p:set>
                                    <p:anim calcmode="lin" valueType="num">
                                      <p:cBhvr>
                                        <p:cTn id="42" dur="500" fill="hold"/>
                                        <p:tgtEl>
                                          <p:spTgt spid="208907"/>
                                        </p:tgtEl>
                                        <p:attrNameLst>
                                          <p:attrName>ppt_w</p:attrName>
                                        </p:attrNameLst>
                                      </p:cBhvr>
                                      <p:tavLst>
                                        <p:tav tm="0">
                                          <p:val>
                                            <p:fltVal val="0"/>
                                          </p:val>
                                        </p:tav>
                                        <p:tav tm="100000">
                                          <p:val>
                                            <p:strVal val="#ppt_w"/>
                                          </p:val>
                                        </p:tav>
                                      </p:tavLst>
                                    </p:anim>
                                    <p:anim calcmode="lin" valueType="num">
                                      <p:cBhvr>
                                        <p:cTn id="43" dur="500" fill="hold"/>
                                        <p:tgtEl>
                                          <p:spTgt spid="208907"/>
                                        </p:tgtEl>
                                        <p:attrNameLst>
                                          <p:attrName>ppt_h</p:attrName>
                                        </p:attrNameLst>
                                      </p:cBhvr>
                                      <p:tavLst>
                                        <p:tav tm="0">
                                          <p:val>
                                            <p:fltVal val="0"/>
                                          </p:val>
                                        </p:tav>
                                        <p:tav tm="100000">
                                          <p:val>
                                            <p:strVal val="#ppt_h"/>
                                          </p:val>
                                        </p:tav>
                                      </p:tavLst>
                                    </p:anim>
                                    <p:animEffect transition="in" filter="fade">
                                      <p:cBhvr>
                                        <p:cTn id="44" dur="500"/>
                                        <p:tgtEl>
                                          <p:spTgt spid="208907"/>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208908"/>
                                        </p:tgtEl>
                                        <p:attrNameLst>
                                          <p:attrName>style.visibility</p:attrName>
                                        </p:attrNameLst>
                                      </p:cBhvr>
                                      <p:to>
                                        <p:strVal val="visible"/>
                                      </p:to>
                                    </p:set>
                                    <p:anim calcmode="lin" valueType="num">
                                      <p:cBhvr>
                                        <p:cTn id="47" dur="500" fill="hold"/>
                                        <p:tgtEl>
                                          <p:spTgt spid="208908"/>
                                        </p:tgtEl>
                                        <p:attrNameLst>
                                          <p:attrName>ppt_w</p:attrName>
                                        </p:attrNameLst>
                                      </p:cBhvr>
                                      <p:tavLst>
                                        <p:tav tm="0">
                                          <p:val>
                                            <p:fltVal val="0"/>
                                          </p:val>
                                        </p:tav>
                                        <p:tav tm="100000">
                                          <p:val>
                                            <p:strVal val="#ppt_w"/>
                                          </p:val>
                                        </p:tav>
                                      </p:tavLst>
                                    </p:anim>
                                    <p:anim calcmode="lin" valueType="num">
                                      <p:cBhvr>
                                        <p:cTn id="48" dur="500" fill="hold"/>
                                        <p:tgtEl>
                                          <p:spTgt spid="208908"/>
                                        </p:tgtEl>
                                        <p:attrNameLst>
                                          <p:attrName>ppt_h</p:attrName>
                                        </p:attrNameLst>
                                      </p:cBhvr>
                                      <p:tavLst>
                                        <p:tav tm="0">
                                          <p:val>
                                            <p:fltVal val="0"/>
                                          </p:val>
                                        </p:tav>
                                        <p:tav tm="100000">
                                          <p:val>
                                            <p:strVal val="#ppt_h"/>
                                          </p:val>
                                        </p:tav>
                                      </p:tavLst>
                                    </p:anim>
                                    <p:animEffect transition="in" filter="fade">
                                      <p:cBhvr>
                                        <p:cTn id="49" dur="500"/>
                                        <p:tgtEl>
                                          <p:spTgt spid="20890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208909"/>
                                        </p:tgtEl>
                                        <p:attrNameLst>
                                          <p:attrName>style.visibility</p:attrName>
                                        </p:attrNameLst>
                                      </p:cBhvr>
                                      <p:to>
                                        <p:strVal val="visible"/>
                                      </p:to>
                                    </p:set>
                                    <p:anim calcmode="lin" valueType="num">
                                      <p:cBhvr>
                                        <p:cTn id="54" dur="500" fill="hold"/>
                                        <p:tgtEl>
                                          <p:spTgt spid="208909"/>
                                        </p:tgtEl>
                                        <p:attrNameLst>
                                          <p:attrName>ppt_w</p:attrName>
                                        </p:attrNameLst>
                                      </p:cBhvr>
                                      <p:tavLst>
                                        <p:tav tm="0">
                                          <p:val>
                                            <p:fltVal val="0"/>
                                          </p:val>
                                        </p:tav>
                                        <p:tav tm="100000">
                                          <p:val>
                                            <p:strVal val="#ppt_w"/>
                                          </p:val>
                                        </p:tav>
                                      </p:tavLst>
                                    </p:anim>
                                    <p:anim calcmode="lin" valueType="num">
                                      <p:cBhvr>
                                        <p:cTn id="55" dur="500" fill="hold"/>
                                        <p:tgtEl>
                                          <p:spTgt spid="208909"/>
                                        </p:tgtEl>
                                        <p:attrNameLst>
                                          <p:attrName>ppt_h</p:attrName>
                                        </p:attrNameLst>
                                      </p:cBhvr>
                                      <p:tavLst>
                                        <p:tav tm="0">
                                          <p:val>
                                            <p:fltVal val="0"/>
                                          </p:val>
                                        </p:tav>
                                        <p:tav tm="100000">
                                          <p:val>
                                            <p:strVal val="#ppt_h"/>
                                          </p:val>
                                        </p:tav>
                                      </p:tavLst>
                                    </p:anim>
                                    <p:animEffect transition="in" filter="fade">
                                      <p:cBhvr>
                                        <p:cTn id="56" dur="500"/>
                                        <p:tgtEl>
                                          <p:spTgt spid="208909"/>
                                        </p:tgtEl>
                                      </p:cBhvr>
                                    </p:animEffect>
                                  </p:childTnLst>
                                </p:cTn>
                              </p:par>
                            </p:childTnLst>
                          </p:cTn>
                        </p:par>
                        <p:par>
                          <p:cTn id="57" fill="hold" nodeType="afterGroup">
                            <p:stCondLst>
                              <p:cond delay="500"/>
                            </p:stCondLst>
                            <p:childTnLst>
                              <p:par>
                                <p:cTn id="58" presetID="53" presetClass="entr" presetSubtype="0" fill="hold" grpId="0" nodeType="afterEffect">
                                  <p:stCondLst>
                                    <p:cond delay="500"/>
                                  </p:stCondLst>
                                  <p:childTnLst>
                                    <p:set>
                                      <p:cBhvr>
                                        <p:cTn id="59" dur="1" fill="hold">
                                          <p:stCondLst>
                                            <p:cond delay="0"/>
                                          </p:stCondLst>
                                        </p:cTn>
                                        <p:tgtEl>
                                          <p:spTgt spid="208910"/>
                                        </p:tgtEl>
                                        <p:attrNameLst>
                                          <p:attrName>style.visibility</p:attrName>
                                        </p:attrNameLst>
                                      </p:cBhvr>
                                      <p:to>
                                        <p:strVal val="visible"/>
                                      </p:to>
                                    </p:set>
                                    <p:anim calcmode="lin" valueType="num">
                                      <p:cBhvr>
                                        <p:cTn id="60" dur="500" fill="hold"/>
                                        <p:tgtEl>
                                          <p:spTgt spid="208910"/>
                                        </p:tgtEl>
                                        <p:attrNameLst>
                                          <p:attrName>ppt_w</p:attrName>
                                        </p:attrNameLst>
                                      </p:cBhvr>
                                      <p:tavLst>
                                        <p:tav tm="0">
                                          <p:val>
                                            <p:fltVal val="0"/>
                                          </p:val>
                                        </p:tav>
                                        <p:tav tm="100000">
                                          <p:val>
                                            <p:strVal val="#ppt_w"/>
                                          </p:val>
                                        </p:tav>
                                      </p:tavLst>
                                    </p:anim>
                                    <p:anim calcmode="lin" valueType="num">
                                      <p:cBhvr>
                                        <p:cTn id="61" dur="500" fill="hold"/>
                                        <p:tgtEl>
                                          <p:spTgt spid="208910"/>
                                        </p:tgtEl>
                                        <p:attrNameLst>
                                          <p:attrName>ppt_h</p:attrName>
                                        </p:attrNameLst>
                                      </p:cBhvr>
                                      <p:tavLst>
                                        <p:tav tm="0">
                                          <p:val>
                                            <p:fltVal val="0"/>
                                          </p:val>
                                        </p:tav>
                                        <p:tav tm="100000">
                                          <p:val>
                                            <p:strVal val="#ppt_h"/>
                                          </p:val>
                                        </p:tav>
                                      </p:tavLst>
                                    </p:anim>
                                    <p:animEffect transition="in" filter="fade">
                                      <p:cBhvr>
                                        <p:cTn id="62" dur="500"/>
                                        <p:tgtEl>
                                          <p:spTgt spid="208910"/>
                                        </p:tgtEl>
                                      </p:cBhvr>
                                    </p:animEffect>
                                  </p:childTnLst>
                                </p:cTn>
                              </p:par>
                            </p:childTnLst>
                          </p:cTn>
                        </p:par>
                        <p:par>
                          <p:cTn id="63" fill="hold" nodeType="afterGroup">
                            <p:stCondLst>
                              <p:cond delay="1500"/>
                            </p:stCondLst>
                            <p:childTnLst>
                              <p:par>
                                <p:cTn id="64" presetID="53" presetClass="entr" presetSubtype="0" fill="hold" grpId="0" nodeType="afterEffect">
                                  <p:stCondLst>
                                    <p:cond delay="500"/>
                                  </p:stCondLst>
                                  <p:childTnLst>
                                    <p:set>
                                      <p:cBhvr>
                                        <p:cTn id="65" dur="1" fill="hold">
                                          <p:stCondLst>
                                            <p:cond delay="0"/>
                                          </p:stCondLst>
                                        </p:cTn>
                                        <p:tgtEl>
                                          <p:spTgt spid="208912"/>
                                        </p:tgtEl>
                                        <p:attrNameLst>
                                          <p:attrName>style.visibility</p:attrName>
                                        </p:attrNameLst>
                                      </p:cBhvr>
                                      <p:to>
                                        <p:strVal val="visible"/>
                                      </p:to>
                                    </p:set>
                                    <p:anim calcmode="lin" valueType="num">
                                      <p:cBhvr>
                                        <p:cTn id="66" dur="500" fill="hold"/>
                                        <p:tgtEl>
                                          <p:spTgt spid="208912"/>
                                        </p:tgtEl>
                                        <p:attrNameLst>
                                          <p:attrName>ppt_w</p:attrName>
                                        </p:attrNameLst>
                                      </p:cBhvr>
                                      <p:tavLst>
                                        <p:tav tm="0">
                                          <p:val>
                                            <p:fltVal val="0"/>
                                          </p:val>
                                        </p:tav>
                                        <p:tav tm="100000">
                                          <p:val>
                                            <p:strVal val="#ppt_w"/>
                                          </p:val>
                                        </p:tav>
                                      </p:tavLst>
                                    </p:anim>
                                    <p:anim calcmode="lin" valueType="num">
                                      <p:cBhvr>
                                        <p:cTn id="67" dur="500" fill="hold"/>
                                        <p:tgtEl>
                                          <p:spTgt spid="208912"/>
                                        </p:tgtEl>
                                        <p:attrNameLst>
                                          <p:attrName>ppt_h</p:attrName>
                                        </p:attrNameLst>
                                      </p:cBhvr>
                                      <p:tavLst>
                                        <p:tav tm="0">
                                          <p:val>
                                            <p:fltVal val="0"/>
                                          </p:val>
                                        </p:tav>
                                        <p:tav tm="100000">
                                          <p:val>
                                            <p:strVal val="#ppt_h"/>
                                          </p:val>
                                        </p:tav>
                                      </p:tavLst>
                                    </p:anim>
                                    <p:animEffect transition="in" filter="fade">
                                      <p:cBhvr>
                                        <p:cTn id="68" dur="500"/>
                                        <p:tgtEl>
                                          <p:spTgt spid="208912"/>
                                        </p:tgtEl>
                                      </p:cBhvr>
                                    </p:animEffect>
                                  </p:childTnLst>
                                </p:cTn>
                              </p:par>
                            </p:childTnLst>
                          </p:cTn>
                        </p:par>
                        <p:par>
                          <p:cTn id="69" fill="hold" nodeType="afterGroup">
                            <p:stCondLst>
                              <p:cond delay="2500"/>
                            </p:stCondLst>
                            <p:childTnLst>
                              <p:par>
                                <p:cTn id="70" presetID="53" presetClass="entr" presetSubtype="0" fill="hold" grpId="0" nodeType="afterEffect">
                                  <p:stCondLst>
                                    <p:cond delay="500"/>
                                  </p:stCondLst>
                                  <p:childTnLst>
                                    <p:set>
                                      <p:cBhvr>
                                        <p:cTn id="71" dur="1" fill="hold">
                                          <p:stCondLst>
                                            <p:cond delay="0"/>
                                          </p:stCondLst>
                                        </p:cTn>
                                        <p:tgtEl>
                                          <p:spTgt spid="208911"/>
                                        </p:tgtEl>
                                        <p:attrNameLst>
                                          <p:attrName>style.visibility</p:attrName>
                                        </p:attrNameLst>
                                      </p:cBhvr>
                                      <p:to>
                                        <p:strVal val="visible"/>
                                      </p:to>
                                    </p:set>
                                    <p:anim calcmode="lin" valueType="num">
                                      <p:cBhvr>
                                        <p:cTn id="72" dur="500" fill="hold"/>
                                        <p:tgtEl>
                                          <p:spTgt spid="208911"/>
                                        </p:tgtEl>
                                        <p:attrNameLst>
                                          <p:attrName>ppt_w</p:attrName>
                                        </p:attrNameLst>
                                      </p:cBhvr>
                                      <p:tavLst>
                                        <p:tav tm="0">
                                          <p:val>
                                            <p:fltVal val="0"/>
                                          </p:val>
                                        </p:tav>
                                        <p:tav tm="100000">
                                          <p:val>
                                            <p:strVal val="#ppt_w"/>
                                          </p:val>
                                        </p:tav>
                                      </p:tavLst>
                                    </p:anim>
                                    <p:anim calcmode="lin" valueType="num">
                                      <p:cBhvr>
                                        <p:cTn id="73" dur="500" fill="hold"/>
                                        <p:tgtEl>
                                          <p:spTgt spid="208911"/>
                                        </p:tgtEl>
                                        <p:attrNameLst>
                                          <p:attrName>ppt_h</p:attrName>
                                        </p:attrNameLst>
                                      </p:cBhvr>
                                      <p:tavLst>
                                        <p:tav tm="0">
                                          <p:val>
                                            <p:fltVal val="0"/>
                                          </p:val>
                                        </p:tav>
                                        <p:tav tm="100000">
                                          <p:val>
                                            <p:strVal val="#ppt_h"/>
                                          </p:val>
                                        </p:tav>
                                      </p:tavLst>
                                    </p:anim>
                                    <p:animEffect transition="in" filter="fade">
                                      <p:cBhvr>
                                        <p:cTn id="74" dur="500"/>
                                        <p:tgtEl>
                                          <p:spTgt spid="2089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2" grpId="0" animBg="1"/>
      <p:bldP spid="208904" grpId="0" animBg="1"/>
      <p:bldP spid="208905" grpId="0" animBg="1"/>
      <p:bldP spid="208906" grpId="0" animBg="1"/>
      <p:bldP spid="208908" grpId="0" animBg="1"/>
      <p:bldP spid="208909" grpId="0" animBg="1"/>
      <p:bldP spid="208910" grpId="0" animBg="1"/>
      <p:bldP spid="208911" grpId="0" animBg="1"/>
      <p:bldP spid="2089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0095" y="1507557"/>
            <a:ext cx="1704474" cy="1323439"/>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Arial" charset="0"/>
                <a:cs typeface="Arial" charset="0"/>
              </a:rPr>
              <a:t>The Iron Curtain is created</a:t>
            </a:r>
            <a:br>
              <a:rPr lang="en-US" sz="2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Arial" charset="0"/>
                <a:cs typeface="Arial" charset="0"/>
              </a:rPr>
            </a:br>
            <a:r>
              <a:rPr lang="en-US" sz="2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Arial" charset="0"/>
                <a:cs typeface="Arial" charset="0"/>
              </a:rPr>
              <a:t>March 5, 1946</a:t>
            </a:r>
          </a:p>
        </p:txBody>
      </p:sp>
      <p:sp>
        <p:nvSpPr>
          <p:cNvPr id="4" name="Rectangle 3"/>
          <p:cNvSpPr/>
          <p:nvPr/>
        </p:nvSpPr>
        <p:spPr>
          <a:xfrm>
            <a:off x="2819400" y="3871629"/>
            <a:ext cx="1676400" cy="147732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Arial" charset="0"/>
                <a:cs typeface="Arial" charset="0"/>
              </a:rPr>
              <a:t>George Kennan’s Long Telegram is sent </a:t>
            </a:r>
          </a:p>
          <a:p>
            <a:pPr algn="ctr">
              <a:defRPr/>
            </a:pPr>
            <a:r>
              <a:rPr lang="en-US"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Arial" charset="0"/>
                <a:cs typeface="Arial" charset="0"/>
              </a:rPr>
              <a:t>February, 1947</a:t>
            </a:r>
          </a:p>
        </p:txBody>
      </p:sp>
      <p:cxnSp>
        <p:nvCxnSpPr>
          <p:cNvPr id="41987" name="Straight Connector 5"/>
          <p:cNvCxnSpPr>
            <a:cxnSpLocks noChangeShapeType="1"/>
          </p:cNvCxnSpPr>
          <p:nvPr/>
        </p:nvCxnSpPr>
        <p:spPr bwMode="auto">
          <a:xfrm>
            <a:off x="1524000" y="3505200"/>
            <a:ext cx="9144000" cy="0"/>
          </a:xfrm>
          <a:prstGeom prst="line">
            <a:avLst/>
          </a:prstGeom>
          <a:noFill/>
          <a:ln w="920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988" name="Straight Connector 7"/>
          <p:cNvCxnSpPr>
            <a:cxnSpLocks noChangeShapeType="1"/>
          </p:cNvCxnSpPr>
          <p:nvPr/>
        </p:nvCxnSpPr>
        <p:spPr bwMode="auto">
          <a:xfrm>
            <a:off x="2352675" y="3200400"/>
            <a:ext cx="0" cy="609600"/>
          </a:xfrm>
          <a:prstGeom prst="line">
            <a:avLst/>
          </a:prstGeom>
          <a:noFill/>
          <a:ln w="666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989" name="Straight Connector 8"/>
          <p:cNvCxnSpPr>
            <a:cxnSpLocks noChangeShapeType="1"/>
          </p:cNvCxnSpPr>
          <p:nvPr/>
        </p:nvCxnSpPr>
        <p:spPr bwMode="auto">
          <a:xfrm>
            <a:off x="3505200" y="3200400"/>
            <a:ext cx="0" cy="609600"/>
          </a:xfrm>
          <a:prstGeom prst="line">
            <a:avLst/>
          </a:prstGeom>
          <a:noFill/>
          <a:ln w="666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990" name="Straight Connector 9"/>
          <p:cNvCxnSpPr>
            <a:cxnSpLocks noChangeShapeType="1"/>
          </p:cNvCxnSpPr>
          <p:nvPr/>
        </p:nvCxnSpPr>
        <p:spPr bwMode="auto">
          <a:xfrm>
            <a:off x="4876800" y="3200400"/>
            <a:ext cx="0" cy="609600"/>
          </a:xfrm>
          <a:prstGeom prst="line">
            <a:avLst/>
          </a:prstGeom>
          <a:noFill/>
          <a:ln w="666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10"/>
          <p:cNvSpPr/>
          <p:nvPr/>
        </p:nvSpPr>
        <p:spPr>
          <a:xfrm>
            <a:off x="4024563" y="2075455"/>
            <a:ext cx="1704474" cy="10156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Arial" charset="0"/>
                <a:cs typeface="Arial" charset="0"/>
              </a:rPr>
              <a:t>Truman Doctrine</a:t>
            </a:r>
          </a:p>
          <a:p>
            <a:pPr algn="ctr">
              <a:defRPr/>
            </a:pPr>
            <a:r>
              <a:rPr lang="en-US" sz="2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Arial" charset="0"/>
                <a:cs typeface="Arial" charset="0"/>
              </a:rPr>
              <a:t>March, 1947</a:t>
            </a:r>
          </a:p>
        </p:txBody>
      </p:sp>
      <p:cxnSp>
        <p:nvCxnSpPr>
          <p:cNvPr id="41992" name="Straight Connector 11"/>
          <p:cNvCxnSpPr>
            <a:cxnSpLocks noChangeShapeType="1"/>
          </p:cNvCxnSpPr>
          <p:nvPr/>
        </p:nvCxnSpPr>
        <p:spPr bwMode="auto">
          <a:xfrm>
            <a:off x="6096000" y="3200400"/>
            <a:ext cx="0" cy="609600"/>
          </a:xfrm>
          <a:prstGeom prst="line">
            <a:avLst/>
          </a:prstGeom>
          <a:noFill/>
          <a:ln w="666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Rectangle 12"/>
          <p:cNvSpPr/>
          <p:nvPr/>
        </p:nvSpPr>
        <p:spPr>
          <a:xfrm>
            <a:off x="5243763" y="3919285"/>
            <a:ext cx="1704474" cy="10156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Arial" charset="0"/>
                <a:cs typeface="Arial" charset="0"/>
              </a:rPr>
              <a:t>Marshall Plan proposed</a:t>
            </a:r>
          </a:p>
          <a:p>
            <a:pPr algn="ctr">
              <a:defRPr/>
            </a:pPr>
            <a:r>
              <a:rPr lang="en-US" sz="2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Arial" charset="0"/>
                <a:cs typeface="Arial" charset="0"/>
              </a:rPr>
              <a:t>June, 1947</a:t>
            </a:r>
          </a:p>
        </p:txBody>
      </p:sp>
      <p:cxnSp>
        <p:nvCxnSpPr>
          <p:cNvPr id="41994" name="Straight Connector 13"/>
          <p:cNvCxnSpPr>
            <a:cxnSpLocks noChangeShapeType="1"/>
          </p:cNvCxnSpPr>
          <p:nvPr/>
        </p:nvCxnSpPr>
        <p:spPr bwMode="auto">
          <a:xfrm>
            <a:off x="7467600" y="3232150"/>
            <a:ext cx="0" cy="609600"/>
          </a:xfrm>
          <a:prstGeom prst="line">
            <a:avLst/>
          </a:prstGeom>
          <a:noFill/>
          <a:ln w="666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Rectangle 14"/>
          <p:cNvSpPr/>
          <p:nvPr/>
        </p:nvSpPr>
        <p:spPr>
          <a:xfrm>
            <a:off x="6489031" y="1844879"/>
            <a:ext cx="1830806" cy="1323439"/>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Arial" charset="0"/>
                <a:cs typeface="Arial" charset="0"/>
              </a:rPr>
              <a:t>Sources of </a:t>
            </a:r>
            <a:r>
              <a:rPr lang="en-US" sz="2000"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Arial" charset="0"/>
                <a:cs typeface="Arial" charset="0"/>
              </a:rPr>
              <a:t>Soviet Conduct “X</a:t>
            </a:r>
            <a:r>
              <a:rPr lang="en-US" sz="2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Arial" charset="0"/>
                <a:cs typeface="Arial" charset="0"/>
              </a:rPr>
              <a:t>”</a:t>
            </a:r>
          </a:p>
          <a:p>
            <a:pPr algn="ctr">
              <a:defRPr/>
            </a:pPr>
            <a:r>
              <a:rPr lang="en-US" sz="2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Arial" charset="0"/>
                <a:cs typeface="Arial" charset="0"/>
              </a:rPr>
              <a:t>July, 1947</a:t>
            </a:r>
          </a:p>
        </p:txBody>
      </p:sp>
      <p:cxnSp>
        <p:nvCxnSpPr>
          <p:cNvPr id="41996" name="Straight Connector 15"/>
          <p:cNvCxnSpPr>
            <a:cxnSpLocks noChangeShapeType="1"/>
          </p:cNvCxnSpPr>
          <p:nvPr/>
        </p:nvCxnSpPr>
        <p:spPr bwMode="auto">
          <a:xfrm>
            <a:off x="8686800" y="3200400"/>
            <a:ext cx="0" cy="609600"/>
          </a:xfrm>
          <a:prstGeom prst="line">
            <a:avLst/>
          </a:prstGeom>
          <a:noFill/>
          <a:ln w="666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Rectangle 16"/>
          <p:cNvSpPr/>
          <p:nvPr/>
        </p:nvSpPr>
        <p:spPr>
          <a:xfrm>
            <a:off x="7834563" y="3881616"/>
            <a:ext cx="1704474" cy="10156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Arial" charset="0"/>
                <a:cs typeface="Arial" charset="0"/>
              </a:rPr>
              <a:t>Marshall Plan APPROVED!</a:t>
            </a:r>
          </a:p>
          <a:p>
            <a:pPr algn="ctr">
              <a:defRPr/>
            </a:pPr>
            <a:r>
              <a:rPr lang="en-US" sz="2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Arial" charset="0"/>
                <a:cs typeface="Arial" charset="0"/>
              </a:rPr>
              <a:t>April, 1948</a:t>
            </a:r>
          </a:p>
        </p:txBody>
      </p:sp>
      <p:cxnSp>
        <p:nvCxnSpPr>
          <p:cNvPr id="41998" name="Straight Connector 17"/>
          <p:cNvCxnSpPr>
            <a:cxnSpLocks noChangeShapeType="1"/>
          </p:cNvCxnSpPr>
          <p:nvPr/>
        </p:nvCxnSpPr>
        <p:spPr bwMode="auto">
          <a:xfrm>
            <a:off x="10058400" y="3232150"/>
            <a:ext cx="0" cy="609600"/>
          </a:xfrm>
          <a:prstGeom prst="line">
            <a:avLst/>
          </a:prstGeom>
          <a:noFill/>
          <a:ln w="666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Rectangle 18"/>
          <p:cNvSpPr/>
          <p:nvPr/>
        </p:nvSpPr>
        <p:spPr>
          <a:xfrm>
            <a:off x="9079832" y="1228923"/>
            <a:ext cx="1588169" cy="1631216"/>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Arial" charset="0"/>
                <a:cs typeface="Arial" charset="0"/>
              </a:rPr>
              <a:t>Soviet Blockade &amp; Berlin Airlift</a:t>
            </a:r>
          </a:p>
          <a:p>
            <a:pPr algn="ctr">
              <a:defRPr/>
            </a:pPr>
            <a:r>
              <a:rPr lang="en-US" sz="2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Arial" charset="0"/>
                <a:cs typeface="Arial" charset="0"/>
              </a:rPr>
              <a:t>June ‘48 </a:t>
            </a:r>
            <a:r>
              <a:rPr lang="mr-IN" sz="2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Arial" charset="0"/>
                <a:cs typeface="Arial" charset="0"/>
              </a:rPr>
              <a:t>–</a:t>
            </a:r>
            <a:r>
              <a:rPr lang="en-US" sz="2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Arial" charset="0"/>
                <a:cs typeface="Arial" charset="0"/>
              </a:rPr>
              <a:t> May ‘49</a:t>
            </a:r>
          </a:p>
        </p:txBody>
      </p:sp>
      <p:sp>
        <p:nvSpPr>
          <p:cNvPr id="20" name="Rectangle 19"/>
          <p:cNvSpPr/>
          <p:nvPr/>
        </p:nvSpPr>
        <p:spPr>
          <a:xfrm>
            <a:off x="1533494" y="114086"/>
            <a:ext cx="9134507" cy="892552"/>
          </a:xfrm>
          <a:prstGeom prst="rect">
            <a:avLst/>
          </a:prstGeom>
          <a:noFill/>
        </p:spPr>
        <p:txBody>
          <a:bodyPr>
            <a:spAutoFit/>
          </a:bodyPr>
          <a:lstStyle/>
          <a:p>
            <a:pPr algn="ctr">
              <a:defRPr/>
            </a:pPr>
            <a:r>
              <a:rPr lang="en-US" sz="5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Our </a:t>
            </a:r>
            <a:r>
              <a:rPr lang="en-US" sz="5200" b="1" i="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so far</a:t>
            </a:r>
            <a:r>
              <a:rPr lang="en-US" sz="5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Cold War Timeline</a:t>
            </a:r>
          </a:p>
        </p:txBody>
      </p:sp>
    </p:spTree>
    <p:extLst>
      <p:ext uri="{BB962C8B-B14F-4D97-AF65-F5344CB8AC3E}">
        <p14:creationId xmlns:p14="http://schemas.microsoft.com/office/powerpoint/2010/main" val="6348134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2" descr="Great LEap forward"/>
          <p:cNvPicPr>
            <a:picLocks noChangeAspect="1" noChangeArrowheads="1"/>
          </p:cNvPicPr>
          <p:nvPr/>
        </p:nvPicPr>
        <p:blipFill>
          <a:blip r:embed="rId2">
            <a:extLst>
              <a:ext uri="{28A0092B-C50C-407E-A947-70E740481C1C}">
                <a14:useLocalDpi xmlns:a14="http://schemas.microsoft.com/office/drawing/2010/main" val="0"/>
              </a:ext>
            </a:extLst>
          </a:blip>
          <a:srcRect l="7841" t="5998" r="4054" b="13708"/>
          <a:stretch>
            <a:fillRect/>
          </a:stretch>
        </p:blipFill>
        <p:spPr bwMode="auto">
          <a:xfrm>
            <a:off x="1524000" y="0"/>
            <a:ext cx="9144000" cy="5829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9699" name="Text Box 3"/>
          <p:cNvSpPr txBox="1">
            <a:spLocks noChangeArrowheads="1"/>
          </p:cNvSpPr>
          <p:nvPr/>
        </p:nvSpPr>
        <p:spPr bwMode="auto">
          <a:xfrm>
            <a:off x="1524000" y="5486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eaLnBrk="1" hangingPunct="1">
              <a:spcBef>
                <a:spcPct val="50000"/>
              </a:spcBef>
              <a:defRPr/>
            </a:pPr>
            <a:endParaRPr lang="x-none" altLang="x-none" sz="2400"/>
          </a:p>
        </p:txBody>
      </p:sp>
      <p:sp>
        <p:nvSpPr>
          <p:cNvPr id="29700" name="Text Box 4"/>
          <p:cNvSpPr txBox="1">
            <a:spLocks noChangeArrowheads="1"/>
          </p:cNvSpPr>
          <p:nvPr/>
        </p:nvSpPr>
        <p:spPr bwMode="auto">
          <a:xfrm>
            <a:off x="1524000" y="5886450"/>
            <a:ext cx="9144000" cy="1009650"/>
          </a:xfrm>
          <a:prstGeom prst="rect">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eaLnBrk="1" hangingPunct="1">
              <a:lnSpc>
                <a:spcPct val="80000"/>
              </a:lnSpc>
              <a:spcBef>
                <a:spcPct val="50000"/>
              </a:spcBef>
              <a:defRPr/>
            </a:pPr>
            <a:r>
              <a:rPr lang="en-US" altLang="x-none" sz="3600" i="1"/>
              <a:t>“Struggle hard for 3 years. Change the face of China. Catch up with Britain &amp; [America].”</a:t>
            </a:r>
          </a:p>
        </p:txBody>
      </p:sp>
      <p:pic>
        <p:nvPicPr>
          <p:cNvPr id="209925" name="Picture 5" descr="The people's communes are good, 19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1" y="685800"/>
            <a:ext cx="3452813" cy="5029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9926" name="Picture 6" descr="Long live the General Line!, 19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5038" y="685800"/>
            <a:ext cx="3382962" cy="4953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9927" name="Text Box 7"/>
          <p:cNvSpPr txBox="1">
            <a:spLocks noChangeArrowheads="1"/>
          </p:cNvSpPr>
          <p:nvPr/>
        </p:nvSpPr>
        <p:spPr bwMode="auto">
          <a:xfrm>
            <a:off x="2133600" y="1"/>
            <a:ext cx="8001000" cy="535531"/>
          </a:xfrm>
          <a:prstGeom prst="rect">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eaLnBrk="1" hangingPunct="1">
              <a:lnSpc>
                <a:spcPct val="80000"/>
              </a:lnSpc>
              <a:spcBef>
                <a:spcPct val="50000"/>
              </a:spcBef>
              <a:defRPr/>
            </a:pPr>
            <a:r>
              <a:rPr lang="en-US" altLang="x-none" sz="3600" i="1"/>
              <a:t>Great Leap Forward</a:t>
            </a:r>
            <a:r>
              <a:rPr lang="en-US" altLang="x-none" sz="3600"/>
              <a:t> propaganda </a:t>
            </a:r>
          </a:p>
        </p:txBody>
      </p:sp>
      <p:pic>
        <p:nvPicPr>
          <p:cNvPr id="209928" name="Picture 8" descr="Prosperity brought by the dragon and the phoenix, 19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1" y="0"/>
            <a:ext cx="4683125" cy="685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8154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09927"/>
                                        </p:tgtEl>
                                        <p:attrNameLst>
                                          <p:attrName>style.visibility</p:attrName>
                                        </p:attrNameLst>
                                      </p:cBhvr>
                                      <p:to>
                                        <p:strVal val="visible"/>
                                      </p:to>
                                    </p:set>
                                    <p:anim calcmode="lin" valueType="num">
                                      <p:cBhvr>
                                        <p:cTn id="7" dur="500" fill="hold"/>
                                        <p:tgtEl>
                                          <p:spTgt spid="209927"/>
                                        </p:tgtEl>
                                        <p:attrNameLst>
                                          <p:attrName>ppt_w</p:attrName>
                                        </p:attrNameLst>
                                      </p:cBhvr>
                                      <p:tavLst>
                                        <p:tav tm="0">
                                          <p:val>
                                            <p:fltVal val="0"/>
                                          </p:val>
                                        </p:tav>
                                        <p:tav tm="100000">
                                          <p:val>
                                            <p:strVal val="#ppt_w"/>
                                          </p:val>
                                        </p:tav>
                                      </p:tavLst>
                                    </p:anim>
                                    <p:anim calcmode="lin" valueType="num">
                                      <p:cBhvr>
                                        <p:cTn id="8" dur="500" fill="hold"/>
                                        <p:tgtEl>
                                          <p:spTgt spid="209927"/>
                                        </p:tgtEl>
                                        <p:attrNameLst>
                                          <p:attrName>ppt_h</p:attrName>
                                        </p:attrNameLst>
                                      </p:cBhvr>
                                      <p:tavLst>
                                        <p:tav tm="0">
                                          <p:val>
                                            <p:fltVal val="0"/>
                                          </p:val>
                                        </p:tav>
                                        <p:tav tm="100000">
                                          <p:val>
                                            <p:strVal val="#ppt_h"/>
                                          </p:val>
                                        </p:tav>
                                      </p:tavLst>
                                    </p:anim>
                                    <p:animEffect transition="in" filter="fade">
                                      <p:cBhvr>
                                        <p:cTn id="9" dur="500"/>
                                        <p:tgtEl>
                                          <p:spTgt spid="209927"/>
                                        </p:tgtEl>
                                      </p:cBhvr>
                                    </p:animEffect>
                                  </p:childTnLst>
                                </p:cTn>
                              </p:par>
                              <p:par>
                                <p:cTn id="10" presetID="53" presetClass="entr" presetSubtype="0" fill="hold" nodeType="withEffect">
                                  <p:stCondLst>
                                    <p:cond delay="0"/>
                                  </p:stCondLst>
                                  <p:childTnLst>
                                    <p:set>
                                      <p:cBhvr>
                                        <p:cTn id="11" dur="1" fill="hold">
                                          <p:stCondLst>
                                            <p:cond delay="0"/>
                                          </p:stCondLst>
                                        </p:cTn>
                                        <p:tgtEl>
                                          <p:spTgt spid="209925"/>
                                        </p:tgtEl>
                                        <p:attrNameLst>
                                          <p:attrName>style.visibility</p:attrName>
                                        </p:attrNameLst>
                                      </p:cBhvr>
                                      <p:to>
                                        <p:strVal val="visible"/>
                                      </p:to>
                                    </p:set>
                                    <p:anim calcmode="lin" valueType="num">
                                      <p:cBhvr>
                                        <p:cTn id="12" dur="500" fill="hold"/>
                                        <p:tgtEl>
                                          <p:spTgt spid="209925"/>
                                        </p:tgtEl>
                                        <p:attrNameLst>
                                          <p:attrName>ppt_w</p:attrName>
                                        </p:attrNameLst>
                                      </p:cBhvr>
                                      <p:tavLst>
                                        <p:tav tm="0">
                                          <p:val>
                                            <p:fltVal val="0"/>
                                          </p:val>
                                        </p:tav>
                                        <p:tav tm="100000">
                                          <p:val>
                                            <p:strVal val="#ppt_w"/>
                                          </p:val>
                                        </p:tav>
                                      </p:tavLst>
                                    </p:anim>
                                    <p:anim calcmode="lin" valueType="num">
                                      <p:cBhvr>
                                        <p:cTn id="13" dur="500" fill="hold"/>
                                        <p:tgtEl>
                                          <p:spTgt spid="209925"/>
                                        </p:tgtEl>
                                        <p:attrNameLst>
                                          <p:attrName>ppt_h</p:attrName>
                                        </p:attrNameLst>
                                      </p:cBhvr>
                                      <p:tavLst>
                                        <p:tav tm="0">
                                          <p:val>
                                            <p:fltVal val="0"/>
                                          </p:val>
                                        </p:tav>
                                        <p:tav tm="100000">
                                          <p:val>
                                            <p:strVal val="#ppt_h"/>
                                          </p:val>
                                        </p:tav>
                                      </p:tavLst>
                                    </p:anim>
                                    <p:animEffect transition="in" filter="fade">
                                      <p:cBhvr>
                                        <p:cTn id="14" dur="500"/>
                                        <p:tgtEl>
                                          <p:spTgt spid="209925"/>
                                        </p:tgtEl>
                                      </p:cBhvr>
                                    </p:animEffect>
                                  </p:childTnLst>
                                </p:cTn>
                              </p:par>
                            </p:childTnLst>
                          </p:cTn>
                        </p:par>
                        <p:par>
                          <p:cTn id="15" fill="hold" nodeType="afterGroup">
                            <p:stCondLst>
                              <p:cond delay="500"/>
                            </p:stCondLst>
                            <p:childTnLst>
                              <p:par>
                                <p:cTn id="16" presetID="53" presetClass="entr" presetSubtype="0" fill="hold" nodeType="afterEffect">
                                  <p:stCondLst>
                                    <p:cond delay="0"/>
                                  </p:stCondLst>
                                  <p:childTnLst>
                                    <p:set>
                                      <p:cBhvr>
                                        <p:cTn id="17" dur="1" fill="hold">
                                          <p:stCondLst>
                                            <p:cond delay="0"/>
                                          </p:stCondLst>
                                        </p:cTn>
                                        <p:tgtEl>
                                          <p:spTgt spid="209926"/>
                                        </p:tgtEl>
                                        <p:attrNameLst>
                                          <p:attrName>style.visibility</p:attrName>
                                        </p:attrNameLst>
                                      </p:cBhvr>
                                      <p:to>
                                        <p:strVal val="visible"/>
                                      </p:to>
                                    </p:set>
                                    <p:anim calcmode="lin" valueType="num">
                                      <p:cBhvr>
                                        <p:cTn id="18" dur="500" fill="hold"/>
                                        <p:tgtEl>
                                          <p:spTgt spid="209926"/>
                                        </p:tgtEl>
                                        <p:attrNameLst>
                                          <p:attrName>ppt_w</p:attrName>
                                        </p:attrNameLst>
                                      </p:cBhvr>
                                      <p:tavLst>
                                        <p:tav tm="0">
                                          <p:val>
                                            <p:fltVal val="0"/>
                                          </p:val>
                                        </p:tav>
                                        <p:tav tm="100000">
                                          <p:val>
                                            <p:strVal val="#ppt_w"/>
                                          </p:val>
                                        </p:tav>
                                      </p:tavLst>
                                    </p:anim>
                                    <p:anim calcmode="lin" valueType="num">
                                      <p:cBhvr>
                                        <p:cTn id="19" dur="500" fill="hold"/>
                                        <p:tgtEl>
                                          <p:spTgt spid="209926"/>
                                        </p:tgtEl>
                                        <p:attrNameLst>
                                          <p:attrName>ppt_h</p:attrName>
                                        </p:attrNameLst>
                                      </p:cBhvr>
                                      <p:tavLst>
                                        <p:tav tm="0">
                                          <p:val>
                                            <p:fltVal val="0"/>
                                          </p:val>
                                        </p:tav>
                                        <p:tav tm="100000">
                                          <p:val>
                                            <p:strVal val="#ppt_h"/>
                                          </p:val>
                                        </p:tav>
                                      </p:tavLst>
                                    </p:anim>
                                    <p:animEffect transition="in" filter="fade">
                                      <p:cBhvr>
                                        <p:cTn id="20" dur="500"/>
                                        <p:tgtEl>
                                          <p:spTgt spid="20992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209928"/>
                                        </p:tgtEl>
                                        <p:attrNameLst>
                                          <p:attrName>style.visibility</p:attrName>
                                        </p:attrNameLst>
                                      </p:cBhvr>
                                      <p:to>
                                        <p:strVal val="visible"/>
                                      </p:to>
                                    </p:set>
                                    <p:anim calcmode="lin" valueType="num">
                                      <p:cBhvr>
                                        <p:cTn id="25" dur="500" fill="hold"/>
                                        <p:tgtEl>
                                          <p:spTgt spid="209928"/>
                                        </p:tgtEl>
                                        <p:attrNameLst>
                                          <p:attrName>ppt_w</p:attrName>
                                        </p:attrNameLst>
                                      </p:cBhvr>
                                      <p:tavLst>
                                        <p:tav tm="0">
                                          <p:val>
                                            <p:fltVal val="0"/>
                                          </p:val>
                                        </p:tav>
                                        <p:tav tm="100000">
                                          <p:val>
                                            <p:strVal val="#ppt_w"/>
                                          </p:val>
                                        </p:tav>
                                      </p:tavLst>
                                    </p:anim>
                                    <p:anim calcmode="lin" valueType="num">
                                      <p:cBhvr>
                                        <p:cTn id="26" dur="500" fill="hold"/>
                                        <p:tgtEl>
                                          <p:spTgt spid="209928"/>
                                        </p:tgtEl>
                                        <p:attrNameLst>
                                          <p:attrName>ppt_h</p:attrName>
                                        </p:attrNameLst>
                                      </p:cBhvr>
                                      <p:tavLst>
                                        <p:tav tm="0">
                                          <p:val>
                                            <p:fltVal val="0"/>
                                          </p:val>
                                        </p:tav>
                                        <p:tav tm="100000">
                                          <p:val>
                                            <p:strVal val="#ppt_h"/>
                                          </p:val>
                                        </p:tav>
                                      </p:tavLst>
                                    </p:anim>
                                    <p:animEffect transition="in" filter="fade">
                                      <p:cBhvr>
                                        <p:cTn id="27" dur="500"/>
                                        <p:tgtEl>
                                          <p:spTgt spid="2099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5943600" y="0"/>
            <a:ext cx="4724400" cy="762000"/>
          </a:xfrm>
          <a:noFill/>
          <a:extLst>
            <a:ext uri="{91240B29-F687-4F45-9708-019B960494DF}">
              <a14:hiddenLine xmlns:a14="http://schemas.microsoft.com/office/drawing/2010/main" w="38100">
                <a:solidFill>
                  <a:schemeClr val="tx1"/>
                </a:solidFill>
                <a:miter lim="800000"/>
                <a:headEnd/>
                <a:tailEnd/>
              </a14:hiddenLine>
            </a:ext>
          </a:extLst>
        </p:spPr>
        <p:txBody>
          <a:bodyPr/>
          <a:lstStyle/>
          <a:p>
            <a:r>
              <a:rPr lang="en-US" altLang="x-none"/>
              <a:t>Chinese Civil War</a:t>
            </a:r>
          </a:p>
        </p:txBody>
      </p:sp>
      <p:pic>
        <p:nvPicPr>
          <p:cNvPr id="65538" name="Picture 4" descr="Chiang FDR Churchill"/>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4604" t="6419" r="61111" b="17609"/>
          <a:stretch>
            <a:fillRect/>
          </a:stretch>
        </p:blipFill>
        <p:spPr bwMode="auto">
          <a:xfrm>
            <a:off x="1524001" y="0"/>
            <a:ext cx="4308475" cy="685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5539" name="Picture 5" descr="mao"/>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10225" t="2083" r="9213"/>
          <a:stretch>
            <a:fillRect/>
          </a:stretch>
        </p:blipFill>
        <p:spPr bwMode="auto">
          <a:xfrm>
            <a:off x="6186489" y="838200"/>
            <a:ext cx="3970337" cy="5334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4155" name="Text Box 11"/>
          <p:cNvSpPr txBox="1">
            <a:spLocks noChangeArrowheads="1"/>
          </p:cNvSpPr>
          <p:nvPr/>
        </p:nvSpPr>
        <p:spPr bwMode="auto">
          <a:xfrm>
            <a:off x="5105400" y="3276601"/>
            <a:ext cx="1524000" cy="1044575"/>
          </a:xfrm>
          <a:prstGeom prst="rect">
            <a:avLst/>
          </a:prstGeom>
          <a:solidFill>
            <a:schemeClr val="bg1">
              <a:alpha val="69000"/>
            </a:scheme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6000" b="1" i="1">
                <a:solidFill>
                  <a:srgbClr val="000000"/>
                </a:solidFill>
                <a:effectLst>
                  <a:outerShdw blurRad="38100" dist="38100" dir="2700000" algn="tl">
                    <a:srgbClr val="C0C0C0"/>
                  </a:outerShdw>
                </a:effectLst>
                <a:latin typeface="Times New Roman" pitchFamily="18" charset="0"/>
              </a:rPr>
              <a:t>VS.</a:t>
            </a:r>
          </a:p>
        </p:txBody>
      </p:sp>
      <p:sp>
        <p:nvSpPr>
          <p:cNvPr id="134156" name="Text Box 12"/>
          <p:cNvSpPr txBox="1">
            <a:spLocks noChangeArrowheads="1"/>
          </p:cNvSpPr>
          <p:nvPr/>
        </p:nvSpPr>
        <p:spPr bwMode="auto">
          <a:xfrm>
            <a:off x="1524000" y="5446714"/>
            <a:ext cx="4267200" cy="1449387"/>
          </a:xfrm>
          <a:prstGeom prst="rect">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0000"/>
              </a:lnSpc>
              <a:spcBef>
                <a:spcPct val="50000"/>
              </a:spcBef>
              <a:defRPr/>
            </a:pPr>
            <a:r>
              <a:rPr lang="en-US" sz="3600" b="1" i="1">
                <a:solidFill>
                  <a:srgbClr val="0000CC"/>
                </a:solidFill>
                <a:effectLst>
                  <a:outerShdw blurRad="38100" dist="38100" dir="2700000" algn="tl">
                    <a:srgbClr val="000000"/>
                  </a:outerShdw>
                </a:effectLst>
                <a:latin typeface="Times New Roman" pitchFamily="18" charset="0"/>
              </a:rPr>
              <a:t>Nationalist Leader Chiang Kai-shek (Kuomintang) </a:t>
            </a:r>
          </a:p>
        </p:txBody>
      </p:sp>
      <p:sp>
        <p:nvSpPr>
          <p:cNvPr id="134157" name="Text Box 13"/>
          <p:cNvSpPr txBox="1">
            <a:spLocks noChangeArrowheads="1"/>
          </p:cNvSpPr>
          <p:nvPr/>
        </p:nvSpPr>
        <p:spPr bwMode="auto">
          <a:xfrm>
            <a:off x="6324600" y="5715000"/>
            <a:ext cx="4267200" cy="1009650"/>
          </a:xfrm>
          <a:prstGeom prst="rect">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0000"/>
              </a:lnSpc>
              <a:spcBef>
                <a:spcPct val="50000"/>
              </a:spcBef>
              <a:defRPr/>
            </a:pPr>
            <a:r>
              <a:rPr lang="en-US" sz="3600" b="1" i="1">
                <a:solidFill>
                  <a:srgbClr val="FF0000"/>
                </a:solidFill>
                <a:effectLst>
                  <a:outerShdw blurRad="38100" dist="38100" dir="2700000" algn="tl">
                    <a:srgbClr val="000000"/>
                  </a:outerShdw>
                </a:effectLst>
                <a:latin typeface="Times New Roman" pitchFamily="18" charset="0"/>
              </a:rPr>
              <a:t>Communist Leader Mao Zedong</a:t>
            </a:r>
          </a:p>
        </p:txBody>
      </p:sp>
      <p:pic>
        <p:nvPicPr>
          <p:cNvPr id="134158" name="Picture 14" descr="Tiawan retreat_pic2"/>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47626"/>
            <a:ext cx="7543800" cy="68310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4162" name="Picture 18" descr="Red China"/>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0"/>
            <a:ext cx="9220200" cy="685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4341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34158"/>
                                        </p:tgtEl>
                                        <p:attrNameLst>
                                          <p:attrName>style.visibility</p:attrName>
                                        </p:attrNameLst>
                                      </p:cBhvr>
                                      <p:to>
                                        <p:strVal val="visible"/>
                                      </p:to>
                                    </p:set>
                                    <p:anim calcmode="lin" valueType="num">
                                      <p:cBhvr>
                                        <p:cTn id="7" dur="500" fill="hold"/>
                                        <p:tgtEl>
                                          <p:spTgt spid="134158"/>
                                        </p:tgtEl>
                                        <p:attrNameLst>
                                          <p:attrName>ppt_w</p:attrName>
                                        </p:attrNameLst>
                                      </p:cBhvr>
                                      <p:tavLst>
                                        <p:tav tm="0">
                                          <p:val>
                                            <p:fltVal val="0"/>
                                          </p:val>
                                        </p:tav>
                                        <p:tav tm="100000">
                                          <p:val>
                                            <p:strVal val="#ppt_w"/>
                                          </p:val>
                                        </p:tav>
                                      </p:tavLst>
                                    </p:anim>
                                    <p:anim calcmode="lin" valueType="num">
                                      <p:cBhvr>
                                        <p:cTn id="8" dur="500" fill="hold"/>
                                        <p:tgtEl>
                                          <p:spTgt spid="134158"/>
                                        </p:tgtEl>
                                        <p:attrNameLst>
                                          <p:attrName>ppt_h</p:attrName>
                                        </p:attrNameLst>
                                      </p:cBhvr>
                                      <p:tavLst>
                                        <p:tav tm="0">
                                          <p:val>
                                            <p:fltVal val="0"/>
                                          </p:val>
                                        </p:tav>
                                        <p:tav tm="100000">
                                          <p:val>
                                            <p:strVal val="#ppt_h"/>
                                          </p:val>
                                        </p:tav>
                                      </p:tavLst>
                                    </p:anim>
                                    <p:animEffect transition="in" filter="fade">
                                      <p:cBhvr>
                                        <p:cTn id="9" dur="500"/>
                                        <p:tgtEl>
                                          <p:spTgt spid="13415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34162"/>
                                        </p:tgtEl>
                                        <p:attrNameLst>
                                          <p:attrName>style.visibility</p:attrName>
                                        </p:attrNameLst>
                                      </p:cBhvr>
                                      <p:to>
                                        <p:strVal val="visible"/>
                                      </p:to>
                                    </p:set>
                                    <p:anim calcmode="lin" valueType="num">
                                      <p:cBhvr>
                                        <p:cTn id="14" dur="500" fill="hold"/>
                                        <p:tgtEl>
                                          <p:spTgt spid="134162"/>
                                        </p:tgtEl>
                                        <p:attrNameLst>
                                          <p:attrName>ppt_w</p:attrName>
                                        </p:attrNameLst>
                                      </p:cBhvr>
                                      <p:tavLst>
                                        <p:tav tm="0">
                                          <p:val>
                                            <p:fltVal val="0"/>
                                          </p:val>
                                        </p:tav>
                                        <p:tav tm="100000">
                                          <p:val>
                                            <p:strVal val="#ppt_w"/>
                                          </p:val>
                                        </p:tav>
                                      </p:tavLst>
                                    </p:anim>
                                    <p:anim calcmode="lin" valueType="num">
                                      <p:cBhvr>
                                        <p:cTn id="15" dur="500" fill="hold"/>
                                        <p:tgtEl>
                                          <p:spTgt spid="134162"/>
                                        </p:tgtEl>
                                        <p:attrNameLst>
                                          <p:attrName>ppt_h</p:attrName>
                                        </p:attrNameLst>
                                      </p:cBhvr>
                                      <p:tavLst>
                                        <p:tav tm="0">
                                          <p:val>
                                            <p:fltVal val="0"/>
                                          </p:val>
                                        </p:tav>
                                        <p:tav tm="100000">
                                          <p:val>
                                            <p:strVal val="#ppt_h"/>
                                          </p:val>
                                        </p:tav>
                                      </p:tavLst>
                                    </p:anim>
                                    <p:animEffect transition="in" filter="fade">
                                      <p:cBhvr>
                                        <p:cTn id="16" dur="500"/>
                                        <p:tgtEl>
                                          <p:spTgt spid="134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1981200" y="152401"/>
            <a:ext cx="8229600" cy="487363"/>
          </a:xfrm>
        </p:spPr>
        <p:txBody>
          <a:bodyPr/>
          <a:lstStyle/>
          <a:p>
            <a:pPr eaLnBrk="1" hangingPunct="1"/>
            <a:r>
              <a:rPr lang="en-US" altLang="x-none" sz="2400" b="1" i="1"/>
              <a:t>Statement by Secretary of State Dean Acheson, August 5, 1949</a:t>
            </a:r>
          </a:p>
        </p:txBody>
      </p:sp>
      <p:sp>
        <p:nvSpPr>
          <p:cNvPr id="66562" name="Rectangle 3"/>
          <p:cNvSpPr>
            <a:spLocks noGrp="1" noChangeArrowheads="1"/>
          </p:cNvSpPr>
          <p:nvPr>
            <p:ph type="body" idx="1"/>
          </p:nvPr>
        </p:nvSpPr>
        <p:spPr>
          <a:xfrm>
            <a:off x="1524000" y="838200"/>
            <a:ext cx="9144000" cy="5791200"/>
          </a:xfrm>
        </p:spPr>
        <p:txBody>
          <a:bodyPr/>
          <a:lstStyle/>
          <a:p>
            <a:pPr eaLnBrk="1" hangingPunct="1">
              <a:lnSpc>
                <a:spcPct val="80000"/>
              </a:lnSpc>
            </a:pPr>
            <a:r>
              <a:rPr lang="en-US" altLang="x-none" sz="2000"/>
              <a:t>The unfortunate but inescapable fact is that the ominous result of the civil war in China </a:t>
            </a:r>
            <a:r>
              <a:rPr lang="en-US" altLang="x-none" b="1"/>
              <a:t>was beyond the control of the government of the United States. Nothing that this country did or could have done within the reasonable limits of its capabilities could have changed that result</a:t>
            </a:r>
            <a:r>
              <a:rPr lang="en-US" altLang="x-none" sz="2000"/>
              <a:t>; nothing that was left undone by this country has contributed to it. It was the product of internal Chinese forces, forces which this country tried to influence but could not.</a:t>
            </a:r>
          </a:p>
          <a:p>
            <a:pPr eaLnBrk="1" hangingPunct="1">
              <a:lnSpc>
                <a:spcPct val="80000"/>
              </a:lnSpc>
            </a:pPr>
            <a:r>
              <a:rPr lang="en-US" altLang="x-none" sz="2000"/>
              <a:t>And now it is abundantly clear that we must face the situation as it exists in fact. We will not help the Chinese or ourselves by basing our policy on wishful thinking. We continue to believe that, however tragic may be the immediate future of China and however ruthlessly a major portion of this great people may be exploited by a party in the interest of a foreign imperialism, ultimately the profound civilization and the democratic individualism of China will reassert themselves and she will </a:t>
            </a:r>
            <a:r>
              <a:rPr lang="en-US" altLang="x-none" b="1"/>
              <a:t>throw off the foreign yoke. I consider that we should encourage all developments in China which now and in the future work toward this end.</a:t>
            </a:r>
          </a:p>
        </p:txBody>
      </p:sp>
    </p:spTree>
    <p:extLst>
      <p:ext uri="{BB962C8B-B14F-4D97-AF65-F5344CB8AC3E}">
        <p14:creationId xmlns:p14="http://schemas.microsoft.com/office/powerpoint/2010/main" val="5000306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39875" y="1143000"/>
            <a:ext cx="9144000" cy="378565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ja-JP" altLang="en-US" sz="2400" dirty="0">
                <a:ea typeface="ＭＳ Ｐゴシック" charset="-128"/>
              </a:rPr>
              <a:t>“</a:t>
            </a:r>
            <a:r>
              <a:rPr lang="en-US" altLang="ja-JP" sz="2400" dirty="0">
                <a:ea typeface="ＭＳ Ｐゴシック" charset="-128"/>
              </a:rPr>
              <a:t>A more rapid buildup of political, economic, and military strength and thereby of confidence in the free world than is now contemplated is the only course which is consistent with progress toward achieving our fundamental purpose. The frustration of the Kremlin design requires the free world to develop a successfully functioning politic and economic system and a vigorous political offensive against the Soviet Union. These, in turn, require an adequate military shield under which they can develop. It is necessary to have the military power to deter, if possible, Soviet expansion, and to defeat, if necessary, aggressive Soviet or Soviet-directed actions of a limited or total character."</a:t>
            </a:r>
            <a:endParaRPr lang="en-US" altLang="ja-JP" sz="2400" dirty="0">
              <a:ea typeface="ＭＳ Ｐゴシック" charset="-128"/>
            </a:endParaRPr>
          </a:p>
        </p:txBody>
      </p:sp>
      <p:sp>
        <p:nvSpPr>
          <p:cNvPr id="4" name="Rectangle 3"/>
          <p:cNvSpPr/>
          <p:nvPr/>
        </p:nvSpPr>
        <p:spPr>
          <a:xfrm>
            <a:off x="1540042" y="36096"/>
            <a:ext cx="8807116" cy="954107"/>
          </a:xfrm>
          <a:prstGeom prst="rect">
            <a:avLst/>
          </a:prstGeom>
          <a:noFill/>
        </p:spPr>
        <p:txBody>
          <a:bodyPr>
            <a:spAutoFit/>
          </a:bodyPr>
          <a:lstStyle/>
          <a:p>
            <a:pPr algn="ctr">
              <a:defRPr/>
            </a:pPr>
            <a:r>
              <a:rPr lang="en-US" sz="2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Arial" charset="0"/>
                <a:cs typeface="Arial" charset="0"/>
              </a:rPr>
              <a:t>How did the USA plan to react to the Soviet atomic bomb and Communist revolution in China?</a:t>
            </a:r>
          </a:p>
        </p:txBody>
      </p:sp>
    </p:spTree>
    <p:extLst>
      <p:ext uri="{BB962C8B-B14F-4D97-AF65-F5344CB8AC3E}">
        <p14:creationId xmlns:p14="http://schemas.microsoft.com/office/powerpoint/2010/main" val="18504794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1524000" y="1"/>
            <a:ext cx="9144000" cy="2862263"/>
          </a:xfrm>
          <a:prstGeom prst="rect">
            <a:avLst/>
          </a:prstGeom>
          <a:ln/>
        </p:spPr>
        <p:style>
          <a:lnRef idx="2">
            <a:schemeClr val="dk1"/>
          </a:lnRef>
          <a:fillRef idx="1">
            <a:schemeClr val="lt1"/>
          </a:fillRef>
          <a:effectRef idx="0">
            <a:schemeClr val="dk1"/>
          </a:effectRef>
          <a:fontRef idx="minor">
            <a:schemeClr val="dk1"/>
          </a:fontRef>
        </p:style>
        <p:txBody>
          <a:bodyPr lIns="91439" tIns="45719" rIns="91439" bIns="45719">
            <a:spAutoFit/>
          </a:bodyPr>
          <a:lstStyle>
            <a:lvl1pPr>
              <a:spcBef>
                <a:spcPts val="4200"/>
              </a:spcBef>
              <a:buSzPct val="100000"/>
              <a:buChar char="•"/>
              <a:defRPr sz="3800">
                <a:solidFill>
                  <a:srgbClr val="000000"/>
                </a:solidFill>
                <a:latin typeface="Helvetica Light" charset="0"/>
                <a:ea typeface="ＭＳ Ｐゴシック" charset="-128"/>
                <a:cs typeface="Helvetica Light" charset="0"/>
                <a:sym typeface="Helvetica Light" charset="0"/>
              </a:defRPr>
            </a:lvl1pPr>
            <a:lvl2pPr>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eaLnBrk="1" hangingPunct="1">
              <a:spcBef>
                <a:spcPct val="0"/>
              </a:spcBef>
              <a:buSzTx/>
              <a:buFontTx/>
              <a:buNone/>
              <a:defRPr/>
            </a:pPr>
            <a:r>
              <a:rPr lang="en-US" sz="2800" dirty="0"/>
              <a:t>In response to the Soviet atomic bomb &amp; Communist revolution in China, the USA developed </a:t>
            </a:r>
            <a:r>
              <a:rPr lang="en-US" sz="2800" b="1" u="sng" dirty="0">
                <a:solidFill>
                  <a:srgbClr val="FF0000"/>
                </a:solidFill>
              </a:rPr>
              <a:t>NSC-68</a:t>
            </a:r>
            <a:r>
              <a:rPr lang="en-US" sz="2800" dirty="0"/>
              <a:t> (National Security Council -1950)</a:t>
            </a:r>
          </a:p>
          <a:p>
            <a:pPr marL="342900" indent="-342900">
              <a:spcBef>
                <a:spcPct val="0"/>
              </a:spcBef>
              <a:buSzTx/>
              <a:defRPr/>
            </a:pPr>
            <a:r>
              <a:rPr lang="en-US" sz="2400" dirty="0"/>
              <a:t>U.S. defense plan goes from </a:t>
            </a:r>
            <a:r>
              <a:rPr lang="en-US" sz="2400" b="1" i="1" dirty="0"/>
              <a:t>containment</a:t>
            </a:r>
            <a:r>
              <a:rPr lang="en-US" sz="2400" dirty="0"/>
              <a:t> to </a:t>
            </a:r>
            <a:r>
              <a:rPr lang="en-US" sz="2400" b="1" u="sng" dirty="0">
                <a:solidFill>
                  <a:srgbClr val="FF0000"/>
                </a:solidFill>
              </a:rPr>
              <a:t>liberation from communism</a:t>
            </a:r>
          </a:p>
          <a:p>
            <a:pPr marL="342900" indent="-342900">
              <a:spcBef>
                <a:spcPct val="0"/>
              </a:spcBef>
              <a:buSzTx/>
              <a:defRPr/>
            </a:pPr>
            <a:r>
              <a:rPr lang="en-US" sz="2400" dirty="0"/>
              <a:t> </a:t>
            </a:r>
            <a:r>
              <a:rPr lang="en-US" sz="2400" b="1" u="sng" dirty="0">
                <a:solidFill>
                  <a:srgbClr val="FF0000"/>
                </a:solidFill>
              </a:rPr>
              <a:t>Massive US arms buildup</a:t>
            </a:r>
            <a:r>
              <a:rPr lang="en-US" sz="2400" dirty="0"/>
              <a:t> to fight the “fanatical” &amp; “permanent” threat of communism </a:t>
            </a:r>
            <a:endParaRPr lang="en-US" altLang="x-none" sz="2400" b="1" u="sng" dirty="0">
              <a:solidFill>
                <a:srgbClr val="FF0000"/>
              </a:solidFill>
            </a:endParaRPr>
          </a:p>
        </p:txBody>
      </p:sp>
      <p:sp>
        <p:nvSpPr>
          <p:cNvPr id="45061" name="Rectangle 5"/>
          <p:cNvSpPr>
            <a:spLocks noChangeArrowheads="1"/>
          </p:cNvSpPr>
          <p:nvPr/>
        </p:nvSpPr>
        <p:spPr bwMode="auto">
          <a:xfrm>
            <a:off x="4267200" y="3035301"/>
            <a:ext cx="3657600" cy="2169823"/>
          </a:xfrm>
          <a:prstGeom prst="rect">
            <a:avLst/>
          </a:prstGeom>
          <a:ln/>
        </p:spPr>
        <p:style>
          <a:lnRef idx="2">
            <a:schemeClr val="dk1"/>
          </a:lnRef>
          <a:fillRef idx="1">
            <a:schemeClr val="lt1"/>
          </a:fillRef>
          <a:effectRef idx="0">
            <a:schemeClr val="dk1"/>
          </a:effectRef>
          <a:fontRef idx="minor">
            <a:schemeClr val="dk1"/>
          </a:fontRef>
        </p:style>
        <p:txBody>
          <a:bodyPr lIns="91439" tIns="45719" rIns="91439" bIns="45719">
            <a:spAutoFit/>
          </a:bodyPr>
          <a:lstStyle>
            <a:lvl1pPr>
              <a:spcBef>
                <a:spcPts val="4200"/>
              </a:spcBef>
              <a:buSzPct val="100000"/>
              <a:buChar char="•"/>
              <a:defRPr sz="3800">
                <a:solidFill>
                  <a:srgbClr val="000000"/>
                </a:solidFill>
                <a:latin typeface="Helvetica Light" charset="0"/>
                <a:ea typeface="ＭＳ Ｐゴシック" charset="-128"/>
                <a:cs typeface="Helvetica Light" charset="0"/>
                <a:sym typeface="Helvetica Light" charset="0"/>
              </a:defRPr>
            </a:lvl1pPr>
            <a:lvl2pPr marL="742950" indent="-28575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hangingPunct="1">
              <a:spcBef>
                <a:spcPct val="0"/>
              </a:spcBef>
              <a:buSzTx/>
              <a:buFontTx/>
              <a:buNone/>
              <a:defRPr/>
            </a:pPr>
            <a:r>
              <a:rPr lang="ja-JP" altLang="en-US" sz="2250" i="1" dirty="0"/>
              <a:t>“</a:t>
            </a:r>
            <a:r>
              <a:rPr lang="en-US" altLang="ja-JP" sz="2250" i="1" dirty="0"/>
              <a:t>The U.S.S.R.</a:t>
            </a:r>
            <a:r>
              <a:rPr lang="ja-JP" altLang="en-US" sz="2250" i="1" dirty="0"/>
              <a:t>’</a:t>
            </a:r>
            <a:r>
              <a:rPr lang="en-US" altLang="ja-JP" sz="2250" i="1" dirty="0"/>
              <a:t>s desire for </a:t>
            </a:r>
            <a:r>
              <a:rPr lang="en-US" altLang="ja-JP" sz="2250" b="1" i="1" u="sng" dirty="0"/>
              <a:t>world domination</a:t>
            </a:r>
            <a:r>
              <a:rPr lang="en-US" altLang="ja-JP" sz="2250" i="1" dirty="0"/>
              <a:t> requires not only to this Republic but civilization itself take a stand</a:t>
            </a:r>
            <a:r>
              <a:rPr lang="ja-JP" altLang="en-US" sz="2250" i="1" dirty="0"/>
              <a:t>”</a:t>
            </a:r>
            <a:endParaRPr lang="en-US" altLang="ja-JP" sz="2250" i="1" dirty="0"/>
          </a:p>
          <a:p>
            <a:pPr algn="ctr" eaLnBrk="1" hangingPunct="1">
              <a:spcBef>
                <a:spcPct val="0"/>
              </a:spcBef>
              <a:buSzTx/>
              <a:buFontTx/>
              <a:buNone/>
              <a:defRPr/>
            </a:pPr>
            <a:r>
              <a:rPr lang="en-US" altLang="ja-JP" sz="2250" i="1" dirty="0"/>
              <a:t> –NSC 68</a:t>
            </a:r>
            <a:endParaRPr lang="en-US" altLang="x-none" sz="2250" i="1" dirty="0"/>
          </a:p>
        </p:txBody>
      </p:sp>
      <p:pic>
        <p:nvPicPr>
          <p:cNvPr id="68611" name="Picture 7" descr="paul-h-nitze-s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7076" y="3451226"/>
            <a:ext cx="2303463" cy="290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9" descr="41BFRMT8K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9588" y="3560763"/>
            <a:ext cx="20955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1492680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5058">
                                            <p:txEl>
                                              <p:pRg st="0" end="0"/>
                                            </p:txEl>
                                          </p:spTgt>
                                        </p:tgtEl>
                                        <p:attrNameLst>
                                          <p:attrName>style.visibility</p:attrName>
                                        </p:attrNameLst>
                                      </p:cBhvr>
                                      <p:to>
                                        <p:strVal val="visible"/>
                                      </p:to>
                                    </p:set>
                                    <p:animEffect transition="in" filter="blinds(horizontal)">
                                      <p:cBhvr>
                                        <p:cTn id="7" dur="500"/>
                                        <p:tgtEl>
                                          <p:spTgt spid="450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5058">
                                            <p:txEl>
                                              <p:pRg st="1" end="1"/>
                                            </p:txEl>
                                          </p:spTgt>
                                        </p:tgtEl>
                                        <p:attrNameLst>
                                          <p:attrName>style.visibility</p:attrName>
                                        </p:attrNameLst>
                                      </p:cBhvr>
                                      <p:to>
                                        <p:strVal val="visible"/>
                                      </p:to>
                                    </p:set>
                                    <p:animEffect transition="in" filter="blinds(horizontal)">
                                      <p:cBhvr>
                                        <p:cTn id="12" dur="500"/>
                                        <p:tgtEl>
                                          <p:spTgt spid="4505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5058">
                                            <p:txEl>
                                              <p:pRg st="2" end="2"/>
                                            </p:txEl>
                                          </p:spTgt>
                                        </p:tgtEl>
                                        <p:attrNameLst>
                                          <p:attrName>style.visibility</p:attrName>
                                        </p:attrNameLst>
                                      </p:cBhvr>
                                      <p:to>
                                        <p:strVal val="visible"/>
                                      </p:to>
                                    </p:set>
                                    <p:animEffect transition="in" filter="blinds(horizontal)">
                                      <p:cBhvr>
                                        <p:cTn id="17" dur="500"/>
                                        <p:tgtEl>
                                          <p:spTgt spid="4505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5061">
                                            <p:txEl>
                                              <p:pRg st="0" end="0"/>
                                            </p:txEl>
                                          </p:spTgt>
                                        </p:tgtEl>
                                        <p:attrNameLst>
                                          <p:attrName>style.visibility</p:attrName>
                                        </p:attrNameLst>
                                      </p:cBhvr>
                                      <p:to>
                                        <p:strVal val="visible"/>
                                      </p:to>
                                    </p:set>
                                    <p:animEffect transition="in" filter="blinds(horizontal)">
                                      <p:cBhvr>
                                        <p:cTn id="22" dur="500"/>
                                        <p:tgtEl>
                                          <p:spTgt spid="4506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5061">
                                            <p:txEl>
                                              <p:pRg st="1" end="1"/>
                                            </p:txEl>
                                          </p:spTgt>
                                        </p:tgtEl>
                                        <p:attrNameLst>
                                          <p:attrName>style.visibility</p:attrName>
                                        </p:attrNameLst>
                                      </p:cBhvr>
                                      <p:to>
                                        <p:strVal val="visible"/>
                                      </p:to>
                                    </p:set>
                                    <p:animEffect transition="in" filter="blinds(horizontal)">
                                      <p:cBhvr>
                                        <p:cTn id="27" dur="500"/>
                                        <p:tgtEl>
                                          <p:spTgt spid="4506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2" descr="chart-NationalDefenseBudget-1940-1964"/>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b="6369"/>
          <a:stretch>
            <a:fillRect/>
          </a:stretch>
        </p:blipFill>
        <p:spPr bwMode="auto">
          <a:xfrm>
            <a:off x="3810000" y="1"/>
            <a:ext cx="6858000" cy="6900863"/>
          </a:xfrm>
          <a:prstGeom prst="rect">
            <a:avLst/>
          </a:prstGeom>
          <a:noFill/>
          <a:ln w="9525">
            <a:solidFill>
              <a:srgbClr val="FFC729"/>
            </a:solidFill>
            <a:miter lim="800000"/>
            <a:headEnd/>
            <a:tailEnd/>
          </a:ln>
          <a:extLst>
            <a:ext uri="{909E8E84-426E-40DD-AFC4-6F175D3DCCD1}">
              <a14:hiddenFill xmlns:a14="http://schemas.microsoft.com/office/drawing/2010/main">
                <a:solidFill>
                  <a:srgbClr val="FFFFFF"/>
                </a:solidFill>
              </a14:hiddenFill>
            </a:ext>
          </a:extLst>
        </p:spPr>
      </p:pic>
      <p:sp>
        <p:nvSpPr>
          <p:cNvPr id="7171" name="Text Box 3"/>
          <p:cNvSpPr txBox="1">
            <a:spLocks noChangeArrowheads="1"/>
          </p:cNvSpPr>
          <p:nvPr/>
        </p:nvSpPr>
        <p:spPr bwMode="auto">
          <a:xfrm>
            <a:off x="1524000" y="39689"/>
            <a:ext cx="2286000" cy="2852737"/>
          </a:xfrm>
          <a:prstGeom prst="rect">
            <a:avLst/>
          </a:prstGeom>
          <a:noFill/>
          <a:ln>
            <a:noFill/>
          </a:ln>
          <a:extLst/>
        </p:spPr>
        <p:txBody>
          <a:bodyPr lIns="91439" tIns="45719" rIns="91439" bIns="45719">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eaLnBrk="1" hangingPunct="1">
              <a:spcBef>
                <a:spcPct val="50000"/>
              </a:spcBef>
              <a:buClrTx/>
              <a:buFontTx/>
              <a:buNone/>
            </a:pPr>
            <a:r>
              <a:rPr kumimoji="0" lang="en-US" altLang="x-none" sz="3500" b="1">
                <a:solidFill>
                  <a:schemeClr val="tx2"/>
                </a:solidFill>
                <a:latin typeface="Times New Roman" charset="0"/>
                <a:ea typeface="Helvetica Light" charset="0"/>
                <a:cs typeface="Helvetica Light" charset="0"/>
                <a:sym typeface="Helvetica Light" charset="0"/>
                <a:hlinkClick r:id="rId4"/>
              </a:rPr>
              <a:t>National Defense Budget as a result of NSC-68 </a:t>
            </a:r>
            <a:endParaRPr kumimoji="0" lang="en-US" altLang="x-none" sz="3500" b="1">
              <a:solidFill>
                <a:schemeClr val="tx2"/>
              </a:solidFill>
              <a:latin typeface="Times New Roman" charset="0"/>
              <a:ea typeface="Helvetica Light" charset="0"/>
              <a:cs typeface="Helvetica Light" charset="0"/>
              <a:sym typeface="Helvetica Light" charset="0"/>
            </a:endParaRPr>
          </a:p>
        </p:txBody>
      </p:sp>
    </p:spTree>
    <p:custDataLst>
      <p:tags r:id="rId1"/>
    </p:custDataLst>
    <p:extLst>
      <p:ext uri="{BB962C8B-B14F-4D97-AF65-F5344CB8AC3E}">
        <p14:creationId xmlns:p14="http://schemas.microsoft.com/office/powerpoint/2010/main" val="17358647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1" descr="ima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1939" y="485776"/>
            <a:ext cx="5049837" cy="6372225"/>
          </a:xfrm>
          <a:prstGeom prst="rect">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pic>
      <p:sp>
        <p:nvSpPr>
          <p:cNvPr id="71682" name="Rectangle 2"/>
          <p:cNvSpPr>
            <a:spLocks/>
          </p:cNvSpPr>
          <p:nvPr/>
        </p:nvSpPr>
        <p:spPr bwMode="auto">
          <a:xfrm>
            <a:off x="6815138" y="630238"/>
            <a:ext cx="3619500"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spAutoFit/>
          </a:bodyPr>
          <a:lstStyle>
            <a:lvl1pPr defTabSz="649288">
              <a:spcBef>
                <a:spcPct val="20000"/>
              </a:spcBef>
              <a:buClr>
                <a:schemeClr val="accent1"/>
              </a:buClr>
              <a:buFont typeface="Arial" charset="0"/>
              <a:buChar char="■"/>
              <a:defRPr kumimoji="1" sz="4000">
                <a:solidFill>
                  <a:schemeClr val="tx1"/>
                </a:solidFill>
                <a:latin typeface="Arial" charset="0"/>
              </a:defRPr>
            </a:lvl1pPr>
            <a:lvl2pPr marL="742950" indent="-285750" defTabSz="649288">
              <a:spcBef>
                <a:spcPct val="20000"/>
              </a:spcBef>
              <a:buFont typeface="Arial" charset="0"/>
              <a:buChar char="–"/>
              <a:defRPr kumimoji="1" sz="4000">
                <a:solidFill>
                  <a:schemeClr val="tx1"/>
                </a:solidFill>
                <a:latin typeface="Arial" charset="0"/>
              </a:defRPr>
            </a:lvl2pPr>
            <a:lvl3pPr marL="1143000" indent="-228600" defTabSz="649288">
              <a:spcBef>
                <a:spcPct val="20000"/>
              </a:spcBef>
              <a:buChar char="•"/>
              <a:defRPr kumimoji="1" sz="4000">
                <a:solidFill>
                  <a:schemeClr val="tx1"/>
                </a:solidFill>
                <a:latin typeface="Arial" charset="0"/>
              </a:defRPr>
            </a:lvl3pPr>
            <a:lvl4pPr marL="1600200" indent="-228600" defTabSz="649288">
              <a:spcBef>
                <a:spcPct val="20000"/>
              </a:spcBef>
              <a:buChar char="•"/>
              <a:defRPr kumimoji="1" sz="4000">
                <a:solidFill>
                  <a:schemeClr val="tx1"/>
                </a:solidFill>
                <a:latin typeface="Arial" charset="0"/>
              </a:defRPr>
            </a:lvl4pPr>
            <a:lvl5pPr marL="2057400" indent="-228600" defTabSz="649288">
              <a:spcBef>
                <a:spcPct val="20000"/>
              </a:spcBef>
              <a:buChar char="•"/>
              <a:defRPr kumimoji="1" sz="4000">
                <a:solidFill>
                  <a:schemeClr val="tx1"/>
                </a:solidFill>
                <a:latin typeface="Arial" charset="0"/>
              </a:defRPr>
            </a:lvl5pPr>
            <a:lvl6pPr marL="2514600" indent="-228600" defTabSz="649288" eaLnBrk="0" fontAlgn="base" hangingPunct="0">
              <a:spcBef>
                <a:spcPct val="20000"/>
              </a:spcBef>
              <a:spcAft>
                <a:spcPct val="0"/>
              </a:spcAft>
              <a:buChar char="•"/>
              <a:defRPr kumimoji="1" sz="4000">
                <a:solidFill>
                  <a:schemeClr val="tx1"/>
                </a:solidFill>
                <a:latin typeface="Arial" charset="0"/>
              </a:defRPr>
            </a:lvl6pPr>
            <a:lvl7pPr marL="2971800" indent="-228600" defTabSz="649288" eaLnBrk="0" fontAlgn="base" hangingPunct="0">
              <a:spcBef>
                <a:spcPct val="20000"/>
              </a:spcBef>
              <a:spcAft>
                <a:spcPct val="0"/>
              </a:spcAft>
              <a:buChar char="•"/>
              <a:defRPr kumimoji="1" sz="4000">
                <a:solidFill>
                  <a:schemeClr val="tx1"/>
                </a:solidFill>
                <a:latin typeface="Arial" charset="0"/>
              </a:defRPr>
            </a:lvl7pPr>
            <a:lvl8pPr marL="3429000" indent="-228600" defTabSz="649288" eaLnBrk="0" fontAlgn="base" hangingPunct="0">
              <a:spcBef>
                <a:spcPct val="20000"/>
              </a:spcBef>
              <a:spcAft>
                <a:spcPct val="0"/>
              </a:spcAft>
              <a:buChar char="•"/>
              <a:defRPr kumimoji="1" sz="4000">
                <a:solidFill>
                  <a:schemeClr val="tx1"/>
                </a:solidFill>
                <a:latin typeface="Arial" charset="0"/>
              </a:defRPr>
            </a:lvl8pPr>
            <a:lvl9pPr marL="3886200" indent="-228600" defTabSz="649288" eaLnBrk="0" fontAlgn="base" hangingPunct="0">
              <a:spcBef>
                <a:spcPct val="20000"/>
              </a:spcBef>
              <a:spcAft>
                <a:spcPct val="0"/>
              </a:spcAft>
              <a:buChar char="•"/>
              <a:defRPr kumimoji="1" sz="4000">
                <a:solidFill>
                  <a:schemeClr val="tx1"/>
                </a:solidFill>
                <a:latin typeface="Arial" charset="0"/>
              </a:defRPr>
            </a:lvl9pPr>
          </a:lstStyle>
          <a:p>
            <a:pPr>
              <a:spcBef>
                <a:spcPts val="700"/>
              </a:spcBef>
              <a:buClrTx/>
              <a:buNone/>
            </a:pPr>
            <a:r>
              <a:rPr kumimoji="0" lang="ja-JP" altLang="en-US" sz="1800" b="1" i="1">
                <a:solidFill>
                  <a:srgbClr val="000000"/>
                </a:solidFill>
                <a:latin typeface="Helvetica" charset="0"/>
                <a:ea typeface="ＭＳ Ｐゴシック" charset="-128"/>
                <a:cs typeface="Helvetica Light" charset="0"/>
                <a:sym typeface="Helvetica" charset="0"/>
              </a:rPr>
              <a:t>“</a:t>
            </a:r>
            <a:r>
              <a:rPr kumimoji="0" lang="en-US" altLang="ja-JP" sz="1800" b="1" i="1">
                <a:solidFill>
                  <a:srgbClr val="000000"/>
                </a:solidFill>
                <a:latin typeface="Helvetica" charset="0"/>
                <a:ea typeface="ＭＳ Ｐゴシック" charset="-128"/>
                <a:cs typeface="Helvetica Light" charset="0"/>
                <a:sym typeface="Helvetica" charset="0"/>
              </a:rPr>
              <a:t>The Soviet Union is engaged in a monstrous conspiracy to stamp out freedom all over the world. It must be clear to everyone that the United States cannot--and will not- allow this to continue. </a:t>
            </a:r>
          </a:p>
          <a:p>
            <a:pPr>
              <a:spcBef>
                <a:spcPts val="700"/>
              </a:spcBef>
              <a:buClrTx/>
              <a:buNone/>
            </a:pPr>
            <a:r>
              <a:rPr kumimoji="0" lang="en-US" altLang="x-none" sz="1800" b="1" i="1">
                <a:solidFill>
                  <a:srgbClr val="000000"/>
                </a:solidFill>
                <a:latin typeface="Helvetica" charset="0"/>
                <a:ea typeface="ＭＳ Ｐゴシック" charset="-128"/>
                <a:cs typeface="Helvetica Light" charset="0"/>
                <a:sym typeface="Helvetica" charset="0"/>
              </a:rPr>
              <a:t>     The only question is: What is the best time to meet the threat and how is the best way to meet it?</a:t>
            </a:r>
          </a:p>
          <a:p>
            <a:pPr>
              <a:spcBef>
                <a:spcPts val="700"/>
              </a:spcBef>
              <a:buClrTx/>
              <a:buNone/>
            </a:pPr>
            <a:r>
              <a:rPr kumimoji="0" lang="en-US" altLang="x-none" sz="1800" b="1" i="1">
                <a:solidFill>
                  <a:srgbClr val="000000"/>
                </a:solidFill>
                <a:latin typeface="Helvetica" charset="0"/>
                <a:ea typeface="ＭＳ Ｐゴシック" charset="-128"/>
                <a:cs typeface="Helvetica Light" charset="0"/>
                <a:sym typeface="Helvetica" charset="0"/>
              </a:rPr>
              <a:t>     The best time to meet the threat is in the beginning. It is easier to put out a fire in the beginning when it is small than after it has become a roaring blaze.</a:t>
            </a:r>
            <a:r>
              <a:rPr kumimoji="0" lang="ja-JP" altLang="en-US" sz="1800" b="1" i="1">
                <a:solidFill>
                  <a:srgbClr val="000000"/>
                </a:solidFill>
                <a:latin typeface="Helvetica" charset="0"/>
                <a:ea typeface="ＭＳ Ｐゴシック" charset="-128"/>
                <a:cs typeface="Helvetica Light" charset="0"/>
                <a:sym typeface="Helvetica" charset="0"/>
              </a:rPr>
              <a:t>”</a:t>
            </a:r>
            <a:r>
              <a:rPr kumimoji="0" lang="en-US" altLang="ja-JP" sz="1800" b="1">
                <a:solidFill>
                  <a:srgbClr val="000000"/>
                </a:solidFill>
                <a:latin typeface="Helvetica" charset="0"/>
                <a:ea typeface="ＭＳ Ｐゴシック" charset="-128"/>
                <a:cs typeface="Helvetica Light" charset="0"/>
                <a:sym typeface="Helvetica" charset="0"/>
              </a:rPr>
              <a:t> –</a:t>
            </a:r>
            <a:r>
              <a:rPr kumimoji="0" lang="en-US" altLang="ja-JP" sz="1600" b="1">
                <a:solidFill>
                  <a:srgbClr val="000000"/>
                </a:solidFill>
                <a:latin typeface="Helvetica" charset="0"/>
                <a:ea typeface="ＭＳ Ｐゴシック" charset="-128"/>
                <a:cs typeface="Helvetica Light" charset="0"/>
                <a:sym typeface="Helvetica" charset="0"/>
              </a:rPr>
              <a:t>Pres. Harry Truman 1950</a:t>
            </a:r>
            <a:endParaRPr kumimoji="0" lang="en-US" altLang="x-none" sz="2800">
              <a:solidFill>
                <a:srgbClr val="000000"/>
              </a:solidFill>
              <a:latin typeface="Helvetica Light" charset="0"/>
              <a:ea typeface="ＭＳ Ｐゴシック" charset="-128"/>
              <a:cs typeface="Helvetica Light" charset="0"/>
              <a:sym typeface="Helvetica Light" charset="0"/>
            </a:endParaRPr>
          </a:p>
        </p:txBody>
      </p:sp>
      <p:sp>
        <p:nvSpPr>
          <p:cNvPr id="35843" name="Rectangle 3"/>
          <p:cNvSpPr>
            <a:spLocks/>
          </p:cNvSpPr>
          <p:nvPr/>
        </p:nvSpPr>
        <p:spPr bwMode="auto">
          <a:xfrm>
            <a:off x="6699251" y="5638801"/>
            <a:ext cx="3851275" cy="1025525"/>
          </a:xfrm>
          <a:prstGeom prst="rect">
            <a:avLst/>
          </a:prstGeom>
          <a:ln/>
        </p:spPr>
        <p:style>
          <a:lnRef idx="2">
            <a:schemeClr val="dk1"/>
          </a:lnRef>
          <a:fillRef idx="1">
            <a:schemeClr val="lt1"/>
          </a:fillRef>
          <a:effectRef idx="0">
            <a:schemeClr val="dk1"/>
          </a:effectRef>
          <a:fontRef idx="minor">
            <a:schemeClr val="dk1"/>
          </a:fontRef>
        </p:style>
        <p:txBody>
          <a:bodyPr lIns="88900" tIns="50799" rIns="88900" bIns="50799">
            <a:spAutoFit/>
          </a:bodyPr>
          <a:lstStyle>
            <a:lvl1pPr defTabSz="649288">
              <a:spcBef>
                <a:spcPct val="20000"/>
              </a:spcBef>
              <a:buClr>
                <a:schemeClr val="accent1"/>
              </a:buClr>
              <a:buFont typeface="Arial" charset="0"/>
              <a:buChar char="■"/>
              <a:defRPr kumimoji="1" sz="4000">
                <a:solidFill>
                  <a:schemeClr val="tx1"/>
                </a:solidFill>
                <a:latin typeface="Arial" charset="0"/>
              </a:defRPr>
            </a:lvl1pPr>
            <a:lvl2pPr marL="742950" indent="-285750" defTabSz="649288">
              <a:spcBef>
                <a:spcPct val="20000"/>
              </a:spcBef>
              <a:buFont typeface="Arial" charset="0"/>
              <a:buChar char="–"/>
              <a:defRPr kumimoji="1" sz="4000">
                <a:solidFill>
                  <a:schemeClr val="tx1"/>
                </a:solidFill>
                <a:latin typeface="Arial" charset="0"/>
              </a:defRPr>
            </a:lvl2pPr>
            <a:lvl3pPr marL="1143000" indent="-228600" defTabSz="649288">
              <a:spcBef>
                <a:spcPct val="20000"/>
              </a:spcBef>
              <a:buChar char="•"/>
              <a:defRPr kumimoji="1" sz="4000">
                <a:solidFill>
                  <a:schemeClr val="tx1"/>
                </a:solidFill>
                <a:latin typeface="Arial" charset="0"/>
              </a:defRPr>
            </a:lvl3pPr>
            <a:lvl4pPr marL="1600200" indent="-228600" defTabSz="649288">
              <a:spcBef>
                <a:spcPct val="20000"/>
              </a:spcBef>
              <a:buChar char="•"/>
              <a:defRPr kumimoji="1" sz="4000">
                <a:solidFill>
                  <a:schemeClr val="tx1"/>
                </a:solidFill>
                <a:latin typeface="Arial" charset="0"/>
              </a:defRPr>
            </a:lvl4pPr>
            <a:lvl5pPr marL="2057400" indent="-228600" defTabSz="649288">
              <a:spcBef>
                <a:spcPct val="20000"/>
              </a:spcBef>
              <a:buChar char="•"/>
              <a:defRPr kumimoji="1" sz="4000">
                <a:solidFill>
                  <a:schemeClr val="tx1"/>
                </a:solidFill>
                <a:latin typeface="Arial" charset="0"/>
              </a:defRPr>
            </a:lvl5pPr>
            <a:lvl6pPr marL="2514600" indent="-228600" defTabSz="649288" eaLnBrk="0" fontAlgn="base" hangingPunct="0">
              <a:spcBef>
                <a:spcPct val="20000"/>
              </a:spcBef>
              <a:spcAft>
                <a:spcPct val="0"/>
              </a:spcAft>
              <a:buChar char="•"/>
              <a:defRPr kumimoji="1" sz="4000">
                <a:solidFill>
                  <a:schemeClr val="tx1"/>
                </a:solidFill>
                <a:latin typeface="Arial" charset="0"/>
              </a:defRPr>
            </a:lvl6pPr>
            <a:lvl7pPr marL="2971800" indent="-228600" defTabSz="649288" eaLnBrk="0" fontAlgn="base" hangingPunct="0">
              <a:spcBef>
                <a:spcPct val="20000"/>
              </a:spcBef>
              <a:spcAft>
                <a:spcPct val="0"/>
              </a:spcAft>
              <a:buChar char="•"/>
              <a:defRPr kumimoji="1" sz="4000">
                <a:solidFill>
                  <a:schemeClr val="tx1"/>
                </a:solidFill>
                <a:latin typeface="Arial" charset="0"/>
              </a:defRPr>
            </a:lvl7pPr>
            <a:lvl8pPr marL="3429000" indent="-228600" defTabSz="649288" eaLnBrk="0" fontAlgn="base" hangingPunct="0">
              <a:spcBef>
                <a:spcPct val="20000"/>
              </a:spcBef>
              <a:spcAft>
                <a:spcPct val="0"/>
              </a:spcAft>
              <a:buChar char="•"/>
              <a:defRPr kumimoji="1" sz="4000">
                <a:solidFill>
                  <a:schemeClr val="tx1"/>
                </a:solidFill>
                <a:latin typeface="Arial" charset="0"/>
              </a:defRPr>
            </a:lvl8pPr>
            <a:lvl9pPr marL="3886200" indent="-228600" defTabSz="649288" eaLnBrk="0" fontAlgn="base" hangingPunct="0">
              <a:spcBef>
                <a:spcPct val="20000"/>
              </a:spcBef>
              <a:spcAft>
                <a:spcPct val="0"/>
              </a:spcAft>
              <a:buChar char="•"/>
              <a:defRPr kumimoji="1" sz="4000">
                <a:solidFill>
                  <a:schemeClr val="tx1"/>
                </a:solidFill>
                <a:latin typeface="Arial" charset="0"/>
              </a:defRPr>
            </a:lvl9pPr>
          </a:lstStyle>
          <a:p>
            <a:pPr>
              <a:spcBef>
                <a:spcPts val="700"/>
              </a:spcBef>
              <a:buClr>
                <a:srgbClr val="000000"/>
              </a:buClr>
              <a:buNone/>
            </a:pPr>
            <a:r>
              <a:rPr kumimoji="0" lang="en-US" altLang="x-none" sz="2000" b="1">
                <a:solidFill>
                  <a:srgbClr val="000000"/>
                </a:solidFill>
                <a:latin typeface="Helvetica" charset="0"/>
                <a:ea typeface="ＭＳ Ｐゴシック" charset="-128"/>
                <a:cs typeface="Helvetica Light" charset="0"/>
                <a:sym typeface="Helvetica" charset="0"/>
              </a:rPr>
              <a:t>According to Truman and the map, what and where is the </a:t>
            </a:r>
            <a:r>
              <a:rPr kumimoji="0" lang="ja-JP" altLang="en-US" sz="2000" b="1">
                <a:solidFill>
                  <a:srgbClr val="000000"/>
                </a:solidFill>
                <a:latin typeface="Helvetica" charset="0"/>
                <a:ea typeface="ＭＳ Ｐゴシック" charset="-128"/>
                <a:cs typeface="Helvetica Light" charset="0"/>
                <a:sym typeface="Helvetica" charset="0"/>
              </a:rPr>
              <a:t>“</a:t>
            </a:r>
            <a:r>
              <a:rPr kumimoji="0" lang="en-US" altLang="ja-JP" sz="2000" b="1">
                <a:solidFill>
                  <a:srgbClr val="000000"/>
                </a:solidFill>
                <a:latin typeface="Helvetica" charset="0"/>
                <a:ea typeface="ＭＳ Ｐゴシック" charset="-128"/>
                <a:cs typeface="Helvetica Light" charset="0"/>
                <a:sym typeface="Helvetica" charset="0"/>
              </a:rPr>
              <a:t>threat</a:t>
            </a:r>
            <a:r>
              <a:rPr kumimoji="0" lang="ja-JP" altLang="en-US" sz="2000" b="1">
                <a:solidFill>
                  <a:srgbClr val="000000"/>
                </a:solidFill>
                <a:latin typeface="Helvetica" charset="0"/>
                <a:ea typeface="ＭＳ Ｐゴシック" charset="-128"/>
                <a:cs typeface="Helvetica Light" charset="0"/>
                <a:sym typeface="Helvetica" charset="0"/>
              </a:rPr>
              <a:t>”</a:t>
            </a:r>
            <a:r>
              <a:rPr kumimoji="0" lang="en-US" altLang="ja-JP" sz="2000" b="1">
                <a:solidFill>
                  <a:srgbClr val="000000"/>
                </a:solidFill>
                <a:latin typeface="Helvetica" charset="0"/>
                <a:ea typeface="ＭＳ Ｐゴシック" charset="-128"/>
                <a:cs typeface="Helvetica Light" charset="0"/>
                <a:sym typeface="Helvetica" charset="0"/>
              </a:rPr>
              <a:t>?</a:t>
            </a:r>
            <a:endParaRPr kumimoji="0" lang="en-US" altLang="x-none" sz="2000" b="1">
              <a:solidFill>
                <a:srgbClr val="000000"/>
              </a:solidFill>
              <a:latin typeface="Helvetica" charset="0"/>
              <a:ea typeface="ＭＳ Ｐゴシック" charset="-128"/>
              <a:cs typeface="Helvetica Light" charset="0"/>
              <a:sym typeface="Helvetica" charset="0"/>
            </a:endParaRPr>
          </a:p>
        </p:txBody>
      </p:sp>
      <p:sp>
        <p:nvSpPr>
          <p:cNvPr id="71684" name="Rectangle 4"/>
          <p:cNvSpPr>
            <a:spLocks/>
          </p:cNvSpPr>
          <p:nvPr/>
        </p:nvSpPr>
        <p:spPr bwMode="auto">
          <a:xfrm>
            <a:off x="1524000" y="21800"/>
            <a:ext cx="9144000" cy="810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nchor="ctr">
            <a:spAutoFit/>
          </a:bodyPr>
          <a:lstStyle>
            <a:lvl1pPr defTabSz="649288">
              <a:spcBef>
                <a:spcPct val="20000"/>
              </a:spcBef>
              <a:buClr>
                <a:schemeClr val="accent1"/>
              </a:buClr>
              <a:buFont typeface="Arial" charset="0"/>
              <a:buChar char="■"/>
              <a:defRPr kumimoji="1" sz="4000">
                <a:solidFill>
                  <a:schemeClr val="tx1"/>
                </a:solidFill>
                <a:latin typeface="Arial" charset="0"/>
              </a:defRPr>
            </a:lvl1pPr>
            <a:lvl2pPr marL="742950" indent="-285750" defTabSz="649288">
              <a:spcBef>
                <a:spcPct val="20000"/>
              </a:spcBef>
              <a:buFont typeface="Arial" charset="0"/>
              <a:buChar char="–"/>
              <a:defRPr kumimoji="1" sz="4000">
                <a:solidFill>
                  <a:schemeClr val="tx1"/>
                </a:solidFill>
                <a:latin typeface="Arial" charset="0"/>
              </a:defRPr>
            </a:lvl2pPr>
            <a:lvl3pPr marL="1143000" indent="-228600" defTabSz="649288">
              <a:spcBef>
                <a:spcPct val="20000"/>
              </a:spcBef>
              <a:buChar char="•"/>
              <a:defRPr kumimoji="1" sz="4000">
                <a:solidFill>
                  <a:schemeClr val="tx1"/>
                </a:solidFill>
                <a:latin typeface="Arial" charset="0"/>
              </a:defRPr>
            </a:lvl3pPr>
            <a:lvl4pPr marL="1600200" indent="-228600" defTabSz="649288">
              <a:spcBef>
                <a:spcPct val="20000"/>
              </a:spcBef>
              <a:buChar char="•"/>
              <a:defRPr kumimoji="1" sz="4000">
                <a:solidFill>
                  <a:schemeClr val="tx1"/>
                </a:solidFill>
                <a:latin typeface="Arial" charset="0"/>
              </a:defRPr>
            </a:lvl4pPr>
            <a:lvl5pPr marL="2057400" indent="-228600" defTabSz="649288">
              <a:spcBef>
                <a:spcPct val="20000"/>
              </a:spcBef>
              <a:buChar char="•"/>
              <a:defRPr kumimoji="1" sz="4000">
                <a:solidFill>
                  <a:schemeClr val="tx1"/>
                </a:solidFill>
                <a:latin typeface="Arial" charset="0"/>
              </a:defRPr>
            </a:lvl5pPr>
            <a:lvl6pPr marL="2514600" indent="-228600" defTabSz="649288" eaLnBrk="0" fontAlgn="base" hangingPunct="0">
              <a:spcBef>
                <a:spcPct val="20000"/>
              </a:spcBef>
              <a:spcAft>
                <a:spcPct val="0"/>
              </a:spcAft>
              <a:buChar char="•"/>
              <a:defRPr kumimoji="1" sz="4000">
                <a:solidFill>
                  <a:schemeClr val="tx1"/>
                </a:solidFill>
                <a:latin typeface="Arial" charset="0"/>
              </a:defRPr>
            </a:lvl6pPr>
            <a:lvl7pPr marL="2971800" indent="-228600" defTabSz="649288" eaLnBrk="0" fontAlgn="base" hangingPunct="0">
              <a:spcBef>
                <a:spcPct val="20000"/>
              </a:spcBef>
              <a:spcAft>
                <a:spcPct val="0"/>
              </a:spcAft>
              <a:buChar char="•"/>
              <a:defRPr kumimoji="1" sz="4000">
                <a:solidFill>
                  <a:schemeClr val="tx1"/>
                </a:solidFill>
                <a:latin typeface="Arial" charset="0"/>
              </a:defRPr>
            </a:lvl7pPr>
            <a:lvl8pPr marL="3429000" indent="-228600" defTabSz="649288" eaLnBrk="0" fontAlgn="base" hangingPunct="0">
              <a:spcBef>
                <a:spcPct val="20000"/>
              </a:spcBef>
              <a:spcAft>
                <a:spcPct val="0"/>
              </a:spcAft>
              <a:buChar char="•"/>
              <a:defRPr kumimoji="1" sz="4000">
                <a:solidFill>
                  <a:schemeClr val="tx1"/>
                </a:solidFill>
                <a:latin typeface="Arial" charset="0"/>
              </a:defRPr>
            </a:lvl8pPr>
            <a:lvl9pPr marL="3886200" indent="-228600" defTabSz="649288" eaLnBrk="0" fontAlgn="base" hangingPunct="0">
              <a:spcBef>
                <a:spcPct val="20000"/>
              </a:spcBef>
              <a:spcAft>
                <a:spcPct val="0"/>
              </a:spcAft>
              <a:buChar char="•"/>
              <a:defRPr kumimoji="1" sz="4000">
                <a:solidFill>
                  <a:schemeClr val="tx1"/>
                </a:solidFill>
                <a:latin typeface="Arial" charset="0"/>
              </a:defRPr>
            </a:lvl9pPr>
          </a:lstStyle>
          <a:p>
            <a:pPr algn="ctr" eaLnBrk="1">
              <a:spcBef>
                <a:spcPct val="0"/>
              </a:spcBef>
              <a:buClrTx/>
              <a:buFontTx/>
              <a:buNone/>
            </a:pPr>
            <a:r>
              <a:rPr kumimoji="0" lang="en-US" altLang="x-none" sz="2300" b="1" dirty="0">
                <a:solidFill>
                  <a:srgbClr val="FF0000"/>
                </a:solidFill>
                <a:latin typeface="Helvetica" charset="0"/>
                <a:ea typeface="ＭＳ Ｐゴシック" charset="-128"/>
                <a:cs typeface="Helvetica Light" charset="0"/>
                <a:sym typeface="Helvetica" charset="0"/>
              </a:rPr>
              <a:t>To what extent did Korea become a </a:t>
            </a:r>
            <a:r>
              <a:rPr kumimoji="0" lang="ja-JP" altLang="en-US" sz="2300" b="1" dirty="0">
                <a:solidFill>
                  <a:srgbClr val="FF0000"/>
                </a:solidFill>
                <a:latin typeface="Helvetica" charset="0"/>
                <a:ea typeface="ＭＳ Ｐゴシック" charset="-128"/>
                <a:cs typeface="Helvetica Light" charset="0"/>
                <a:sym typeface="Helvetica" charset="0"/>
              </a:rPr>
              <a:t>“</a:t>
            </a:r>
            <a:r>
              <a:rPr kumimoji="0" lang="en-US" altLang="ja-JP" sz="2300" b="1" dirty="0">
                <a:solidFill>
                  <a:srgbClr val="FF0000"/>
                </a:solidFill>
                <a:latin typeface="Helvetica" charset="0"/>
                <a:ea typeface="ＭＳ Ｐゴシック" charset="-128"/>
                <a:cs typeface="Helvetica Light" charset="0"/>
                <a:sym typeface="Helvetica" charset="0"/>
              </a:rPr>
              <a:t>hot spot</a:t>
            </a:r>
            <a:r>
              <a:rPr kumimoji="0" lang="ja-JP" altLang="en-US" sz="2300" b="1" dirty="0">
                <a:solidFill>
                  <a:srgbClr val="FF0000"/>
                </a:solidFill>
                <a:latin typeface="Helvetica" charset="0"/>
                <a:ea typeface="ＭＳ Ｐゴシック" charset="-128"/>
                <a:cs typeface="Helvetica Light" charset="0"/>
                <a:sym typeface="Helvetica" charset="0"/>
              </a:rPr>
              <a:t>”</a:t>
            </a:r>
            <a:r>
              <a:rPr kumimoji="0" lang="en-US" altLang="ja-JP" sz="2300" b="1" dirty="0">
                <a:solidFill>
                  <a:srgbClr val="FF0000"/>
                </a:solidFill>
                <a:latin typeface="Helvetica" charset="0"/>
                <a:ea typeface="ＭＳ Ｐゴシック" charset="-128"/>
                <a:cs typeface="Helvetica Light" charset="0"/>
                <a:sym typeface="Helvetica" charset="0"/>
              </a:rPr>
              <a:t> of the Cold War?</a:t>
            </a:r>
            <a:br>
              <a:rPr kumimoji="0" lang="en-US" altLang="ja-JP" sz="2300" b="1" dirty="0">
                <a:solidFill>
                  <a:srgbClr val="FF0000"/>
                </a:solidFill>
                <a:latin typeface="Helvetica" charset="0"/>
                <a:ea typeface="ＭＳ Ｐゴシック" charset="-128"/>
                <a:cs typeface="Helvetica Light" charset="0"/>
                <a:sym typeface="Helvetica" charset="0"/>
              </a:rPr>
            </a:br>
            <a:endParaRPr kumimoji="0" lang="en-US" altLang="x-none" sz="2300" dirty="0">
              <a:solidFill>
                <a:srgbClr val="FF0000"/>
              </a:solidFill>
              <a:latin typeface="Helvetica Light" charset="0"/>
              <a:ea typeface="ＭＳ Ｐゴシック" charset="-128"/>
              <a:cs typeface="Helvetica Light" charset="0"/>
              <a:sym typeface="Helvetica Light" charset="0"/>
            </a:endParaRPr>
          </a:p>
        </p:txBody>
      </p:sp>
    </p:spTree>
    <p:extLst>
      <p:ext uri="{BB962C8B-B14F-4D97-AF65-F5344CB8AC3E}">
        <p14:creationId xmlns:p14="http://schemas.microsoft.com/office/powerpoint/2010/main" val="1112668405"/>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p:cNvSpPr>
          <p:nvPr/>
        </p:nvSpPr>
        <p:spPr bwMode="auto">
          <a:xfrm>
            <a:off x="2127250" y="1790700"/>
            <a:ext cx="76327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spAutoFit/>
          </a:bodyPr>
          <a:lstStyle>
            <a:lvl1pPr marL="342900" indent="-342900" defTabSz="649288">
              <a:spcBef>
                <a:spcPct val="20000"/>
              </a:spcBef>
              <a:buClr>
                <a:schemeClr val="accent1"/>
              </a:buClr>
              <a:buFont typeface="Arial" charset="0"/>
              <a:buChar char="■"/>
              <a:defRPr kumimoji="1" sz="4000">
                <a:solidFill>
                  <a:schemeClr val="tx1"/>
                </a:solidFill>
                <a:latin typeface="Arial" charset="0"/>
              </a:defRPr>
            </a:lvl1pPr>
            <a:lvl2pPr marL="742950" indent="-285750" defTabSz="649288">
              <a:spcBef>
                <a:spcPct val="20000"/>
              </a:spcBef>
              <a:buFont typeface="Arial" charset="0"/>
              <a:buChar char="–"/>
              <a:defRPr kumimoji="1" sz="4000">
                <a:solidFill>
                  <a:schemeClr val="tx1"/>
                </a:solidFill>
                <a:latin typeface="Arial" charset="0"/>
              </a:defRPr>
            </a:lvl2pPr>
            <a:lvl3pPr marL="1143000" indent="-228600" defTabSz="649288">
              <a:spcBef>
                <a:spcPct val="20000"/>
              </a:spcBef>
              <a:buChar char="•"/>
              <a:defRPr kumimoji="1" sz="4000">
                <a:solidFill>
                  <a:schemeClr val="tx1"/>
                </a:solidFill>
                <a:latin typeface="Arial" charset="0"/>
              </a:defRPr>
            </a:lvl3pPr>
            <a:lvl4pPr marL="1600200" indent="-228600" defTabSz="649288">
              <a:spcBef>
                <a:spcPct val="20000"/>
              </a:spcBef>
              <a:buChar char="•"/>
              <a:defRPr kumimoji="1" sz="4000">
                <a:solidFill>
                  <a:schemeClr val="tx1"/>
                </a:solidFill>
                <a:latin typeface="Arial" charset="0"/>
              </a:defRPr>
            </a:lvl4pPr>
            <a:lvl5pPr marL="2057400" indent="-228600" defTabSz="649288">
              <a:spcBef>
                <a:spcPct val="20000"/>
              </a:spcBef>
              <a:buChar char="•"/>
              <a:defRPr kumimoji="1" sz="4000">
                <a:solidFill>
                  <a:schemeClr val="tx1"/>
                </a:solidFill>
                <a:latin typeface="Arial" charset="0"/>
              </a:defRPr>
            </a:lvl5pPr>
            <a:lvl6pPr marL="2514600" indent="-228600" defTabSz="649288" eaLnBrk="0" fontAlgn="base" hangingPunct="0">
              <a:spcBef>
                <a:spcPct val="20000"/>
              </a:spcBef>
              <a:spcAft>
                <a:spcPct val="0"/>
              </a:spcAft>
              <a:buChar char="•"/>
              <a:defRPr kumimoji="1" sz="4000">
                <a:solidFill>
                  <a:schemeClr val="tx1"/>
                </a:solidFill>
                <a:latin typeface="Arial" charset="0"/>
              </a:defRPr>
            </a:lvl6pPr>
            <a:lvl7pPr marL="2971800" indent="-228600" defTabSz="649288" eaLnBrk="0" fontAlgn="base" hangingPunct="0">
              <a:spcBef>
                <a:spcPct val="20000"/>
              </a:spcBef>
              <a:spcAft>
                <a:spcPct val="0"/>
              </a:spcAft>
              <a:buChar char="•"/>
              <a:defRPr kumimoji="1" sz="4000">
                <a:solidFill>
                  <a:schemeClr val="tx1"/>
                </a:solidFill>
                <a:latin typeface="Arial" charset="0"/>
              </a:defRPr>
            </a:lvl7pPr>
            <a:lvl8pPr marL="3429000" indent="-228600" defTabSz="649288" eaLnBrk="0" fontAlgn="base" hangingPunct="0">
              <a:spcBef>
                <a:spcPct val="20000"/>
              </a:spcBef>
              <a:spcAft>
                <a:spcPct val="0"/>
              </a:spcAft>
              <a:buChar char="•"/>
              <a:defRPr kumimoji="1" sz="4000">
                <a:solidFill>
                  <a:schemeClr val="tx1"/>
                </a:solidFill>
                <a:latin typeface="Arial" charset="0"/>
              </a:defRPr>
            </a:lvl8pPr>
            <a:lvl9pPr marL="3886200" indent="-228600" defTabSz="649288" eaLnBrk="0" fontAlgn="base" hangingPunct="0">
              <a:spcBef>
                <a:spcPct val="20000"/>
              </a:spcBef>
              <a:spcAft>
                <a:spcPct val="0"/>
              </a:spcAft>
              <a:buChar char="•"/>
              <a:defRPr kumimoji="1" sz="4000">
                <a:solidFill>
                  <a:schemeClr val="tx1"/>
                </a:solidFill>
                <a:latin typeface="Arial" charset="0"/>
              </a:defRPr>
            </a:lvl9pPr>
          </a:lstStyle>
          <a:p>
            <a:pPr>
              <a:spcBef>
                <a:spcPts val="275"/>
              </a:spcBef>
              <a:buClrTx/>
              <a:buFont typeface="Times New Roman" charset="0"/>
              <a:buAutoNum type="arabicPeriod"/>
            </a:pPr>
            <a:r>
              <a:rPr kumimoji="0" lang="en-US" altLang="x-none" sz="3200">
                <a:solidFill>
                  <a:srgbClr val="000000"/>
                </a:solidFill>
                <a:latin typeface="Helvetica" charset="0"/>
                <a:ea typeface="ＭＳ Ｐゴシック" charset="-128"/>
                <a:cs typeface="Helvetica Light" charset="0"/>
                <a:sym typeface="Helvetica" charset="0"/>
              </a:rPr>
              <a:t> Why was there both a Soviet and US army presence in Korea after WWII?</a:t>
            </a:r>
          </a:p>
          <a:p>
            <a:pPr>
              <a:spcBef>
                <a:spcPts val="275"/>
              </a:spcBef>
              <a:buClr>
                <a:srgbClr val="000000"/>
              </a:buClr>
              <a:buFontTx/>
              <a:buAutoNum type="arabicPeriod"/>
            </a:pPr>
            <a:r>
              <a:rPr kumimoji="0" lang="en-US" altLang="x-none" sz="3200">
                <a:solidFill>
                  <a:srgbClr val="000000"/>
                </a:solidFill>
                <a:latin typeface="Helvetica" charset="0"/>
                <a:ea typeface="ＭＳ Ｐゴシック" charset="-128"/>
                <a:cs typeface="Helvetica Light" charset="0"/>
                <a:sym typeface="Helvetica" charset="0"/>
              </a:rPr>
              <a:t> Where were their territories divided?</a:t>
            </a:r>
          </a:p>
          <a:p>
            <a:pPr>
              <a:spcBef>
                <a:spcPts val="275"/>
              </a:spcBef>
              <a:buClr>
                <a:srgbClr val="000000"/>
              </a:buClr>
              <a:buFontTx/>
              <a:buAutoNum type="arabicPeriod"/>
            </a:pPr>
            <a:r>
              <a:rPr kumimoji="0" lang="en-US" altLang="x-none" sz="3200">
                <a:solidFill>
                  <a:srgbClr val="000000"/>
                </a:solidFill>
                <a:latin typeface="Helvetica" charset="0"/>
                <a:ea typeface="ＭＳ Ｐゴシック" charset="-128"/>
                <a:cs typeface="Helvetica Light" charset="0"/>
                <a:sym typeface="Helvetica" charset="0"/>
              </a:rPr>
              <a:t> How did Truman respond to the actions of North Korea?</a:t>
            </a:r>
            <a:endParaRPr kumimoji="0" lang="en-US" altLang="x-none" sz="4400">
              <a:solidFill>
                <a:srgbClr val="000000"/>
              </a:solidFill>
              <a:latin typeface="Helvetica Light" charset="0"/>
              <a:ea typeface="ＭＳ Ｐゴシック" charset="-128"/>
              <a:cs typeface="Helvetica Light" charset="0"/>
              <a:sym typeface="Helvetica Light" charset="0"/>
            </a:endParaRPr>
          </a:p>
        </p:txBody>
      </p:sp>
      <p:sp>
        <p:nvSpPr>
          <p:cNvPr id="3" name="Rectangle 2"/>
          <p:cNvSpPr/>
          <p:nvPr/>
        </p:nvSpPr>
        <p:spPr>
          <a:xfrm>
            <a:off x="1540042" y="36095"/>
            <a:ext cx="8807116" cy="1754326"/>
          </a:xfrm>
          <a:prstGeom prst="rect">
            <a:avLst/>
          </a:prstGeom>
          <a:noFill/>
        </p:spPr>
        <p:txBody>
          <a:bodyPr>
            <a:spAutoFit/>
          </a:bodyPr>
          <a:lstStyle/>
          <a:p>
            <a:pPr algn="ctr">
              <a:defRPr/>
            </a:pPr>
            <a:r>
              <a:rPr lang="en-US" sz="3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Arial" charset="0"/>
                <a:cs typeface="Arial" charset="0"/>
              </a:rPr>
              <a:t>From your </a:t>
            </a:r>
            <a:r>
              <a:rPr lang="en-US" sz="3600" b="1" i="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Arial" charset="0"/>
                <a:cs typeface="Arial" charset="0"/>
              </a:rPr>
              <a:t>Korean War</a:t>
            </a:r>
            <a:r>
              <a:rPr lang="en-US" sz="3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Arial" charset="0"/>
                <a:cs typeface="Arial" charset="0"/>
              </a:rPr>
              <a:t> homework worksheets you completed over break</a:t>
            </a:r>
            <a:r>
              <a:rPr lang="mr-IN" sz="3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Arial" charset="0"/>
                <a:cs typeface="Arial" charset="0"/>
              </a:rPr>
              <a:t>…</a:t>
            </a:r>
            <a:endParaRPr lang="en-US" sz="3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Arial" charset="0"/>
              <a:cs typeface="Arial" charset="0"/>
            </a:endParaRPr>
          </a:p>
        </p:txBody>
      </p:sp>
    </p:spTree>
    <p:extLst>
      <p:ext uri="{BB962C8B-B14F-4D97-AF65-F5344CB8AC3E}">
        <p14:creationId xmlns:p14="http://schemas.microsoft.com/office/powerpoint/2010/main" val="330284759"/>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p:cNvSpPr>
          <p:nvPr/>
        </p:nvSpPr>
        <p:spPr bwMode="auto">
          <a:xfrm>
            <a:off x="1770063" y="531814"/>
            <a:ext cx="3886200"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spAutoFit/>
          </a:bodyPr>
          <a:lstStyle>
            <a:lvl1pPr defTabSz="649288">
              <a:spcBef>
                <a:spcPts val="4200"/>
              </a:spcBef>
              <a:buSzPct val="100000"/>
              <a:buChar char="•"/>
              <a:defRPr sz="3800">
                <a:solidFill>
                  <a:srgbClr val="000000"/>
                </a:solidFill>
                <a:latin typeface="Helvetica Light" charset="0"/>
                <a:ea typeface="ＭＳ Ｐゴシック" charset="-128"/>
                <a:cs typeface="Helvetica Light" charset="0"/>
                <a:sym typeface="Helvetica Light" charset="0"/>
              </a:defRPr>
            </a:lvl1pPr>
            <a:lvl2pPr marL="742950" indent="-285750" defTabSz="6492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6492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6492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6492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6492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6492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6492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6492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eaLnBrk="1">
              <a:spcBef>
                <a:spcPct val="0"/>
              </a:spcBef>
              <a:buSzTx/>
              <a:buFontTx/>
              <a:buNone/>
              <a:defRPr/>
            </a:pPr>
            <a:r>
              <a:rPr lang="en-US" altLang="x-none" sz="1969" dirty="0">
                <a:latin typeface="Helvetica" charset="0"/>
                <a:sym typeface="Helvetica" charset="0"/>
              </a:rPr>
              <a:t>In your own words, what explanation did President Truman give for sending Americans to go to war in Korea?</a:t>
            </a:r>
            <a:endParaRPr lang="en-US" altLang="x-none" sz="2531" dirty="0"/>
          </a:p>
        </p:txBody>
      </p:sp>
      <p:pic>
        <p:nvPicPr>
          <p:cNvPr id="73730" name="Picture 3" descr="ima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2451" y="1868488"/>
            <a:ext cx="3833813" cy="488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 name="Rectangle 1"/>
          <p:cNvSpPr/>
          <p:nvPr/>
        </p:nvSpPr>
        <p:spPr>
          <a:xfrm>
            <a:off x="1741420" y="73266"/>
            <a:ext cx="4609083" cy="438582"/>
          </a:xfrm>
          <a:prstGeom prst="rect">
            <a:avLst/>
          </a:prstGeom>
          <a:noFill/>
        </p:spPr>
        <p:txBody>
          <a:bodyPr wrap="none">
            <a:spAutoFit/>
          </a:bodyPr>
          <a:lstStyle/>
          <a:p>
            <a:pPr algn="ctr" eaLnBrk="1">
              <a:defRPr/>
            </a:pPr>
            <a:r>
              <a:rPr lang="en-US" sz="225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Arial" charset="0"/>
                <a:cs typeface="Arial" charset="0"/>
                <a:hlinkClick r:id="rId3"/>
              </a:rPr>
              <a:t>VIDEO </a:t>
            </a:r>
            <a:r>
              <a:rPr lang="mr-IN" sz="225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Arial" charset="0"/>
                <a:cs typeface="Arial" charset="0"/>
                <a:hlinkClick r:id="rId3"/>
              </a:rPr>
              <a:t>–</a:t>
            </a:r>
            <a:r>
              <a:rPr lang="en-US" sz="225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Arial" charset="0"/>
                <a:cs typeface="Arial" charset="0"/>
                <a:hlinkClick r:id="rId3"/>
              </a:rPr>
              <a:t> Truman speech (Korea)</a:t>
            </a:r>
            <a:endParaRPr lang="en-US" sz="225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Arial" charset="0"/>
              <a:cs typeface="Arial" charset="0"/>
            </a:endParaRPr>
          </a:p>
        </p:txBody>
      </p:sp>
      <p:sp>
        <p:nvSpPr>
          <p:cNvPr id="10" name="Rectangle 9"/>
          <p:cNvSpPr/>
          <p:nvPr/>
        </p:nvSpPr>
        <p:spPr>
          <a:xfrm>
            <a:off x="6172201" y="697640"/>
            <a:ext cx="4280361" cy="286232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eaLnBrk="1">
              <a:defRPr/>
            </a:pPr>
            <a:r>
              <a:rPr lang="en-US" sz="225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Arial" charset="0"/>
                <a:cs typeface="Arial" charset="0"/>
              </a:rPr>
              <a:t>Thursday April 6, 2017</a:t>
            </a:r>
          </a:p>
          <a:p>
            <a:pPr algn="ctr" eaLnBrk="1">
              <a:defRPr/>
            </a:pPr>
            <a:r>
              <a:rPr lang="en-US" sz="225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Arial" charset="0"/>
                <a:cs typeface="Arial" charset="0"/>
              </a:rPr>
              <a:t>Trump addressed the nation regarding a military bombing strike on Syria</a:t>
            </a:r>
            <a:r>
              <a:rPr lang="mr-IN" sz="225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Arial" charset="0"/>
                <a:cs typeface="Arial" charset="0"/>
              </a:rPr>
              <a:t>…</a:t>
            </a:r>
            <a:endParaRPr lang="en-US" sz="225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Arial" charset="0"/>
              <a:cs typeface="Arial" charset="0"/>
            </a:endParaRPr>
          </a:p>
          <a:p>
            <a:pPr algn="ctr" eaLnBrk="1">
              <a:defRPr/>
            </a:pPr>
            <a:r>
              <a:rPr lang="en-US" sz="225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Arial" charset="0"/>
                <a:cs typeface="Arial" charset="0"/>
              </a:rPr>
              <a:t>As you watch, what similarities do notice between Truman’s and Trump’s addresses to the nation?</a:t>
            </a:r>
          </a:p>
          <a:p>
            <a:pPr algn="ctr" eaLnBrk="1">
              <a:defRPr/>
            </a:pPr>
            <a:r>
              <a:rPr lang="en-US" sz="225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Arial" charset="0"/>
                <a:cs typeface="Arial" charset="0"/>
                <a:hlinkClick r:id="rId4"/>
              </a:rPr>
              <a:t>VIDEO</a:t>
            </a:r>
            <a:endParaRPr lang="en-US" sz="225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Arial" charset="0"/>
              <a:cs typeface="Arial" charset="0"/>
            </a:endParaRPr>
          </a:p>
        </p:txBody>
      </p:sp>
    </p:spTree>
    <p:extLst>
      <p:ext uri="{BB962C8B-B14F-4D97-AF65-F5344CB8AC3E}">
        <p14:creationId xmlns:p14="http://schemas.microsoft.com/office/powerpoint/2010/main" val="199820066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 Box 2"/>
          <p:cNvSpPr txBox="1">
            <a:spLocks noChangeArrowheads="1"/>
          </p:cNvSpPr>
          <p:nvPr/>
        </p:nvSpPr>
        <p:spPr bwMode="auto">
          <a:xfrm>
            <a:off x="6553200" y="228601"/>
            <a:ext cx="3810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eaLnBrk="1" hangingPunct="1">
              <a:spcBef>
                <a:spcPct val="50000"/>
              </a:spcBef>
              <a:buClrTx/>
              <a:buFontTx/>
              <a:buNone/>
            </a:pPr>
            <a:r>
              <a:rPr kumimoji="0" lang="en-US" altLang="x-none" sz="3600"/>
              <a:t>Korean War</a:t>
            </a:r>
            <a:br>
              <a:rPr kumimoji="0" lang="en-US" altLang="x-none" sz="3600"/>
            </a:br>
            <a:r>
              <a:rPr kumimoji="0" lang="en-US" altLang="x-none" sz="3600"/>
              <a:t>[1950-1953]</a:t>
            </a:r>
          </a:p>
        </p:txBody>
      </p:sp>
      <p:pic>
        <p:nvPicPr>
          <p:cNvPr id="74754" name="Picture 9" descr="bd05889_"/>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18478"/>
          <a:stretch>
            <a:fillRect/>
          </a:stretch>
        </p:blipFill>
        <p:spPr bwMode="auto">
          <a:xfrm>
            <a:off x="4953001" y="1600200"/>
            <a:ext cx="2297113"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Freeform 10"/>
          <p:cNvSpPr>
            <a:spLocks/>
          </p:cNvSpPr>
          <p:nvPr/>
        </p:nvSpPr>
        <p:spPr bwMode="auto">
          <a:xfrm>
            <a:off x="5802313" y="3441700"/>
            <a:ext cx="393700" cy="520700"/>
          </a:xfrm>
          <a:custGeom>
            <a:avLst/>
            <a:gdLst>
              <a:gd name="T0" fmla="*/ 0 w 248"/>
              <a:gd name="T1" fmla="*/ 2147483646 h 376"/>
              <a:gd name="T2" fmla="*/ 2147483646 w 248"/>
              <a:gd name="T3" fmla="*/ 2147483646 h 376"/>
              <a:gd name="T4" fmla="*/ 2147483646 w 248"/>
              <a:gd name="T5" fmla="*/ 2147483646 h 376"/>
              <a:gd name="T6" fmla="*/ 2147483646 w 248"/>
              <a:gd name="T7" fmla="*/ 2147483646 h 376"/>
              <a:gd name="T8" fmla="*/ 2147483646 w 248"/>
              <a:gd name="T9" fmla="*/ 2147483646 h 376"/>
              <a:gd name="T10" fmla="*/ 2147483646 w 248"/>
              <a:gd name="T11" fmla="*/ 2147483646 h 376"/>
              <a:gd name="T12" fmla="*/ 2147483646 w 248"/>
              <a:gd name="T13" fmla="*/ 0 h 376"/>
              <a:gd name="T14" fmla="*/ 0 60000 65536"/>
              <a:gd name="T15" fmla="*/ 0 60000 65536"/>
              <a:gd name="T16" fmla="*/ 0 60000 65536"/>
              <a:gd name="T17" fmla="*/ 0 60000 65536"/>
              <a:gd name="T18" fmla="*/ 0 60000 65536"/>
              <a:gd name="T19" fmla="*/ 0 60000 65536"/>
              <a:gd name="T20" fmla="*/ 0 60000 65536"/>
              <a:gd name="T21" fmla="*/ 0 w 248"/>
              <a:gd name="T22" fmla="*/ 0 h 376"/>
              <a:gd name="T23" fmla="*/ 248 w 248"/>
              <a:gd name="T24" fmla="*/ 376 h 3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8" h="376">
                <a:moveTo>
                  <a:pt x="0" y="376"/>
                </a:moveTo>
                <a:cubicBezTo>
                  <a:pt x="12" y="368"/>
                  <a:pt x="27" y="364"/>
                  <a:pt x="35" y="352"/>
                </a:cubicBezTo>
                <a:cubicBezTo>
                  <a:pt x="64" y="306"/>
                  <a:pt x="76" y="228"/>
                  <a:pt x="94" y="176"/>
                </a:cubicBezTo>
                <a:cubicBezTo>
                  <a:pt x="98" y="164"/>
                  <a:pt x="118" y="170"/>
                  <a:pt x="129" y="164"/>
                </a:cubicBezTo>
                <a:cubicBezTo>
                  <a:pt x="141" y="158"/>
                  <a:pt x="154" y="150"/>
                  <a:pt x="164" y="141"/>
                </a:cubicBezTo>
                <a:cubicBezTo>
                  <a:pt x="189" y="119"/>
                  <a:pt x="235" y="70"/>
                  <a:pt x="235" y="70"/>
                </a:cubicBezTo>
                <a:cubicBezTo>
                  <a:pt x="248" y="8"/>
                  <a:pt x="247" y="32"/>
                  <a:pt x="247" y="0"/>
                </a:cubicBezTo>
              </a:path>
            </a:pathLst>
          </a:custGeom>
          <a:noFill/>
          <a:ln w="76200" cap="sq">
            <a:solidFill>
              <a:srgbClr val="FFFF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pic>
        <p:nvPicPr>
          <p:cNvPr id="74756" name="Picture 11" descr="syng280"/>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l="5405" r="10811"/>
          <a:stretch>
            <a:fillRect/>
          </a:stretch>
        </p:blipFill>
        <p:spPr bwMode="auto">
          <a:xfrm>
            <a:off x="7458076" y="3276601"/>
            <a:ext cx="1914525" cy="19589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74757" name="Text Box 12"/>
          <p:cNvSpPr txBox="1">
            <a:spLocks noChangeArrowheads="1"/>
          </p:cNvSpPr>
          <p:nvPr/>
        </p:nvSpPr>
        <p:spPr bwMode="auto">
          <a:xfrm>
            <a:off x="7010400" y="5257801"/>
            <a:ext cx="2743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eaLnBrk="1" hangingPunct="1">
              <a:spcBef>
                <a:spcPct val="50000"/>
              </a:spcBef>
              <a:buClrTx/>
              <a:buFontTx/>
              <a:buNone/>
            </a:pPr>
            <a:r>
              <a:rPr kumimoji="0" lang="en-US" altLang="x-none" sz="3600">
                <a:solidFill>
                  <a:srgbClr val="0000FF"/>
                </a:solidFill>
                <a:latin typeface="Comic Sans MS" charset="0"/>
              </a:rPr>
              <a:t>Syngman Rhee</a:t>
            </a:r>
          </a:p>
        </p:txBody>
      </p:sp>
      <p:pic>
        <p:nvPicPr>
          <p:cNvPr id="74758" name="Picture 13" descr="Ki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5438" y="533400"/>
            <a:ext cx="1782762" cy="24384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74759" name="Text Box 14"/>
          <p:cNvSpPr txBox="1">
            <a:spLocks noChangeArrowheads="1"/>
          </p:cNvSpPr>
          <p:nvPr/>
        </p:nvSpPr>
        <p:spPr bwMode="auto">
          <a:xfrm>
            <a:off x="2362200" y="3048001"/>
            <a:ext cx="2743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eaLnBrk="1" hangingPunct="1">
              <a:spcBef>
                <a:spcPct val="50000"/>
              </a:spcBef>
              <a:buClrTx/>
              <a:buFontTx/>
              <a:buNone/>
            </a:pPr>
            <a:r>
              <a:rPr kumimoji="0" lang="en-US" altLang="x-none">
                <a:solidFill>
                  <a:schemeClr val="folHlink"/>
                </a:solidFill>
                <a:latin typeface="Comic Sans MS" charset="0"/>
              </a:rPr>
              <a:t>Kim Il-Sung</a:t>
            </a:r>
          </a:p>
        </p:txBody>
      </p:sp>
      <p:sp>
        <p:nvSpPr>
          <p:cNvPr id="74760" name="Text Box 15"/>
          <p:cNvSpPr txBox="1">
            <a:spLocks noChangeArrowheads="1"/>
          </p:cNvSpPr>
          <p:nvPr/>
        </p:nvSpPr>
        <p:spPr bwMode="auto">
          <a:xfrm>
            <a:off x="1536700" y="6005514"/>
            <a:ext cx="50498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36" rIns="91436">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spcBef>
                <a:spcPct val="50000"/>
              </a:spcBef>
              <a:buClrTx/>
              <a:buFontTx/>
              <a:buNone/>
            </a:pPr>
            <a:r>
              <a:rPr kumimoji="0" lang="en-US" altLang="x-none" b="1" u="sng">
                <a:solidFill>
                  <a:srgbClr val="FF0000"/>
                </a:solidFill>
              </a:rPr>
              <a:t>“Domino Theory”</a:t>
            </a:r>
          </a:p>
        </p:txBody>
      </p:sp>
      <p:sp>
        <p:nvSpPr>
          <p:cNvPr id="74761" name="Line 16"/>
          <p:cNvSpPr>
            <a:spLocks noChangeShapeType="1"/>
          </p:cNvSpPr>
          <p:nvPr/>
        </p:nvSpPr>
        <p:spPr bwMode="auto">
          <a:xfrm>
            <a:off x="4648200" y="1752600"/>
            <a:ext cx="1066800" cy="1143000"/>
          </a:xfrm>
          <a:prstGeom prst="line">
            <a:avLst/>
          </a:prstGeom>
          <a:noFill/>
          <a:ln w="38100">
            <a:solidFill>
              <a:srgbClr val="FFC72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4762" name="Line 17"/>
          <p:cNvSpPr>
            <a:spLocks noChangeShapeType="1"/>
          </p:cNvSpPr>
          <p:nvPr/>
        </p:nvSpPr>
        <p:spPr bwMode="auto">
          <a:xfrm flipH="1" flipV="1">
            <a:off x="6400800" y="4191000"/>
            <a:ext cx="1066800" cy="228600"/>
          </a:xfrm>
          <a:prstGeom prst="line">
            <a:avLst/>
          </a:prstGeom>
          <a:noFill/>
          <a:ln w="38100">
            <a:solidFill>
              <a:srgbClr val="FFC72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4763" name="Line 16"/>
          <p:cNvSpPr>
            <a:spLocks noChangeShapeType="1"/>
          </p:cNvSpPr>
          <p:nvPr/>
        </p:nvSpPr>
        <p:spPr bwMode="auto">
          <a:xfrm>
            <a:off x="4648200" y="1752600"/>
            <a:ext cx="1066800" cy="1143000"/>
          </a:xfrm>
          <a:prstGeom prst="line">
            <a:avLst/>
          </a:prstGeom>
          <a:noFill/>
          <a:ln w="1016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4764" name="Line 17"/>
          <p:cNvSpPr>
            <a:spLocks noChangeShapeType="1"/>
          </p:cNvSpPr>
          <p:nvPr/>
        </p:nvSpPr>
        <p:spPr bwMode="auto">
          <a:xfrm flipH="1" flipV="1">
            <a:off x="6400800" y="4191000"/>
            <a:ext cx="1066800" cy="228600"/>
          </a:xfrm>
          <a:prstGeom prst="line">
            <a:avLst/>
          </a:prstGeom>
          <a:noFill/>
          <a:ln w="1016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4093048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371601" y="0"/>
            <a:ext cx="2657475" cy="1570038"/>
          </a:xfrm>
        </p:spPr>
        <p:txBody>
          <a:bodyPr/>
          <a:lstStyle/>
          <a:p>
            <a:pPr>
              <a:defRPr/>
            </a:pPr>
            <a:r>
              <a:rPr lang="en-US" altLang="x-none" sz="4851" b="1" dirty="0">
                <a:solidFill>
                  <a:srgbClr val="FF0000"/>
                </a:solidFill>
                <a:ea typeface="ＭＳ Ｐゴシック" charset="-128"/>
                <a:hlinkClick r:id="rId3"/>
              </a:rPr>
              <a:t>The Iron Curtain</a:t>
            </a:r>
            <a:endParaRPr lang="en-US" altLang="x-none" sz="4851" b="1" dirty="0">
              <a:solidFill>
                <a:srgbClr val="FF0000"/>
              </a:solidFill>
              <a:ea typeface="ＭＳ Ｐゴシック" charset="-128"/>
            </a:endParaRPr>
          </a:p>
        </p:txBody>
      </p:sp>
      <p:pic>
        <p:nvPicPr>
          <p:cNvPr id="4301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48125" y="0"/>
            <a:ext cx="6611938"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029076" y="1314450"/>
            <a:ext cx="6575425" cy="286232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t>Stalin’s response? </a:t>
            </a:r>
            <a:r>
              <a:rPr lang="en-US" dirty="0"/>
              <a:t>. . . In substance, Mr. Churchill now stands in the position of a </a:t>
            </a:r>
            <a:r>
              <a:rPr lang="en-US" b="1" i="1" dirty="0"/>
              <a:t>firebrand of war</a:t>
            </a:r>
            <a:r>
              <a:rPr lang="en-US" dirty="0"/>
              <a:t>. And Mr. Churchill is not alone here. </a:t>
            </a:r>
            <a:r>
              <a:rPr lang="en-US" b="1" i="1" dirty="0"/>
              <a:t>He has friends not only in England but also in the United States of America</a:t>
            </a:r>
            <a:r>
              <a:rPr lang="en-US" dirty="0"/>
              <a:t>. In this respect, </a:t>
            </a:r>
            <a:r>
              <a:rPr lang="en-US" b="1" i="1" dirty="0"/>
              <a:t>one is reminded remarkably of Hitler and his friends</a:t>
            </a:r>
            <a:r>
              <a:rPr lang="en-US" dirty="0"/>
              <a:t>. Hitler began to set war loose by announcing his racial theory, declaring that only people speaking the German language represent a fully valuable nation. Mr. Churchill begins to set war loose, also by a racial theory, maintaining that </a:t>
            </a:r>
            <a:r>
              <a:rPr lang="en-US" b="1" i="1" dirty="0"/>
              <a:t>only nations speaking the English language are fully valuable nations</a:t>
            </a:r>
            <a:r>
              <a:rPr lang="en-US" dirty="0"/>
              <a:t>, called upon to decide the destinies of the entire world. </a:t>
            </a:r>
          </a:p>
        </p:txBody>
      </p:sp>
      <p:sp>
        <p:nvSpPr>
          <p:cNvPr id="9" name="Content Placeholder 2"/>
          <p:cNvSpPr>
            <a:spLocks noGrp="1"/>
          </p:cNvSpPr>
          <p:nvPr>
            <p:ph idx="1"/>
          </p:nvPr>
        </p:nvSpPr>
        <p:spPr>
          <a:xfrm>
            <a:off x="1524000" y="4635500"/>
            <a:ext cx="9144000" cy="2222500"/>
          </a:xfrm>
        </p:spPr>
        <p:style>
          <a:lnRef idx="2">
            <a:schemeClr val="dk1"/>
          </a:lnRef>
          <a:fillRef idx="1">
            <a:schemeClr val="lt1"/>
          </a:fillRef>
          <a:effectRef idx="0">
            <a:schemeClr val="dk1"/>
          </a:effectRef>
          <a:fontRef idx="minor">
            <a:schemeClr val="dk1"/>
          </a:fontRef>
        </p:style>
        <p:txBody>
          <a:bodyPr/>
          <a:lstStyle/>
          <a:p>
            <a:pPr>
              <a:lnSpc>
                <a:spcPct val="90000"/>
              </a:lnSpc>
              <a:defRPr/>
            </a:pPr>
            <a:r>
              <a:rPr lang="en-US" altLang="x-none" sz="2000" b="1" dirty="0">
                <a:ea typeface="ＭＳ Ｐゴシック" charset="-128"/>
              </a:rPr>
              <a:t>1946</a:t>
            </a:r>
            <a:r>
              <a:rPr lang="en-US" altLang="x-none" sz="2000" dirty="0">
                <a:ea typeface="ＭＳ Ｐゴシック" charset="-128"/>
              </a:rPr>
              <a:t>: Winston Churchill made the  </a:t>
            </a:r>
            <a:r>
              <a:rPr lang="ja-JP" altLang="en-US" sz="2000" dirty="0">
                <a:solidFill>
                  <a:schemeClr val="tx2"/>
                </a:solidFill>
                <a:ea typeface="ＭＳ Ｐゴシック" charset="-128"/>
              </a:rPr>
              <a:t>“</a:t>
            </a:r>
            <a:r>
              <a:rPr lang="en-US" altLang="ja-JP" sz="2000" b="1" dirty="0">
                <a:solidFill>
                  <a:srgbClr val="FF0000"/>
                </a:solidFill>
                <a:ea typeface="ＭＳ Ｐゴシック" charset="-128"/>
              </a:rPr>
              <a:t>Iron Curtain</a:t>
            </a:r>
            <a:r>
              <a:rPr lang="ja-JP" altLang="en-US" sz="2000" b="1" dirty="0">
                <a:solidFill>
                  <a:srgbClr val="FF0000"/>
                </a:solidFill>
                <a:ea typeface="ＭＳ Ｐゴシック" charset="-128"/>
              </a:rPr>
              <a:t>”</a:t>
            </a:r>
            <a:r>
              <a:rPr lang="en-US" altLang="ja-JP" sz="2000" b="1" dirty="0">
                <a:solidFill>
                  <a:srgbClr val="FF0000"/>
                </a:solidFill>
                <a:ea typeface="ＭＳ Ｐゴシック" charset="-128"/>
              </a:rPr>
              <a:t> speech</a:t>
            </a:r>
            <a:r>
              <a:rPr lang="en-US" altLang="ja-JP" sz="2000" dirty="0">
                <a:ea typeface="ＭＳ Ｐゴシック" charset="-128"/>
              </a:rPr>
              <a:t> at Westminster College (Fulton, Missouri)</a:t>
            </a:r>
          </a:p>
          <a:p>
            <a:pPr lvl="1">
              <a:lnSpc>
                <a:spcPct val="90000"/>
              </a:lnSpc>
              <a:defRPr/>
            </a:pPr>
            <a:r>
              <a:rPr lang="ja-JP" altLang="en-US" sz="2000" dirty="0">
                <a:ea typeface="ＭＳ Ｐゴシック" charset="-128"/>
              </a:rPr>
              <a:t>“</a:t>
            </a:r>
            <a:r>
              <a:rPr lang="en-US" altLang="ja-JP" sz="2000" b="1" u="sng" dirty="0">
                <a:solidFill>
                  <a:srgbClr val="FF0000"/>
                </a:solidFill>
                <a:ea typeface="ＭＳ Ｐゴシック" charset="-128"/>
              </a:rPr>
              <a:t>Iron Curtain</a:t>
            </a:r>
            <a:r>
              <a:rPr lang="ja-JP" altLang="en-US" sz="2000" dirty="0">
                <a:ea typeface="ＭＳ Ｐゴシック" charset="-128"/>
              </a:rPr>
              <a:t>”</a:t>
            </a:r>
            <a:r>
              <a:rPr lang="en-US" altLang="ja-JP" sz="2000" dirty="0">
                <a:ea typeface="ＭＳ Ｐゴシック" charset="-128"/>
              </a:rPr>
              <a:t> = </a:t>
            </a:r>
            <a:r>
              <a:rPr lang="en-US" altLang="ja-JP" sz="2000" b="1" dirty="0">
                <a:solidFill>
                  <a:srgbClr val="FF0000"/>
                </a:solidFill>
                <a:ea typeface="ＭＳ Ｐゴシック" charset="-128"/>
              </a:rPr>
              <a:t>line of eastern European “satellite” nations under control of the USSR after WWII</a:t>
            </a:r>
          </a:p>
          <a:p>
            <a:pPr lvl="1">
              <a:lnSpc>
                <a:spcPct val="90000"/>
              </a:lnSpc>
              <a:defRPr/>
            </a:pPr>
            <a:r>
              <a:rPr lang="en-US" sz="2000" dirty="0"/>
              <a:t>WARNED that the ”Iron Curtain" of communism is descending to the west from the USSR; there must be a division between the free West and communist East</a:t>
            </a:r>
            <a:endParaRPr lang="en-US" altLang="x-none" sz="2000" b="1" dirty="0">
              <a:solidFill>
                <a:srgbClr val="FF0000"/>
              </a:solidFill>
              <a:ea typeface="ＭＳ Ｐゴシック" charset="-128"/>
            </a:endParaRPr>
          </a:p>
        </p:txBody>
      </p:sp>
      <p:pic>
        <p:nvPicPr>
          <p:cNvPr id="43013"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44638" y="1587500"/>
            <a:ext cx="2449512"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611618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bg/>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1524000" y="0"/>
            <a:ext cx="9144000" cy="68580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defRPr/>
            </a:pPr>
            <a:endParaRPr lang="x-none" altLang="x-none"/>
          </a:p>
        </p:txBody>
      </p:sp>
      <p:pic>
        <p:nvPicPr>
          <p:cNvPr id="75778" name="Picture 3" descr="korea 1--inva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0"/>
            <a:ext cx="4381500" cy="68580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8244" name="Text Box 4"/>
          <p:cNvSpPr txBox="1">
            <a:spLocks noChangeArrowheads="1"/>
          </p:cNvSpPr>
          <p:nvPr/>
        </p:nvSpPr>
        <p:spPr bwMode="auto">
          <a:xfrm>
            <a:off x="7543800" y="1600200"/>
            <a:ext cx="2819400" cy="2438400"/>
          </a:xfrm>
          <a:prstGeom prst="rect">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80000"/>
              </a:lnSpc>
              <a:spcBef>
                <a:spcPct val="20000"/>
              </a:spcBef>
              <a:defRPr/>
            </a:pPr>
            <a:r>
              <a:rPr lang="en-US" sz="3600">
                <a:effectLst>
                  <a:outerShdw blurRad="38100" dist="38100" dir="2700000" algn="tl">
                    <a:srgbClr val="FFFFFF"/>
                  </a:outerShdw>
                </a:effectLst>
                <a:latin typeface="Times New Roman" pitchFamily="18" charset="0"/>
              </a:rPr>
              <a:t>North Korean Invasion</a:t>
            </a:r>
          </a:p>
          <a:p>
            <a:pPr algn="ctr" eaLnBrk="1" hangingPunct="1">
              <a:lnSpc>
                <a:spcPct val="80000"/>
              </a:lnSpc>
              <a:spcBef>
                <a:spcPct val="20000"/>
              </a:spcBef>
              <a:defRPr/>
            </a:pPr>
            <a:r>
              <a:rPr lang="en-US" sz="3600">
                <a:latin typeface="Times New Roman" pitchFamily="18" charset="0"/>
              </a:rPr>
              <a:t>June-September 1950</a:t>
            </a:r>
          </a:p>
        </p:txBody>
      </p:sp>
      <p:sp>
        <p:nvSpPr>
          <p:cNvPr id="138246" name="Text Box 6"/>
          <p:cNvSpPr txBox="1">
            <a:spLocks noChangeArrowheads="1"/>
          </p:cNvSpPr>
          <p:nvPr/>
        </p:nvSpPr>
        <p:spPr bwMode="auto">
          <a:xfrm>
            <a:off x="7467600" y="1524000"/>
            <a:ext cx="3124200" cy="2489200"/>
          </a:xfrm>
          <a:prstGeom prst="rect">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90000"/>
              </a:lnSpc>
              <a:spcBef>
                <a:spcPct val="50000"/>
              </a:spcBef>
              <a:spcAft>
                <a:spcPct val="50000"/>
              </a:spcAft>
              <a:defRPr/>
            </a:pPr>
            <a:r>
              <a:rPr lang="en-US" sz="3600">
                <a:effectLst>
                  <a:outerShdw blurRad="38100" dist="38100" dir="2700000" algn="tl">
                    <a:srgbClr val="FFFFFF"/>
                  </a:outerShdw>
                </a:effectLst>
                <a:latin typeface="Times New Roman" pitchFamily="18" charset="0"/>
              </a:rPr>
              <a:t>United Nations    Counter-Attack</a:t>
            </a:r>
          </a:p>
          <a:p>
            <a:pPr algn="ctr" eaLnBrk="1" hangingPunct="1">
              <a:lnSpc>
                <a:spcPct val="90000"/>
              </a:lnSpc>
              <a:spcBef>
                <a:spcPct val="20000"/>
              </a:spcBef>
              <a:spcAft>
                <a:spcPct val="50000"/>
              </a:spcAft>
              <a:defRPr/>
            </a:pPr>
            <a:r>
              <a:rPr lang="en-US" sz="3600">
                <a:latin typeface="Times New Roman" pitchFamily="18" charset="0"/>
              </a:rPr>
              <a:t>September-October 1950</a:t>
            </a:r>
          </a:p>
        </p:txBody>
      </p:sp>
      <p:pic>
        <p:nvPicPr>
          <p:cNvPr id="138247" name="Picture 7" descr="korea 2--counteratt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0"/>
            <a:ext cx="4381500" cy="68580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8248" name="Text Box 8"/>
          <p:cNvSpPr txBox="1">
            <a:spLocks noChangeArrowheads="1"/>
          </p:cNvSpPr>
          <p:nvPr/>
        </p:nvSpPr>
        <p:spPr bwMode="auto">
          <a:xfrm>
            <a:off x="7543800" y="1600200"/>
            <a:ext cx="3048000" cy="2324100"/>
          </a:xfrm>
          <a:prstGeom prst="rect">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90000"/>
              </a:lnSpc>
              <a:spcBef>
                <a:spcPct val="20000"/>
              </a:spcBef>
              <a:spcAft>
                <a:spcPct val="20000"/>
              </a:spcAft>
              <a:defRPr/>
            </a:pPr>
            <a:r>
              <a:rPr lang="en-US" sz="3600">
                <a:effectLst>
                  <a:outerShdw blurRad="38100" dist="38100" dir="2700000" algn="tl">
                    <a:srgbClr val="FFFFFF"/>
                  </a:outerShdw>
                </a:effectLst>
                <a:latin typeface="Times New Roman" pitchFamily="18" charset="0"/>
              </a:rPr>
              <a:t>Chinese Advance</a:t>
            </a:r>
          </a:p>
          <a:p>
            <a:pPr algn="ctr" eaLnBrk="1" hangingPunct="1">
              <a:lnSpc>
                <a:spcPct val="90000"/>
              </a:lnSpc>
              <a:spcBef>
                <a:spcPct val="20000"/>
              </a:spcBef>
              <a:spcAft>
                <a:spcPct val="20000"/>
              </a:spcAft>
              <a:defRPr/>
            </a:pPr>
            <a:r>
              <a:rPr lang="en-US" sz="3600">
                <a:latin typeface="Times New Roman" pitchFamily="18" charset="0"/>
              </a:rPr>
              <a:t>October-January 1951</a:t>
            </a:r>
          </a:p>
        </p:txBody>
      </p:sp>
      <p:pic>
        <p:nvPicPr>
          <p:cNvPr id="138249" name="Picture 9" descr="korea 3--Chinese atta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0"/>
            <a:ext cx="4381500" cy="68580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8250" name="AutoShape 10"/>
          <p:cNvSpPr>
            <a:spLocks noChangeArrowheads="1"/>
          </p:cNvSpPr>
          <p:nvPr/>
        </p:nvSpPr>
        <p:spPr bwMode="auto">
          <a:xfrm>
            <a:off x="5257800" y="76200"/>
            <a:ext cx="4495800" cy="1066800"/>
          </a:xfrm>
          <a:prstGeom prst="wedgeRectCallout">
            <a:avLst>
              <a:gd name="adj1" fmla="val 39125"/>
              <a:gd name="adj2" fmla="val 108931"/>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5000"/>
              </a:lnSpc>
              <a:defRPr/>
            </a:pPr>
            <a:r>
              <a:rPr lang="en-US" altLang="x-none" sz="3600"/>
              <a:t>Truman was unable to end the Korean War</a:t>
            </a:r>
          </a:p>
        </p:txBody>
      </p:sp>
      <p:sp>
        <p:nvSpPr>
          <p:cNvPr id="138251" name="AutoShape 11"/>
          <p:cNvSpPr>
            <a:spLocks noChangeArrowheads="1"/>
          </p:cNvSpPr>
          <p:nvPr/>
        </p:nvSpPr>
        <p:spPr bwMode="auto">
          <a:xfrm>
            <a:off x="3886200" y="5638800"/>
            <a:ext cx="6705600" cy="1143000"/>
          </a:xfrm>
          <a:prstGeom prst="wedgeRectCallout">
            <a:avLst>
              <a:gd name="adj1" fmla="val 32648"/>
              <a:gd name="adj2" fmla="val -195278"/>
            </a:avLst>
          </a:prstGeom>
          <a:solidFill>
            <a:srgbClr val="FF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5000"/>
              </a:lnSpc>
              <a:defRPr/>
            </a:pPr>
            <a:r>
              <a:rPr lang="en-US" altLang="x-none" sz="3600"/>
              <a:t>Eisenhower made the Korean War a campaign issue in 1952</a:t>
            </a:r>
          </a:p>
        </p:txBody>
      </p:sp>
    </p:spTree>
    <p:extLst>
      <p:ext uri="{BB962C8B-B14F-4D97-AF65-F5344CB8AC3E}">
        <p14:creationId xmlns:p14="http://schemas.microsoft.com/office/powerpoint/2010/main" val="15897905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8246"/>
                                        </p:tgtEl>
                                        <p:attrNameLst>
                                          <p:attrName>style.visibility</p:attrName>
                                        </p:attrNameLst>
                                      </p:cBhvr>
                                      <p:to>
                                        <p:strVal val="visible"/>
                                      </p:to>
                                    </p:set>
                                    <p:anim calcmode="lin" valueType="num">
                                      <p:cBhvr>
                                        <p:cTn id="7" dur="500" fill="hold"/>
                                        <p:tgtEl>
                                          <p:spTgt spid="138246"/>
                                        </p:tgtEl>
                                        <p:attrNameLst>
                                          <p:attrName>ppt_w</p:attrName>
                                        </p:attrNameLst>
                                      </p:cBhvr>
                                      <p:tavLst>
                                        <p:tav tm="0">
                                          <p:val>
                                            <p:fltVal val="0"/>
                                          </p:val>
                                        </p:tav>
                                        <p:tav tm="100000">
                                          <p:val>
                                            <p:strVal val="#ppt_w"/>
                                          </p:val>
                                        </p:tav>
                                      </p:tavLst>
                                    </p:anim>
                                    <p:anim calcmode="lin" valueType="num">
                                      <p:cBhvr>
                                        <p:cTn id="8" dur="500" fill="hold"/>
                                        <p:tgtEl>
                                          <p:spTgt spid="138246"/>
                                        </p:tgtEl>
                                        <p:attrNameLst>
                                          <p:attrName>ppt_h</p:attrName>
                                        </p:attrNameLst>
                                      </p:cBhvr>
                                      <p:tavLst>
                                        <p:tav tm="0">
                                          <p:val>
                                            <p:fltVal val="0"/>
                                          </p:val>
                                        </p:tav>
                                        <p:tav tm="100000">
                                          <p:val>
                                            <p:strVal val="#ppt_h"/>
                                          </p:val>
                                        </p:tav>
                                      </p:tavLst>
                                    </p:anim>
                                    <p:animEffect transition="in" filter="fade">
                                      <p:cBhvr>
                                        <p:cTn id="9" dur="500"/>
                                        <p:tgtEl>
                                          <p:spTgt spid="138246"/>
                                        </p:tgtEl>
                                      </p:cBhvr>
                                    </p:animEffect>
                                  </p:childTnLst>
                                </p:cTn>
                              </p:par>
                              <p:par>
                                <p:cTn id="10" presetID="53" presetClass="entr" presetSubtype="0" fill="hold" nodeType="withEffect">
                                  <p:stCondLst>
                                    <p:cond delay="0"/>
                                  </p:stCondLst>
                                  <p:childTnLst>
                                    <p:set>
                                      <p:cBhvr>
                                        <p:cTn id="11" dur="1" fill="hold">
                                          <p:stCondLst>
                                            <p:cond delay="0"/>
                                          </p:stCondLst>
                                        </p:cTn>
                                        <p:tgtEl>
                                          <p:spTgt spid="138247"/>
                                        </p:tgtEl>
                                        <p:attrNameLst>
                                          <p:attrName>style.visibility</p:attrName>
                                        </p:attrNameLst>
                                      </p:cBhvr>
                                      <p:to>
                                        <p:strVal val="visible"/>
                                      </p:to>
                                    </p:set>
                                    <p:anim calcmode="lin" valueType="num">
                                      <p:cBhvr>
                                        <p:cTn id="12" dur="500" fill="hold"/>
                                        <p:tgtEl>
                                          <p:spTgt spid="138247"/>
                                        </p:tgtEl>
                                        <p:attrNameLst>
                                          <p:attrName>ppt_w</p:attrName>
                                        </p:attrNameLst>
                                      </p:cBhvr>
                                      <p:tavLst>
                                        <p:tav tm="0">
                                          <p:val>
                                            <p:fltVal val="0"/>
                                          </p:val>
                                        </p:tav>
                                        <p:tav tm="100000">
                                          <p:val>
                                            <p:strVal val="#ppt_w"/>
                                          </p:val>
                                        </p:tav>
                                      </p:tavLst>
                                    </p:anim>
                                    <p:anim calcmode="lin" valueType="num">
                                      <p:cBhvr>
                                        <p:cTn id="13" dur="500" fill="hold"/>
                                        <p:tgtEl>
                                          <p:spTgt spid="138247"/>
                                        </p:tgtEl>
                                        <p:attrNameLst>
                                          <p:attrName>ppt_h</p:attrName>
                                        </p:attrNameLst>
                                      </p:cBhvr>
                                      <p:tavLst>
                                        <p:tav tm="0">
                                          <p:val>
                                            <p:fltVal val="0"/>
                                          </p:val>
                                        </p:tav>
                                        <p:tav tm="100000">
                                          <p:val>
                                            <p:strVal val="#ppt_h"/>
                                          </p:val>
                                        </p:tav>
                                      </p:tavLst>
                                    </p:anim>
                                    <p:animEffect transition="in" filter="fade">
                                      <p:cBhvr>
                                        <p:cTn id="14" dur="500"/>
                                        <p:tgtEl>
                                          <p:spTgt spid="13824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138249"/>
                                        </p:tgtEl>
                                        <p:attrNameLst>
                                          <p:attrName>style.visibility</p:attrName>
                                        </p:attrNameLst>
                                      </p:cBhvr>
                                      <p:to>
                                        <p:strVal val="visible"/>
                                      </p:to>
                                    </p:set>
                                    <p:anim calcmode="lin" valueType="num">
                                      <p:cBhvr>
                                        <p:cTn id="19" dur="500" fill="hold"/>
                                        <p:tgtEl>
                                          <p:spTgt spid="138249"/>
                                        </p:tgtEl>
                                        <p:attrNameLst>
                                          <p:attrName>ppt_w</p:attrName>
                                        </p:attrNameLst>
                                      </p:cBhvr>
                                      <p:tavLst>
                                        <p:tav tm="0">
                                          <p:val>
                                            <p:fltVal val="0"/>
                                          </p:val>
                                        </p:tav>
                                        <p:tav tm="100000">
                                          <p:val>
                                            <p:strVal val="#ppt_w"/>
                                          </p:val>
                                        </p:tav>
                                      </p:tavLst>
                                    </p:anim>
                                    <p:anim calcmode="lin" valueType="num">
                                      <p:cBhvr>
                                        <p:cTn id="20" dur="500" fill="hold"/>
                                        <p:tgtEl>
                                          <p:spTgt spid="138249"/>
                                        </p:tgtEl>
                                        <p:attrNameLst>
                                          <p:attrName>ppt_h</p:attrName>
                                        </p:attrNameLst>
                                      </p:cBhvr>
                                      <p:tavLst>
                                        <p:tav tm="0">
                                          <p:val>
                                            <p:fltVal val="0"/>
                                          </p:val>
                                        </p:tav>
                                        <p:tav tm="100000">
                                          <p:val>
                                            <p:strVal val="#ppt_h"/>
                                          </p:val>
                                        </p:tav>
                                      </p:tavLst>
                                    </p:anim>
                                    <p:animEffect transition="in" filter="fade">
                                      <p:cBhvr>
                                        <p:cTn id="21" dur="500"/>
                                        <p:tgtEl>
                                          <p:spTgt spid="138249"/>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138248"/>
                                        </p:tgtEl>
                                        <p:attrNameLst>
                                          <p:attrName>style.visibility</p:attrName>
                                        </p:attrNameLst>
                                      </p:cBhvr>
                                      <p:to>
                                        <p:strVal val="visible"/>
                                      </p:to>
                                    </p:set>
                                    <p:anim calcmode="lin" valueType="num">
                                      <p:cBhvr>
                                        <p:cTn id="24" dur="500" fill="hold"/>
                                        <p:tgtEl>
                                          <p:spTgt spid="138248"/>
                                        </p:tgtEl>
                                        <p:attrNameLst>
                                          <p:attrName>ppt_w</p:attrName>
                                        </p:attrNameLst>
                                      </p:cBhvr>
                                      <p:tavLst>
                                        <p:tav tm="0">
                                          <p:val>
                                            <p:fltVal val="0"/>
                                          </p:val>
                                        </p:tav>
                                        <p:tav tm="100000">
                                          <p:val>
                                            <p:strVal val="#ppt_w"/>
                                          </p:val>
                                        </p:tav>
                                      </p:tavLst>
                                    </p:anim>
                                    <p:anim calcmode="lin" valueType="num">
                                      <p:cBhvr>
                                        <p:cTn id="25" dur="500" fill="hold"/>
                                        <p:tgtEl>
                                          <p:spTgt spid="138248"/>
                                        </p:tgtEl>
                                        <p:attrNameLst>
                                          <p:attrName>ppt_h</p:attrName>
                                        </p:attrNameLst>
                                      </p:cBhvr>
                                      <p:tavLst>
                                        <p:tav tm="0">
                                          <p:val>
                                            <p:fltVal val="0"/>
                                          </p:val>
                                        </p:tav>
                                        <p:tav tm="100000">
                                          <p:val>
                                            <p:strVal val="#ppt_h"/>
                                          </p:val>
                                        </p:tav>
                                      </p:tavLst>
                                    </p:anim>
                                    <p:animEffect transition="in" filter="fade">
                                      <p:cBhvr>
                                        <p:cTn id="26" dur="500"/>
                                        <p:tgtEl>
                                          <p:spTgt spid="13824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138250"/>
                                        </p:tgtEl>
                                        <p:attrNameLst>
                                          <p:attrName>style.visibility</p:attrName>
                                        </p:attrNameLst>
                                      </p:cBhvr>
                                      <p:to>
                                        <p:strVal val="visible"/>
                                      </p:to>
                                    </p:set>
                                    <p:anim calcmode="lin" valueType="num">
                                      <p:cBhvr>
                                        <p:cTn id="31" dur="500" fill="hold"/>
                                        <p:tgtEl>
                                          <p:spTgt spid="138250"/>
                                        </p:tgtEl>
                                        <p:attrNameLst>
                                          <p:attrName>ppt_w</p:attrName>
                                        </p:attrNameLst>
                                      </p:cBhvr>
                                      <p:tavLst>
                                        <p:tav tm="0">
                                          <p:val>
                                            <p:fltVal val="0"/>
                                          </p:val>
                                        </p:tav>
                                        <p:tav tm="100000">
                                          <p:val>
                                            <p:strVal val="#ppt_w"/>
                                          </p:val>
                                        </p:tav>
                                      </p:tavLst>
                                    </p:anim>
                                    <p:anim calcmode="lin" valueType="num">
                                      <p:cBhvr>
                                        <p:cTn id="32" dur="500" fill="hold"/>
                                        <p:tgtEl>
                                          <p:spTgt spid="138250"/>
                                        </p:tgtEl>
                                        <p:attrNameLst>
                                          <p:attrName>ppt_h</p:attrName>
                                        </p:attrNameLst>
                                      </p:cBhvr>
                                      <p:tavLst>
                                        <p:tav tm="0">
                                          <p:val>
                                            <p:fltVal val="0"/>
                                          </p:val>
                                        </p:tav>
                                        <p:tav tm="100000">
                                          <p:val>
                                            <p:strVal val="#ppt_h"/>
                                          </p:val>
                                        </p:tav>
                                      </p:tavLst>
                                    </p:anim>
                                    <p:animEffect transition="in" filter="fade">
                                      <p:cBhvr>
                                        <p:cTn id="33" dur="500"/>
                                        <p:tgtEl>
                                          <p:spTgt spid="138250"/>
                                        </p:tgtEl>
                                      </p:cBhvr>
                                    </p:animEffect>
                                  </p:childTnLst>
                                </p:cTn>
                              </p:par>
                            </p:childTnLst>
                          </p:cTn>
                        </p:par>
                        <p:par>
                          <p:cTn id="34" fill="hold" nodeType="afterGroup">
                            <p:stCondLst>
                              <p:cond delay="500"/>
                            </p:stCondLst>
                            <p:childTnLst>
                              <p:par>
                                <p:cTn id="35" presetID="53" presetClass="entr" presetSubtype="0" fill="hold" grpId="0" nodeType="afterEffect">
                                  <p:stCondLst>
                                    <p:cond delay="500"/>
                                  </p:stCondLst>
                                  <p:childTnLst>
                                    <p:set>
                                      <p:cBhvr>
                                        <p:cTn id="36" dur="1" fill="hold">
                                          <p:stCondLst>
                                            <p:cond delay="0"/>
                                          </p:stCondLst>
                                        </p:cTn>
                                        <p:tgtEl>
                                          <p:spTgt spid="138251"/>
                                        </p:tgtEl>
                                        <p:attrNameLst>
                                          <p:attrName>style.visibility</p:attrName>
                                        </p:attrNameLst>
                                      </p:cBhvr>
                                      <p:to>
                                        <p:strVal val="visible"/>
                                      </p:to>
                                    </p:set>
                                    <p:anim calcmode="lin" valueType="num">
                                      <p:cBhvr>
                                        <p:cTn id="37" dur="500" fill="hold"/>
                                        <p:tgtEl>
                                          <p:spTgt spid="138251"/>
                                        </p:tgtEl>
                                        <p:attrNameLst>
                                          <p:attrName>ppt_w</p:attrName>
                                        </p:attrNameLst>
                                      </p:cBhvr>
                                      <p:tavLst>
                                        <p:tav tm="0">
                                          <p:val>
                                            <p:fltVal val="0"/>
                                          </p:val>
                                        </p:tav>
                                        <p:tav tm="100000">
                                          <p:val>
                                            <p:strVal val="#ppt_w"/>
                                          </p:val>
                                        </p:tav>
                                      </p:tavLst>
                                    </p:anim>
                                    <p:anim calcmode="lin" valueType="num">
                                      <p:cBhvr>
                                        <p:cTn id="38" dur="500" fill="hold"/>
                                        <p:tgtEl>
                                          <p:spTgt spid="138251"/>
                                        </p:tgtEl>
                                        <p:attrNameLst>
                                          <p:attrName>ppt_h</p:attrName>
                                        </p:attrNameLst>
                                      </p:cBhvr>
                                      <p:tavLst>
                                        <p:tav tm="0">
                                          <p:val>
                                            <p:fltVal val="0"/>
                                          </p:val>
                                        </p:tav>
                                        <p:tav tm="100000">
                                          <p:val>
                                            <p:strVal val="#ppt_h"/>
                                          </p:val>
                                        </p:tav>
                                      </p:tavLst>
                                    </p:anim>
                                    <p:animEffect transition="in" filter="fade">
                                      <p:cBhvr>
                                        <p:cTn id="39" dur="500"/>
                                        <p:tgtEl>
                                          <p:spTgt spid="138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6" grpId="0" animBg="1"/>
      <p:bldP spid="138248" grpId="0" animBg="1"/>
      <p:bldP spid="138250" grpId="0" animBg="1"/>
      <p:bldP spid="13825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a:xfrm>
            <a:off x="1981200" y="-179388"/>
            <a:ext cx="8229600" cy="1141413"/>
          </a:xfrm>
        </p:spPr>
        <p:txBody>
          <a:bodyPr vert="horz" lIns="88900" tIns="50799" rIns="88900" bIns="50799" rtlCol="0" anchor="ctr">
            <a:normAutofit/>
          </a:bodyPr>
          <a:lstStyle/>
          <a:p>
            <a:pPr defTabSz="456514">
              <a:defRPr/>
            </a:pPr>
            <a:r>
              <a:rPr lang="en-US" altLang="x-none" sz="2742">
                <a:latin typeface="Helvetica" charset="0"/>
                <a:ea typeface="ＭＳ Ｐゴシック" charset="-128"/>
                <a:sym typeface="Helvetica" charset="0"/>
              </a:rPr>
              <a:t>Who was involved in the UN Military Action in Korea besides the US and South Korea?</a:t>
            </a:r>
            <a:endParaRPr lang="en-US" altLang="x-none">
              <a:ea typeface="ＭＳ Ｐゴシック" charset="-128"/>
            </a:endParaRPr>
          </a:p>
        </p:txBody>
      </p:sp>
      <p:sp>
        <p:nvSpPr>
          <p:cNvPr id="39938" name="Rectangle 2"/>
          <p:cNvSpPr>
            <a:spLocks/>
          </p:cNvSpPr>
          <p:nvPr/>
        </p:nvSpPr>
        <p:spPr bwMode="auto">
          <a:xfrm>
            <a:off x="1566864" y="750889"/>
            <a:ext cx="5172075" cy="608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spAutoFit/>
          </a:bodyPr>
          <a:lstStyle>
            <a:lvl1pPr defTabSz="1300163">
              <a:spcBef>
                <a:spcPts val="4200"/>
              </a:spcBef>
              <a:buSzPct val="100000"/>
              <a:buChar char="•"/>
              <a:defRPr sz="3800">
                <a:solidFill>
                  <a:srgbClr val="000000"/>
                </a:solidFill>
                <a:latin typeface="Helvetica Light" charset="0"/>
                <a:ea typeface="ＭＳ Ｐゴシック" charset="-128"/>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spcBef>
                <a:spcPts val="703"/>
              </a:spcBef>
              <a:buSzTx/>
              <a:buNone/>
              <a:defRPr/>
            </a:pPr>
            <a:r>
              <a:rPr lang="ja-JP" altLang="en-US" sz="1547" dirty="0">
                <a:latin typeface="Helvetica" charset="0"/>
                <a:sym typeface="Helvetica" charset="0"/>
              </a:rPr>
              <a:t>“</a:t>
            </a:r>
            <a:r>
              <a:rPr lang="en-US" altLang="ja-JP" sz="1547" dirty="0">
                <a:latin typeface="Helvetica" charset="0"/>
                <a:sym typeface="Helvetica" charset="0"/>
              </a:rPr>
              <a:t>When hostile North Korean forces crossed the 38th parallel in Korea in June of 1950, the United Nations Security Council called for an immediate end to hostilities. When its further demand that North Korea withdraw forces from the southern half of the Korean peninsula fell on deaf ears, the UN Security Council recommended that members of the United Nations join forces to repel the attack. </a:t>
            </a:r>
            <a:r>
              <a:rPr lang="en-US" altLang="ja-JP" sz="1547" b="1" dirty="0">
                <a:latin typeface="Helvetica" charset="0"/>
                <a:sym typeface="Helvetica" charset="0"/>
              </a:rPr>
              <a:t>Twenty-one nations </a:t>
            </a:r>
            <a:r>
              <a:rPr lang="en-US" altLang="ja-JP" sz="1547" dirty="0">
                <a:latin typeface="Helvetica" charset="0"/>
                <a:sym typeface="Helvetica" charset="0"/>
              </a:rPr>
              <a:t>agreed to contribute arms, money, medical supplies, and/or troops </a:t>
            </a:r>
            <a:r>
              <a:rPr lang="en-US" altLang="ja-JP" sz="1547" b="1" dirty="0">
                <a:latin typeface="Helvetica" charset="0"/>
                <a:sym typeface="Helvetica" charset="0"/>
              </a:rPr>
              <a:t>to rid South Korea of the Communist aggressor.</a:t>
            </a:r>
            <a:r>
              <a:rPr lang="ja-JP" altLang="en-US" sz="1547" dirty="0">
                <a:latin typeface="Helvetica" charset="0"/>
                <a:sym typeface="Helvetica" charset="0"/>
              </a:rPr>
              <a:t>”</a:t>
            </a:r>
            <a:r>
              <a:rPr lang="en-US" altLang="ja-JP" sz="1547" dirty="0">
                <a:latin typeface="Helvetica" charset="0"/>
                <a:sym typeface="Helvetica" charset="0"/>
              </a:rPr>
              <a:t> </a:t>
            </a:r>
          </a:p>
          <a:p>
            <a:pPr>
              <a:spcBef>
                <a:spcPts val="703"/>
              </a:spcBef>
              <a:buSzTx/>
              <a:buNone/>
              <a:defRPr/>
            </a:pPr>
            <a:endParaRPr lang="en-US" altLang="x-none" sz="1547" dirty="0">
              <a:latin typeface="Helvetica" charset="0"/>
              <a:sym typeface="Helvetica" charset="0"/>
            </a:endParaRPr>
          </a:p>
          <a:p>
            <a:pPr>
              <a:spcBef>
                <a:spcPts val="703"/>
              </a:spcBef>
              <a:buSzTx/>
              <a:buNone/>
              <a:defRPr/>
            </a:pPr>
            <a:r>
              <a:rPr lang="en-US" altLang="x-none" sz="1547" dirty="0">
                <a:latin typeface="Helvetica" charset="0"/>
                <a:sym typeface="Helvetica" charset="0"/>
              </a:rPr>
              <a:t>General Douglas MacArthur, as head of the US military presence in Korea and Japan, was placed in charge of task for sent to handle this </a:t>
            </a:r>
            <a:r>
              <a:rPr lang="ja-JP" altLang="en-US" sz="1547" dirty="0">
                <a:latin typeface="Helvetica" charset="0"/>
                <a:sym typeface="Helvetica" charset="0"/>
              </a:rPr>
              <a:t>“</a:t>
            </a:r>
            <a:r>
              <a:rPr lang="en-US" altLang="ja-JP" sz="1547" dirty="0">
                <a:latin typeface="Helvetica" charset="0"/>
                <a:sym typeface="Helvetica" charset="0"/>
              </a:rPr>
              <a:t>police-action</a:t>
            </a:r>
            <a:r>
              <a:rPr lang="ja-JP" altLang="en-US" sz="1547" dirty="0">
                <a:latin typeface="Helvetica" charset="0"/>
                <a:sym typeface="Helvetica" charset="0"/>
              </a:rPr>
              <a:t>”</a:t>
            </a:r>
            <a:endParaRPr lang="en-US" altLang="ja-JP" sz="1547" dirty="0">
              <a:latin typeface="Helvetica" charset="0"/>
              <a:sym typeface="Helvetica" charset="0"/>
            </a:endParaRPr>
          </a:p>
          <a:p>
            <a:pPr>
              <a:spcBef>
                <a:spcPts val="703"/>
              </a:spcBef>
              <a:buSzTx/>
              <a:buNone/>
              <a:defRPr/>
            </a:pPr>
            <a:endParaRPr lang="en-US" altLang="x-none" sz="1547" dirty="0">
              <a:latin typeface="Helvetica" charset="0"/>
              <a:sym typeface="Helvetica" charset="0"/>
            </a:endParaRPr>
          </a:p>
          <a:p>
            <a:pPr eaLnBrk="1">
              <a:spcBef>
                <a:spcPct val="0"/>
              </a:spcBef>
              <a:buSzTx/>
              <a:buFontTx/>
              <a:buNone/>
              <a:defRPr/>
            </a:pPr>
            <a:r>
              <a:rPr lang="ja-JP" altLang="en-US" sz="1547" dirty="0">
                <a:latin typeface="Helvetica" charset="0"/>
                <a:sym typeface="Helvetica" charset="0"/>
              </a:rPr>
              <a:t>“</a:t>
            </a:r>
            <a:r>
              <a:rPr lang="en-US" altLang="ja-JP" sz="1547" b="1" dirty="0">
                <a:latin typeface="Helvetica" charset="0"/>
                <a:sym typeface="Helvetica" charset="0"/>
              </a:rPr>
              <a:t>Fifteen foreign nations other than the United States and South Korea sent combat forces to serve in the United Nations Command in Korea during the Korean War</a:t>
            </a:r>
            <a:r>
              <a:rPr lang="en-US" altLang="ja-JP" sz="1547" dirty="0">
                <a:latin typeface="Helvetica" charset="0"/>
                <a:sym typeface="Helvetica" charset="0"/>
              </a:rPr>
              <a:t>. Five noncombatant nations provided hospitals or ambulance units. Approximately 150,000 foreign servicemen fought, and foreign casualties included 3,360 killed, 11,886 wounded and 1,801 servicemen missing in action. There were 1,376 foreign prisoners of war repatriated to 12 countries in 1953.</a:t>
            </a:r>
            <a:r>
              <a:rPr lang="ja-JP" altLang="en-US" sz="1547" dirty="0">
                <a:latin typeface="Helvetica" charset="0"/>
                <a:sym typeface="Helvetica" charset="0"/>
              </a:rPr>
              <a:t>”</a:t>
            </a:r>
            <a:endParaRPr lang="en-US" altLang="x-none" sz="2531" dirty="0"/>
          </a:p>
        </p:txBody>
      </p:sp>
      <p:graphicFrame>
        <p:nvGraphicFramePr>
          <p:cNvPr id="8196" name="Group 4"/>
          <p:cNvGraphicFramePr>
            <a:graphicFrameLocks noGrp="1"/>
          </p:cNvGraphicFramePr>
          <p:nvPr/>
        </p:nvGraphicFramePr>
        <p:xfrm>
          <a:off x="6710363" y="1455738"/>
          <a:ext cx="4076700" cy="3911600"/>
        </p:xfrm>
        <a:graphic>
          <a:graphicData uri="http://schemas.openxmlformats.org/drawingml/2006/table">
            <a:tbl>
              <a:tblPr/>
              <a:tblGrid>
                <a:gridCol w="1207497"/>
                <a:gridCol w="2869203"/>
              </a:tblGrid>
              <a:tr h="244475">
                <a:tc>
                  <a:txBody>
                    <a:bodyPr/>
                    <a:lstStyle>
                      <a:lvl1pPr algn="l" defTabSz="649288" eaLnBrk="0">
                        <a:spcBef>
                          <a:spcPts val="4200"/>
                        </a:spcBef>
                        <a:buSzPct val="100000"/>
                        <a:defRPr sz="3400">
                          <a:solidFill>
                            <a:srgbClr val="000000"/>
                          </a:solidFill>
                          <a:latin typeface="Helvetica Light" charset="0"/>
                          <a:ea typeface="ＭＳ Ｐゴシック" charset="-128"/>
                          <a:cs typeface="Helvetica Light" charset="0"/>
                          <a:sym typeface="Helvetica Light" charset="0"/>
                        </a:defRPr>
                      </a:lvl1pPr>
                      <a:lvl2pPr marL="742950" indent="-28575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11430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6002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20574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5146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9718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4290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8862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649288" rtl="0" eaLnBrk="1" fontAlgn="base" latinLnBrk="0" hangingPunct="0">
                        <a:lnSpc>
                          <a:spcPct val="100000"/>
                        </a:lnSpc>
                        <a:spcBef>
                          <a:spcPct val="0"/>
                        </a:spcBef>
                        <a:spcAft>
                          <a:spcPct val="0"/>
                        </a:spcAft>
                        <a:buClrTx/>
                        <a:buSzTx/>
                        <a:buFontTx/>
                        <a:buNone/>
                        <a:tabLst/>
                      </a:pPr>
                      <a:r>
                        <a:rPr kumimoji="0" lang="en-US" altLang="x-none" sz="1000" b="1" i="0" u="none" strike="noStrike" cap="none" normalizeH="0" baseline="0">
                          <a:ln>
                            <a:noFill/>
                          </a:ln>
                          <a:solidFill>
                            <a:srgbClr val="000000"/>
                          </a:solidFill>
                          <a:effectLst/>
                          <a:latin typeface="Verdana" charset="0"/>
                          <a:ea typeface="Verdana" charset="0"/>
                          <a:cs typeface="Verdana" charset="0"/>
                          <a:sym typeface="Verdana" charset="0"/>
                        </a:rPr>
                        <a:t>Country</a:t>
                      </a:r>
                      <a:endParaRPr kumimoji="0" lang="en-US" altLang="x-none" sz="1800" b="0" i="0" u="none" strike="noStrike" cap="none" normalizeH="0" baseline="0">
                        <a:ln>
                          <a:noFill/>
                        </a:ln>
                        <a:solidFill>
                          <a:srgbClr val="000000"/>
                        </a:solidFill>
                        <a:effectLst/>
                        <a:latin typeface="Helvetica" charset="0"/>
                        <a:ea typeface="ＭＳ Ｐゴシック" charset="-128"/>
                        <a:sym typeface="Helvetica" charset="0"/>
                      </a:endParaRPr>
                    </a:p>
                  </a:txBody>
                  <a:tcPr marL="44639" marR="44639" marT="44652" marB="44652" anchor="ctr" horzOverflow="overflow">
                    <a:lnL w="13546" cap="flat" cmpd="sng" algn="ctr">
                      <a:solidFill>
                        <a:srgbClr val="000000"/>
                      </a:solidFill>
                      <a:prstDash val="solid"/>
                      <a:miter lim="0"/>
                      <a:headEnd type="none" w="med" len="med"/>
                      <a:tailEnd type="none" w="med" len="med"/>
                    </a:lnL>
                    <a:lnR w="13546" cap="flat" cmpd="sng" algn="ctr">
                      <a:solidFill>
                        <a:srgbClr val="000000"/>
                      </a:solidFill>
                      <a:prstDash val="solid"/>
                      <a:miter lim="0"/>
                      <a:headEnd type="none" w="med" len="med"/>
                      <a:tailEnd type="none" w="med" len="med"/>
                    </a:lnR>
                    <a:lnT w="13546" cap="flat" cmpd="sng" algn="ctr">
                      <a:solidFill>
                        <a:srgbClr val="000000"/>
                      </a:solidFill>
                      <a:prstDash val="solid"/>
                      <a:miter lim="0"/>
                      <a:headEnd type="none" w="med" len="med"/>
                      <a:tailEnd type="none" w="med" len="med"/>
                    </a:lnT>
                    <a:lnB w="13546" cap="flat" cmpd="sng" algn="ctr">
                      <a:solidFill>
                        <a:srgbClr val="000000"/>
                      </a:solidFill>
                      <a:prstDash val="solid"/>
                      <a:miter lim="0"/>
                      <a:headEnd type="none" w="med" len="med"/>
                      <a:tailEnd type="none" w="med" len="med"/>
                    </a:lnB>
                    <a:lnTlToBr>
                      <a:noFill/>
                    </a:lnTlToBr>
                    <a:lnBlToTr>
                      <a:noFill/>
                    </a:lnBlToTr>
                    <a:solidFill>
                      <a:srgbClr val="CCFFCC"/>
                    </a:solidFill>
                  </a:tcPr>
                </a:tc>
                <a:tc>
                  <a:txBody>
                    <a:bodyPr/>
                    <a:lstStyle>
                      <a:lvl1pPr algn="l" defTabSz="649288" eaLnBrk="0">
                        <a:spcBef>
                          <a:spcPts val="4200"/>
                        </a:spcBef>
                        <a:buSzPct val="100000"/>
                        <a:defRPr sz="3400">
                          <a:solidFill>
                            <a:srgbClr val="000000"/>
                          </a:solidFill>
                          <a:latin typeface="Helvetica Light" charset="0"/>
                          <a:ea typeface="ＭＳ Ｐゴシック" charset="-128"/>
                          <a:cs typeface="Helvetica Light" charset="0"/>
                          <a:sym typeface="Helvetica Light" charset="0"/>
                        </a:defRPr>
                      </a:lvl1pPr>
                      <a:lvl2pPr marL="742950" indent="-28575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11430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6002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20574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5146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9718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4290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8862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649288" rtl="0" eaLnBrk="1" fontAlgn="base" latinLnBrk="0" hangingPunct="0">
                        <a:lnSpc>
                          <a:spcPct val="100000"/>
                        </a:lnSpc>
                        <a:spcBef>
                          <a:spcPct val="0"/>
                        </a:spcBef>
                        <a:spcAft>
                          <a:spcPct val="0"/>
                        </a:spcAft>
                        <a:buClrTx/>
                        <a:buSzTx/>
                        <a:buFontTx/>
                        <a:buNone/>
                        <a:tabLst/>
                      </a:pPr>
                      <a:r>
                        <a:rPr kumimoji="0" lang="en-US" altLang="x-none" sz="1000" b="1" i="0" u="none" strike="noStrike" cap="none" normalizeH="0" baseline="0">
                          <a:ln>
                            <a:noFill/>
                          </a:ln>
                          <a:solidFill>
                            <a:srgbClr val="000000"/>
                          </a:solidFill>
                          <a:effectLst/>
                          <a:latin typeface="Verdana" charset="0"/>
                          <a:ea typeface="Verdana" charset="0"/>
                          <a:cs typeface="Verdana" charset="0"/>
                          <a:sym typeface="Verdana" charset="0"/>
                        </a:rPr>
                        <a:t>Dates of Service</a:t>
                      </a:r>
                      <a:endParaRPr kumimoji="0" lang="en-US" altLang="x-none" sz="1800" b="0" i="0" u="none" strike="noStrike" cap="none" normalizeH="0" baseline="0">
                        <a:ln>
                          <a:noFill/>
                        </a:ln>
                        <a:solidFill>
                          <a:srgbClr val="000000"/>
                        </a:solidFill>
                        <a:effectLst/>
                        <a:latin typeface="Helvetica" charset="0"/>
                        <a:ea typeface="ＭＳ Ｐゴシック" charset="-128"/>
                        <a:sym typeface="Helvetica" charset="0"/>
                      </a:endParaRPr>
                    </a:p>
                  </a:txBody>
                  <a:tcPr marL="44639" marR="44639" marT="44652" marB="44652" anchor="ctr" horzOverflow="overflow">
                    <a:lnL w="13546" cap="flat" cmpd="sng" algn="ctr">
                      <a:solidFill>
                        <a:srgbClr val="000000"/>
                      </a:solidFill>
                      <a:prstDash val="solid"/>
                      <a:miter lim="0"/>
                      <a:headEnd type="none" w="med" len="med"/>
                      <a:tailEnd type="none" w="med" len="med"/>
                    </a:lnL>
                    <a:lnR w="13546" cap="flat" cmpd="sng" algn="ctr">
                      <a:solidFill>
                        <a:srgbClr val="000000"/>
                      </a:solidFill>
                      <a:prstDash val="solid"/>
                      <a:miter lim="0"/>
                      <a:headEnd type="none" w="med" len="med"/>
                      <a:tailEnd type="none" w="med" len="med"/>
                    </a:lnR>
                    <a:lnT w="13546" cap="flat" cmpd="sng" algn="ctr">
                      <a:solidFill>
                        <a:srgbClr val="000000"/>
                      </a:solidFill>
                      <a:prstDash val="solid"/>
                      <a:miter lim="0"/>
                      <a:headEnd type="none" w="med" len="med"/>
                      <a:tailEnd type="none" w="med" len="med"/>
                    </a:lnT>
                    <a:lnB w="13546" cap="flat" cmpd="sng" algn="ctr">
                      <a:solidFill>
                        <a:srgbClr val="000000"/>
                      </a:solidFill>
                      <a:prstDash val="solid"/>
                      <a:miter lim="0"/>
                      <a:headEnd type="none" w="med" len="med"/>
                      <a:tailEnd type="none" w="med" len="med"/>
                    </a:lnB>
                    <a:lnTlToBr>
                      <a:noFill/>
                    </a:lnTlToBr>
                    <a:lnBlToTr>
                      <a:noFill/>
                    </a:lnBlToTr>
                    <a:solidFill>
                      <a:srgbClr val="CCFFCC"/>
                    </a:solidFill>
                  </a:tcPr>
                </a:tc>
              </a:tr>
              <a:tr h="244475">
                <a:tc>
                  <a:txBody>
                    <a:bodyPr/>
                    <a:lstStyle>
                      <a:lvl1pPr algn="l" defTabSz="649288" eaLnBrk="0">
                        <a:spcBef>
                          <a:spcPts val="4200"/>
                        </a:spcBef>
                        <a:buSzPct val="100000"/>
                        <a:defRPr sz="3400">
                          <a:solidFill>
                            <a:srgbClr val="000000"/>
                          </a:solidFill>
                          <a:latin typeface="Helvetica Light" charset="0"/>
                          <a:ea typeface="ＭＳ Ｐゴシック" charset="-128"/>
                          <a:cs typeface="Helvetica Light" charset="0"/>
                          <a:sym typeface="Helvetica Light" charset="0"/>
                        </a:defRPr>
                      </a:lvl1pPr>
                      <a:lvl2pPr marL="742950" indent="-28575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11430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6002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20574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5146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9718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4290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8862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649288" rtl="0" eaLnBrk="1" fontAlgn="base" latinLnBrk="0" hangingPunct="0">
                        <a:lnSpc>
                          <a:spcPct val="100000"/>
                        </a:lnSpc>
                        <a:spcBef>
                          <a:spcPct val="0"/>
                        </a:spcBef>
                        <a:spcAft>
                          <a:spcPct val="0"/>
                        </a:spcAft>
                        <a:buClrTx/>
                        <a:buSzTx/>
                        <a:buFontTx/>
                        <a:buNone/>
                        <a:tabLst/>
                      </a:pPr>
                      <a:r>
                        <a:rPr kumimoji="0" lang="en-US" altLang="x-none" sz="1000" b="0" i="0" u="none" strike="noStrike" cap="none" normalizeH="0" baseline="0">
                          <a:ln>
                            <a:noFill/>
                          </a:ln>
                          <a:solidFill>
                            <a:srgbClr val="000000"/>
                          </a:solidFill>
                          <a:effectLst/>
                          <a:latin typeface="Verdana" charset="0"/>
                          <a:ea typeface="Verdana" charset="0"/>
                          <a:cs typeface="Verdana" charset="0"/>
                          <a:sym typeface="Verdana" charset="0"/>
                        </a:rPr>
                        <a:t>Australia</a:t>
                      </a:r>
                      <a:endParaRPr kumimoji="0" lang="en-US" altLang="x-none" sz="1800" b="0" i="0" u="none" strike="noStrike" cap="none" normalizeH="0" baseline="0">
                        <a:ln>
                          <a:noFill/>
                        </a:ln>
                        <a:solidFill>
                          <a:srgbClr val="000000"/>
                        </a:solidFill>
                        <a:effectLst/>
                        <a:latin typeface="Helvetica" charset="0"/>
                        <a:ea typeface="ＭＳ Ｐゴシック" charset="-128"/>
                        <a:sym typeface="Helvetica" charset="0"/>
                      </a:endParaRPr>
                    </a:p>
                  </a:txBody>
                  <a:tcPr marL="44639" marR="44639" marT="44652" marB="44652" anchor="ctr" horzOverflow="overflow">
                    <a:lnL w="13546" cap="flat" cmpd="sng" algn="ctr">
                      <a:solidFill>
                        <a:srgbClr val="000000"/>
                      </a:solidFill>
                      <a:prstDash val="solid"/>
                      <a:miter lim="0"/>
                      <a:headEnd type="none" w="med" len="med"/>
                      <a:tailEnd type="none" w="med" len="med"/>
                    </a:lnL>
                    <a:lnR w="13546" cap="flat" cmpd="sng" algn="ctr">
                      <a:solidFill>
                        <a:srgbClr val="000000"/>
                      </a:solidFill>
                      <a:prstDash val="solid"/>
                      <a:miter lim="0"/>
                      <a:headEnd type="none" w="med" len="med"/>
                      <a:tailEnd type="none" w="med" len="med"/>
                    </a:lnR>
                    <a:lnT w="13546" cap="flat" cmpd="sng" algn="ctr">
                      <a:solidFill>
                        <a:srgbClr val="000000"/>
                      </a:solidFill>
                      <a:prstDash val="solid"/>
                      <a:miter lim="0"/>
                      <a:headEnd type="none" w="med" len="med"/>
                      <a:tailEnd type="none" w="med" len="med"/>
                    </a:lnT>
                    <a:lnB w="13546"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lvl1pPr algn="l" defTabSz="649288" eaLnBrk="0">
                        <a:spcBef>
                          <a:spcPts val="4200"/>
                        </a:spcBef>
                        <a:buSzPct val="100000"/>
                        <a:defRPr sz="3400">
                          <a:solidFill>
                            <a:srgbClr val="000000"/>
                          </a:solidFill>
                          <a:latin typeface="Helvetica Light" charset="0"/>
                          <a:ea typeface="ＭＳ Ｐゴシック" charset="-128"/>
                          <a:cs typeface="Helvetica Light" charset="0"/>
                          <a:sym typeface="Helvetica Light" charset="0"/>
                        </a:defRPr>
                      </a:lvl1pPr>
                      <a:lvl2pPr marL="742950" indent="-28575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11430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6002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20574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5146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9718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4290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8862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649288" rtl="0" eaLnBrk="1" fontAlgn="base" latinLnBrk="0" hangingPunct="0">
                        <a:lnSpc>
                          <a:spcPct val="100000"/>
                        </a:lnSpc>
                        <a:spcBef>
                          <a:spcPct val="0"/>
                        </a:spcBef>
                        <a:spcAft>
                          <a:spcPct val="0"/>
                        </a:spcAft>
                        <a:buClrTx/>
                        <a:buSzTx/>
                        <a:buFontTx/>
                        <a:buNone/>
                        <a:tabLst/>
                      </a:pPr>
                      <a:r>
                        <a:rPr kumimoji="0" lang="en-US" altLang="x-none" sz="1000" b="0" i="0" u="none" strike="noStrike" cap="none" normalizeH="0" baseline="0">
                          <a:ln>
                            <a:noFill/>
                          </a:ln>
                          <a:solidFill>
                            <a:srgbClr val="000000"/>
                          </a:solidFill>
                          <a:effectLst/>
                          <a:latin typeface="Verdana" charset="0"/>
                          <a:ea typeface="Verdana" charset="0"/>
                          <a:cs typeface="Verdana" charset="0"/>
                          <a:sym typeface="Verdana" charset="0"/>
                        </a:rPr>
                        <a:t>July 1, 1950 to February 12, 1954</a:t>
                      </a:r>
                      <a:endParaRPr kumimoji="0" lang="en-US" altLang="x-none" sz="1800" b="0" i="0" u="none" strike="noStrike" cap="none" normalizeH="0" baseline="0">
                        <a:ln>
                          <a:noFill/>
                        </a:ln>
                        <a:solidFill>
                          <a:srgbClr val="000000"/>
                        </a:solidFill>
                        <a:effectLst/>
                        <a:latin typeface="Helvetica" charset="0"/>
                        <a:ea typeface="ＭＳ Ｐゴシック" charset="-128"/>
                        <a:sym typeface="Helvetica" charset="0"/>
                      </a:endParaRPr>
                    </a:p>
                  </a:txBody>
                  <a:tcPr marL="44639" marR="44639" marT="44652" marB="44652" anchor="ctr" horzOverflow="overflow">
                    <a:lnL w="13546" cap="flat" cmpd="sng" algn="ctr">
                      <a:solidFill>
                        <a:srgbClr val="000000"/>
                      </a:solidFill>
                      <a:prstDash val="solid"/>
                      <a:miter lim="0"/>
                      <a:headEnd type="none" w="med" len="med"/>
                      <a:tailEnd type="none" w="med" len="med"/>
                    </a:lnL>
                    <a:lnR w="13546" cap="flat" cmpd="sng" algn="ctr">
                      <a:solidFill>
                        <a:srgbClr val="000000"/>
                      </a:solidFill>
                      <a:prstDash val="solid"/>
                      <a:miter lim="0"/>
                      <a:headEnd type="none" w="med" len="med"/>
                      <a:tailEnd type="none" w="med" len="med"/>
                    </a:lnR>
                    <a:lnT w="13546" cap="flat" cmpd="sng" algn="ctr">
                      <a:solidFill>
                        <a:srgbClr val="000000"/>
                      </a:solidFill>
                      <a:prstDash val="solid"/>
                      <a:miter lim="0"/>
                      <a:headEnd type="none" w="med" len="med"/>
                      <a:tailEnd type="none" w="med" len="med"/>
                    </a:lnT>
                    <a:lnB w="13546"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r>
              <a:tr h="244475">
                <a:tc>
                  <a:txBody>
                    <a:bodyPr/>
                    <a:lstStyle>
                      <a:lvl1pPr algn="l" defTabSz="649288" eaLnBrk="0">
                        <a:spcBef>
                          <a:spcPts val="4200"/>
                        </a:spcBef>
                        <a:buSzPct val="100000"/>
                        <a:defRPr sz="3400">
                          <a:solidFill>
                            <a:srgbClr val="000000"/>
                          </a:solidFill>
                          <a:latin typeface="Helvetica Light" charset="0"/>
                          <a:ea typeface="ＭＳ Ｐゴシック" charset="-128"/>
                          <a:cs typeface="Helvetica Light" charset="0"/>
                          <a:sym typeface="Helvetica Light" charset="0"/>
                        </a:defRPr>
                      </a:lvl1pPr>
                      <a:lvl2pPr marL="742950" indent="-28575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11430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6002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20574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5146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9718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4290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8862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649288" rtl="0" eaLnBrk="1" fontAlgn="base" latinLnBrk="0" hangingPunct="0">
                        <a:lnSpc>
                          <a:spcPct val="100000"/>
                        </a:lnSpc>
                        <a:spcBef>
                          <a:spcPct val="0"/>
                        </a:spcBef>
                        <a:spcAft>
                          <a:spcPct val="0"/>
                        </a:spcAft>
                        <a:buClrTx/>
                        <a:buSzTx/>
                        <a:buFontTx/>
                        <a:buNone/>
                        <a:tabLst/>
                      </a:pPr>
                      <a:r>
                        <a:rPr kumimoji="0" lang="en-US" altLang="x-none" sz="1000" b="0" i="0" u="none" strike="noStrike" cap="none" normalizeH="0" baseline="0">
                          <a:ln>
                            <a:noFill/>
                          </a:ln>
                          <a:solidFill>
                            <a:srgbClr val="000000"/>
                          </a:solidFill>
                          <a:effectLst/>
                          <a:latin typeface="Verdana" charset="0"/>
                          <a:ea typeface="Verdana" charset="0"/>
                          <a:cs typeface="Verdana" charset="0"/>
                          <a:sym typeface="Verdana" charset="0"/>
                        </a:rPr>
                        <a:t>Belgium</a:t>
                      </a:r>
                      <a:endParaRPr kumimoji="0" lang="en-US" altLang="x-none" sz="1800" b="0" i="0" u="none" strike="noStrike" cap="none" normalizeH="0" baseline="0">
                        <a:ln>
                          <a:noFill/>
                        </a:ln>
                        <a:solidFill>
                          <a:srgbClr val="000000"/>
                        </a:solidFill>
                        <a:effectLst/>
                        <a:latin typeface="Helvetica" charset="0"/>
                        <a:ea typeface="ＭＳ Ｐゴシック" charset="-128"/>
                        <a:sym typeface="Helvetica" charset="0"/>
                      </a:endParaRPr>
                    </a:p>
                  </a:txBody>
                  <a:tcPr marL="44639" marR="44639" marT="44652" marB="44652" anchor="ctr" horzOverflow="overflow">
                    <a:lnL w="13546" cap="flat" cmpd="sng" algn="ctr">
                      <a:solidFill>
                        <a:srgbClr val="000000"/>
                      </a:solidFill>
                      <a:prstDash val="solid"/>
                      <a:miter lim="0"/>
                      <a:headEnd type="none" w="med" len="med"/>
                      <a:tailEnd type="none" w="med" len="med"/>
                    </a:lnL>
                    <a:lnR w="13546" cap="flat" cmpd="sng" algn="ctr">
                      <a:solidFill>
                        <a:srgbClr val="000000"/>
                      </a:solidFill>
                      <a:prstDash val="solid"/>
                      <a:miter lim="0"/>
                      <a:headEnd type="none" w="med" len="med"/>
                      <a:tailEnd type="none" w="med" len="med"/>
                    </a:lnR>
                    <a:lnT w="13546" cap="flat" cmpd="sng" algn="ctr">
                      <a:solidFill>
                        <a:srgbClr val="000000"/>
                      </a:solidFill>
                      <a:prstDash val="solid"/>
                      <a:miter lim="0"/>
                      <a:headEnd type="none" w="med" len="med"/>
                      <a:tailEnd type="none" w="med" len="med"/>
                    </a:lnT>
                    <a:lnB w="13546"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lvl1pPr algn="l" defTabSz="649288" eaLnBrk="0">
                        <a:spcBef>
                          <a:spcPts val="4200"/>
                        </a:spcBef>
                        <a:buSzPct val="100000"/>
                        <a:defRPr sz="3400">
                          <a:solidFill>
                            <a:srgbClr val="000000"/>
                          </a:solidFill>
                          <a:latin typeface="Helvetica Light" charset="0"/>
                          <a:ea typeface="ＭＳ Ｐゴシック" charset="-128"/>
                          <a:cs typeface="Helvetica Light" charset="0"/>
                          <a:sym typeface="Helvetica Light" charset="0"/>
                        </a:defRPr>
                      </a:lvl1pPr>
                      <a:lvl2pPr marL="742950" indent="-28575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11430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6002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20574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5146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9718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4290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8862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649288" rtl="0" eaLnBrk="1" fontAlgn="base" latinLnBrk="0" hangingPunct="0">
                        <a:lnSpc>
                          <a:spcPct val="100000"/>
                        </a:lnSpc>
                        <a:spcBef>
                          <a:spcPct val="0"/>
                        </a:spcBef>
                        <a:spcAft>
                          <a:spcPct val="0"/>
                        </a:spcAft>
                        <a:buClrTx/>
                        <a:buSzTx/>
                        <a:buFontTx/>
                        <a:buNone/>
                        <a:tabLst/>
                      </a:pPr>
                      <a:r>
                        <a:rPr kumimoji="0" lang="en-US" altLang="x-none" sz="1000" b="0" i="0" u="none" strike="noStrike" cap="none" normalizeH="0" baseline="0">
                          <a:ln>
                            <a:noFill/>
                          </a:ln>
                          <a:solidFill>
                            <a:srgbClr val="000000"/>
                          </a:solidFill>
                          <a:effectLst/>
                          <a:latin typeface="Verdana" charset="0"/>
                          <a:ea typeface="Verdana" charset="0"/>
                          <a:cs typeface="Verdana" charset="0"/>
                          <a:sym typeface="Verdana" charset="0"/>
                        </a:rPr>
                        <a:t>January 31, 1951 to June 15, 1955</a:t>
                      </a:r>
                      <a:endParaRPr kumimoji="0" lang="en-US" altLang="x-none" sz="1800" b="0" i="0" u="none" strike="noStrike" cap="none" normalizeH="0" baseline="0">
                        <a:ln>
                          <a:noFill/>
                        </a:ln>
                        <a:solidFill>
                          <a:srgbClr val="000000"/>
                        </a:solidFill>
                        <a:effectLst/>
                        <a:latin typeface="Helvetica" charset="0"/>
                        <a:ea typeface="ＭＳ Ｐゴシック" charset="-128"/>
                        <a:sym typeface="Helvetica" charset="0"/>
                      </a:endParaRPr>
                    </a:p>
                  </a:txBody>
                  <a:tcPr marL="44639" marR="44639" marT="44652" marB="44652" anchor="ctr" horzOverflow="overflow">
                    <a:lnL w="13546" cap="flat" cmpd="sng" algn="ctr">
                      <a:solidFill>
                        <a:srgbClr val="000000"/>
                      </a:solidFill>
                      <a:prstDash val="solid"/>
                      <a:miter lim="0"/>
                      <a:headEnd type="none" w="med" len="med"/>
                      <a:tailEnd type="none" w="med" len="med"/>
                    </a:lnL>
                    <a:lnR w="13546" cap="flat" cmpd="sng" algn="ctr">
                      <a:solidFill>
                        <a:srgbClr val="000000"/>
                      </a:solidFill>
                      <a:prstDash val="solid"/>
                      <a:miter lim="0"/>
                      <a:headEnd type="none" w="med" len="med"/>
                      <a:tailEnd type="none" w="med" len="med"/>
                    </a:lnR>
                    <a:lnT w="13546" cap="flat" cmpd="sng" algn="ctr">
                      <a:solidFill>
                        <a:srgbClr val="000000"/>
                      </a:solidFill>
                      <a:prstDash val="solid"/>
                      <a:miter lim="0"/>
                      <a:headEnd type="none" w="med" len="med"/>
                      <a:tailEnd type="none" w="med" len="med"/>
                    </a:lnT>
                    <a:lnB w="13546"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r>
              <a:tr h="244475">
                <a:tc>
                  <a:txBody>
                    <a:bodyPr/>
                    <a:lstStyle>
                      <a:lvl1pPr algn="l" defTabSz="649288" eaLnBrk="0">
                        <a:spcBef>
                          <a:spcPts val="4200"/>
                        </a:spcBef>
                        <a:buSzPct val="100000"/>
                        <a:defRPr sz="3400">
                          <a:solidFill>
                            <a:srgbClr val="000000"/>
                          </a:solidFill>
                          <a:latin typeface="Helvetica Light" charset="0"/>
                          <a:ea typeface="ＭＳ Ｐゴシック" charset="-128"/>
                          <a:cs typeface="Helvetica Light" charset="0"/>
                          <a:sym typeface="Helvetica Light" charset="0"/>
                        </a:defRPr>
                      </a:lvl1pPr>
                      <a:lvl2pPr marL="742950" indent="-28575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11430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6002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20574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5146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9718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4290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8862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649288" rtl="0" eaLnBrk="1" fontAlgn="base" latinLnBrk="0" hangingPunct="0">
                        <a:lnSpc>
                          <a:spcPct val="100000"/>
                        </a:lnSpc>
                        <a:spcBef>
                          <a:spcPct val="0"/>
                        </a:spcBef>
                        <a:spcAft>
                          <a:spcPct val="0"/>
                        </a:spcAft>
                        <a:buClrTx/>
                        <a:buSzTx/>
                        <a:buFontTx/>
                        <a:buNone/>
                        <a:tabLst/>
                      </a:pPr>
                      <a:r>
                        <a:rPr kumimoji="0" lang="en-US" altLang="x-none" sz="1000" b="0" i="0" u="none" strike="noStrike" cap="none" normalizeH="0" baseline="0">
                          <a:ln>
                            <a:noFill/>
                          </a:ln>
                          <a:solidFill>
                            <a:srgbClr val="000000"/>
                          </a:solidFill>
                          <a:effectLst/>
                          <a:latin typeface="Verdana" charset="0"/>
                          <a:ea typeface="Verdana" charset="0"/>
                          <a:cs typeface="Verdana" charset="0"/>
                          <a:sym typeface="Verdana" charset="0"/>
                        </a:rPr>
                        <a:t>Canada</a:t>
                      </a:r>
                      <a:endParaRPr kumimoji="0" lang="en-US" altLang="x-none" sz="1800" b="0" i="0" u="none" strike="noStrike" cap="none" normalizeH="0" baseline="0">
                        <a:ln>
                          <a:noFill/>
                        </a:ln>
                        <a:solidFill>
                          <a:srgbClr val="000000"/>
                        </a:solidFill>
                        <a:effectLst/>
                        <a:latin typeface="Helvetica" charset="0"/>
                        <a:ea typeface="ＭＳ Ｐゴシック" charset="-128"/>
                        <a:sym typeface="Helvetica" charset="0"/>
                      </a:endParaRPr>
                    </a:p>
                  </a:txBody>
                  <a:tcPr marL="44639" marR="44639" marT="44652" marB="44652" anchor="ctr" horzOverflow="overflow">
                    <a:lnL w="13546" cap="flat" cmpd="sng" algn="ctr">
                      <a:solidFill>
                        <a:srgbClr val="000000"/>
                      </a:solidFill>
                      <a:prstDash val="solid"/>
                      <a:miter lim="0"/>
                      <a:headEnd type="none" w="med" len="med"/>
                      <a:tailEnd type="none" w="med" len="med"/>
                    </a:lnL>
                    <a:lnR w="13546" cap="flat" cmpd="sng" algn="ctr">
                      <a:solidFill>
                        <a:srgbClr val="000000"/>
                      </a:solidFill>
                      <a:prstDash val="solid"/>
                      <a:miter lim="0"/>
                      <a:headEnd type="none" w="med" len="med"/>
                      <a:tailEnd type="none" w="med" len="med"/>
                    </a:lnR>
                    <a:lnT w="13546" cap="flat" cmpd="sng" algn="ctr">
                      <a:solidFill>
                        <a:srgbClr val="000000"/>
                      </a:solidFill>
                      <a:prstDash val="solid"/>
                      <a:miter lim="0"/>
                      <a:headEnd type="none" w="med" len="med"/>
                      <a:tailEnd type="none" w="med" len="med"/>
                    </a:lnT>
                    <a:lnB w="13546"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lvl1pPr algn="l" defTabSz="649288" eaLnBrk="0">
                        <a:spcBef>
                          <a:spcPts val="4200"/>
                        </a:spcBef>
                        <a:buSzPct val="100000"/>
                        <a:defRPr sz="3400">
                          <a:solidFill>
                            <a:srgbClr val="000000"/>
                          </a:solidFill>
                          <a:latin typeface="Helvetica Light" charset="0"/>
                          <a:ea typeface="ＭＳ Ｐゴシック" charset="-128"/>
                          <a:cs typeface="Helvetica Light" charset="0"/>
                          <a:sym typeface="Helvetica Light" charset="0"/>
                        </a:defRPr>
                      </a:lvl1pPr>
                      <a:lvl2pPr marL="742950" indent="-28575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11430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6002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20574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5146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9718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4290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8862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649288" rtl="0" eaLnBrk="1" fontAlgn="base" latinLnBrk="0" hangingPunct="0">
                        <a:lnSpc>
                          <a:spcPct val="100000"/>
                        </a:lnSpc>
                        <a:spcBef>
                          <a:spcPct val="0"/>
                        </a:spcBef>
                        <a:spcAft>
                          <a:spcPct val="0"/>
                        </a:spcAft>
                        <a:buClrTx/>
                        <a:buSzTx/>
                        <a:buFontTx/>
                        <a:buNone/>
                        <a:tabLst/>
                      </a:pPr>
                      <a:r>
                        <a:rPr kumimoji="0" lang="en-US" altLang="x-none" sz="1000" b="0" i="0" u="none" strike="noStrike" cap="none" normalizeH="0" baseline="0">
                          <a:ln>
                            <a:noFill/>
                          </a:ln>
                          <a:solidFill>
                            <a:srgbClr val="000000"/>
                          </a:solidFill>
                          <a:effectLst/>
                          <a:latin typeface="Verdana" charset="0"/>
                          <a:ea typeface="Verdana" charset="0"/>
                          <a:cs typeface="Verdana" charset="0"/>
                          <a:sym typeface="Verdana" charset="0"/>
                        </a:rPr>
                        <a:t>July 30, 1950 to September 7, 1955</a:t>
                      </a:r>
                      <a:endParaRPr kumimoji="0" lang="en-US" altLang="x-none" sz="1800" b="0" i="0" u="none" strike="noStrike" cap="none" normalizeH="0" baseline="0">
                        <a:ln>
                          <a:noFill/>
                        </a:ln>
                        <a:solidFill>
                          <a:srgbClr val="000000"/>
                        </a:solidFill>
                        <a:effectLst/>
                        <a:latin typeface="Helvetica" charset="0"/>
                        <a:ea typeface="ＭＳ Ｐゴシック" charset="-128"/>
                        <a:sym typeface="Helvetica" charset="0"/>
                      </a:endParaRPr>
                    </a:p>
                  </a:txBody>
                  <a:tcPr marL="44639" marR="44639" marT="44652" marB="44652" anchor="ctr" horzOverflow="overflow">
                    <a:lnL w="13546" cap="flat" cmpd="sng" algn="ctr">
                      <a:solidFill>
                        <a:srgbClr val="000000"/>
                      </a:solidFill>
                      <a:prstDash val="solid"/>
                      <a:miter lim="0"/>
                      <a:headEnd type="none" w="med" len="med"/>
                      <a:tailEnd type="none" w="med" len="med"/>
                    </a:lnL>
                    <a:lnR w="13546" cap="flat" cmpd="sng" algn="ctr">
                      <a:solidFill>
                        <a:srgbClr val="000000"/>
                      </a:solidFill>
                      <a:prstDash val="solid"/>
                      <a:miter lim="0"/>
                      <a:headEnd type="none" w="med" len="med"/>
                      <a:tailEnd type="none" w="med" len="med"/>
                    </a:lnR>
                    <a:lnT w="13546" cap="flat" cmpd="sng" algn="ctr">
                      <a:solidFill>
                        <a:srgbClr val="000000"/>
                      </a:solidFill>
                      <a:prstDash val="solid"/>
                      <a:miter lim="0"/>
                      <a:headEnd type="none" w="med" len="med"/>
                      <a:tailEnd type="none" w="med" len="med"/>
                    </a:lnT>
                    <a:lnB w="13546"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r>
              <a:tr h="244475">
                <a:tc>
                  <a:txBody>
                    <a:bodyPr/>
                    <a:lstStyle>
                      <a:lvl1pPr algn="l" defTabSz="649288" eaLnBrk="0">
                        <a:spcBef>
                          <a:spcPts val="4200"/>
                        </a:spcBef>
                        <a:buSzPct val="100000"/>
                        <a:defRPr sz="3400">
                          <a:solidFill>
                            <a:srgbClr val="000000"/>
                          </a:solidFill>
                          <a:latin typeface="Helvetica Light" charset="0"/>
                          <a:ea typeface="ＭＳ Ｐゴシック" charset="-128"/>
                          <a:cs typeface="Helvetica Light" charset="0"/>
                          <a:sym typeface="Helvetica Light" charset="0"/>
                        </a:defRPr>
                      </a:lvl1pPr>
                      <a:lvl2pPr marL="742950" indent="-28575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11430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6002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20574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5146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9718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4290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8862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649288" rtl="0" eaLnBrk="1" fontAlgn="base" latinLnBrk="0" hangingPunct="0">
                        <a:lnSpc>
                          <a:spcPct val="100000"/>
                        </a:lnSpc>
                        <a:spcBef>
                          <a:spcPct val="0"/>
                        </a:spcBef>
                        <a:spcAft>
                          <a:spcPct val="0"/>
                        </a:spcAft>
                        <a:buClrTx/>
                        <a:buSzTx/>
                        <a:buFontTx/>
                        <a:buNone/>
                        <a:tabLst/>
                      </a:pPr>
                      <a:r>
                        <a:rPr kumimoji="0" lang="en-US" altLang="x-none" sz="1000" b="0" i="0" u="none" strike="noStrike" cap="none" normalizeH="0" baseline="0">
                          <a:ln>
                            <a:noFill/>
                          </a:ln>
                          <a:solidFill>
                            <a:srgbClr val="000000"/>
                          </a:solidFill>
                          <a:effectLst/>
                          <a:latin typeface="Verdana" charset="0"/>
                          <a:ea typeface="Verdana" charset="0"/>
                          <a:cs typeface="Verdana" charset="0"/>
                          <a:sym typeface="Verdana" charset="0"/>
                        </a:rPr>
                        <a:t>Colombia</a:t>
                      </a:r>
                      <a:endParaRPr kumimoji="0" lang="en-US" altLang="x-none" sz="1800" b="0" i="0" u="none" strike="noStrike" cap="none" normalizeH="0" baseline="0">
                        <a:ln>
                          <a:noFill/>
                        </a:ln>
                        <a:solidFill>
                          <a:srgbClr val="000000"/>
                        </a:solidFill>
                        <a:effectLst/>
                        <a:latin typeface="Helvetica" charset="0"/>
                        <a:ea typeface="ＭＳ Ｐゴシック" charset="-128"/>
                        <a:sym typeface="Helvetica" charset="0"/>
                      </a:endParaRPr>
                    </a:p>
                  </a:txBody>
                  <a:tcPr marL="44639" marR="44639" marT="44652" marB="44652" anchor="ctr" horzOverflow="overflow">
                    <a:lnL w="13546" cap="flat" cmpd="sng" algn="ctr">
                      <a:solidFill>
                        <a:srgbClr val="000000"/>
                      </a:solidFill>
                      <a:prstDash val="solid"/>
                      <a:miter lim="0"/>
                      <a:headEnd type="none" w="med" len="med"/>
                      <a:tailEnd type="none" w="med" len="med"/>
                    </a:lnL>
                    <a:lnR w="13546" cap="flat" cmpd="sng" algn="ctr">
                      <a:solidFill>
                        <a:srgbClr val="000000"/>
                      </a:solidFill>
                      <a:prstDash val="solid"/>
                      <a:miter lim="0"/>
                      <a:headEnd type="none" w="med" len="med"/>
                      <a:tailEnd type="none" w="med" len="med"/>
                    </a:lnR>
                    <a:lnT w="13546" cap="flat" cmpd="sng" algn="ctr">
                      <a:solidFill>
                        <a:srgbClr val="000000"/>
                      </a:solidFill>
                      <a:prstDash val="solid"/>
                      <a:miter lim="0"/>
                      <a:headEnd type="none" w="med" len="med"/>
                      <a:tailEnd type="none" w="med" len="med"/>
                    </a:lnT>
                    <a:lnB w="13546"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lvl1pPr algn="l" defTabSz="649288" eaLnBrk="0">
                        <a:spcBef>
                          <a:spcPts val="4200"/>
                        </a:spcBef>
                        <a:buSzPct val="100000"/>
                        <a:defRPr sz="3400">
                          <a:solidFill>
                            <a:srgbClr val="000000"/>
                          </a:solidFill>
                          <a:latin typeface="Helvetica Light" charset="0"/>
                          <a:ea typeface="ＭＳ Ｐゴシック" charset="-128"/>
                          <a:cs typeface="Helvetica Light" charset="0"/>
                          <a:sym typeface="Helvetica Light" charset="0"/>
                        </a:defRPr>
                      </a:lvl1pPr>
                      <a:lvl2pPr marL="742950" indent="-28575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11430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6002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20574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5146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9718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4290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8862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649288" rtl="0" eaLnBrk="1" fontAlgn="base" latinLnBrk="0" hangingPunct="0">
                        <a:lnSpc>
                          <a:spcPct val="100000"/>
                        </a:lnSpc>
                        <a:spcBef>
                          <a:spcPct val="0"/>
                        </a:spcBef>
                        <a:spcAft>
                          <a:spcPct val="0"/>
                        </a:spcAft>
                        <a:buClrTx/>
                        <a:buSzTx/>
                        <a:buFontTx/>
                        <a:buNone/>
                        <a:tabLst/>
                      </a:pPr>
                      <a:r>
                        <a:rPr kumimoji="0" lang="en-US" altLang="x-none" sz="1000" b="0" i="0" u="none" strike="noStrike" cap="none" normalizeH="0" baseline="0">
                          <a:ln>
                            <a:noFill/>
                          </a:ln>
                          <a:solidFill>
                            <a:srgbClr val="000000"/>
                          </a:solidFill>
                          <a:effectLst/>
                          <a:latin typeface="Verdana" charset="0"/>
                          <a:ea typeface="Verdana" charset="0"/>
                          <a:cs typeface="Verdana" charset="0"/>
                          <a:sym typeface="Verdana" charset="0"/>
                        </a:rPr>
                        <a:t>June 15, 1951 to October 11, 1955</a:t>
                      </a:r>
                      <a:endParaRPr kumimoji="0" lang="en-US" altLang="x-none" sz="1800" b="0" i="0" u="none" strike="noStrike" cap="none" normalizeH="0" baseline="0">
                        <a:ln>
                          <a:noFill/>
                        </a:ln>
                        <a:solidFill>
                          <a:srgbClr val="000000"/>
                        </a:solidFill>
                        <a:effectLst/>
                        <a:latin typeface="Helvetica" charset="0"/>
                        <a:ea typeface="ＭＳ Ｐゴシック" charset="-128"/>
                        <a:sym typeface="Helvetica" charset="0"/>
                      </a:endParaRPr>
                    </a:p>
                  </a:txBody>
                  <a:tcPr marL="44639" marR="44639" marT="44652" marB="44652" anchor="ctr" horzOverflow="overflow">
                    <a:lnL w="13546" cap="flat" cmpd="sng" algn="ctr">
                      <a:solidFill>
                        <a:srgbClr val="000000"/>
                      </a:solidFill>
                      <a:prstDash val="solid"/>
                      <a:miter lim="0"/>
                      <a:headEnd type="none" w="med" len="med"/>
                      <a:tailEnd type="none" w="med" len="med"/>
                    </a:lnL>
                    <a:lnR w="13546" cap="flat" cmpd="sng" algn="ctr">
                      <a:solidFill>
                        <a:srgbClr val="000000"/>
                      </a:solidFill>
                      <a:prstDash val="solid"/>
                      <a:miter lim="0"/>
                      <a:headEnd type="none" w="med" len="med"/>
                      <a:tailEnd type="none" w="med" len="med"/>
                    </a:lnR>
                    <a:lnT w="13546" cap="flat" cmpd="sng" algn="ctr">
                      <a:solidFill>
                        <a:srgbClr val="000000"/>
                      </a:solidFill>
                      <a:prstDash val="solid"/>
                      <a:miter lim="0"/>
                      <a:headEnd type="none" w="med" len="med"/>
                      <a:tailEnd type="none" w="med" len="med"/>
                    </a:lnT>
                    <a:lnB w="13546"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r>
              <a:tr h="244475">
                <a:tc>
                  <a:txBody>
                    <a:bodyPr/>
                    <a:lstStyle>
                      <a:lvl1pPr algn="l" defTabSz="649288" eaLnBrk="0">
                        <a:spcBef>
                          <a:spcPts val="4200"/>
                        </a:spcBef>
                        <a:buSzPct val="100000"/>
                        <a:defRPr sz="3400">
                          <a:solidFill>
                            <a:srgbClr val="000000"/>
                          </a:solidFill>
                          <a:latin typeface="Helvetica Light" charset="0"/>
                          <a:ea typeface="ＭＳ Ｐゴシック" charset="-128"/>
                          <a:cs typeface="Helvetica Light" charset="0"/>
                          <a:sym typeface="Helvetica Light" charset="0"/>
                        </a:defRPr>
                      </a:lvl1pPr>
                      <a:lvl2pPr marL="742950" indent="-28575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11430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6002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20574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5146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9718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4290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8862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649288" rtl="0" eaLnBrk="1" fontAlgn="base" latinLnBrk="0" hangingPunct="0">
                        <a:lnSpc>
                          <a:spcPct val="100000"/>
                        </a:lnSpc>
                        <a:spcBef>
                          <a:spcPct val="0"/>
                        </a:spcBef>
                        <a:spcAft>
                          <a:spcPct val="0"/>
                        </a:spcAft>
                        <a:buClrTx/>
                        <a:buSzTx/>
                        <a:buFontTx/>
                        <a:buNone/>
                        <a:tabLst/>
                      </a:pPr>
                      <a:r>
                        <a:rPr kumimoji="0" lang="en-US" altLang="x-none" sz="1000" b="0" i="0" u="none" strike="noStrike" cap="none" normalizeH="0" baseline="0">
                          <a:ln>
                            <a:noFill/>
                          </a:ln>
                          <a:solidFill>
                            <a:srgbClr val="000000"/>
                          </a:solidFill>
                          <a:effectLst/>
                          <a:latin typeface="Verdana" charset="0"/>
                          <a:ea typeface="Verdana" charset="0"/>
                          <a:cs typeface="Verdana" charset="0"/>
                          <a:sym typeface="Verdana" charset="0"/>
                        </a:rPr>
                        <a:t>Ethiopia</a:t>
                      </a:r>
                      <a:endParaRPr kumimoji="0" lang="en-US" altLang="x-none" sz="1800" b="0" i="0" u="none" strike="noStrike" cap="none" normalizeH="0" baseline="0">
                        <a:ln>
                          <a:noFill/>
                        </a:ln>
                        <a:solidFill>
                          <a:srgbClr val="000000"/>
                        </a:solidFill>
                        <a:effectLst/>
                        <a:latin typeface="Helvetica" charset="0"/>
                        <a:ea typeface="ＭＳ Ｐゴシック" charset="-128"/>
                        <a:sym typeface="Helvetica" charset="0"/>
                      </a:endParaRPr>
                    </a:p>
                  </a:txBody>
                  <a:tcPr marL="44639" marR="44639" marT="44652" marB="44652" anchor="ctr" horzOverflow="overflow">
                    <a:lnL w="13546" cap="flat" cmpd="sng" algn="ctr">
                      <a:solidFill>
                        <a:srgbClr val="000000"/>
                      </a:solidFill>
                      <a:prstDash val="solid"/>
                      <a:miter lim="0"/>
                      <a:headEnd type="none" w="med" len="med"/>
                      <a:tailEnd type="none" w="med" len="med"/>
                    </a:lnL>
                    <a:lnR w="13546" cap="flat" cmpd="sng" algn="ctr">
                      <a:solidFill>
                        <a:srgbClr val="000000"/>
                      </a:solidFill>
                      <a:prstDash val="solid"/>
                      <a:miter lim="0"/>
                      <a:headEnd type="none" w="med" len="med"/>
                      <a:tailEnd type="none" w="med" len="med"/>
                    </a:lnR>
                    <a:lnT w="13546" cap="flat" cmpd="sng" algn="ctr">
                      <a:solidFill>
                        <a:srgbClr val="000000"/>
                      </a:solidFill>
                      <a:prstDash val="solid"/>
                      <a:miter lim="0"/>
                      <a:headEnd type="none" w="med" len="med"/>
                      <a:tailEnd type="none" w="med" len="med"/>
                    </a:lnT>
                    <a:lnB w="13546"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lvl1pPr algn="l" defTabSz="649288" eaLnBrk="0">
                        <a:spcBef>
                          <a:spcPts val="4200"/>
                        </a:spcBef>
                        <a:buSzPct val="100000"/>
                        <a:defRPr sz="3400">
                          <a:solidFill>
                            <a:srgbClr val="000000"/>
                          </a:solidFill>
                          <a:latin typeface="Helvetica Light" charset="0"/>
                          <a:ea typeface="ＭＳ Ｐゴシック" charset="-128"/>
                          <a:cs typeface="Helvetica Light" charset="0"/>
                          <a:sym typeface="Helvetica Light" charset="0"/>
                        </a:defRPr>
                      </a:lvl1pPr>
                      <a:lvl2pPr marL="742950" indent="-28575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11430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6002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20574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5146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9718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4290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8862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649288" rtl="0" eaLnBrk="1" fontAlgn="base" latinLnBrk="0" hangingPunct="0">
                        <a:lnSpc>
                          <a:spcPct val="100000"/>
                        </a:lnSpc>
                        <a:spcBef>
                          <a:spcPct val="0"/>
                        </a:spcBef>
                        <a:spcAft>
                          <a:spcPct val="0"/>
                        </a:spcAft>
                        <a:buClrTx/>
                        <a:buSzTx/>
                        <a:buFontTx/>
                        <a:buNone/>
                        <a:tabLst/>
                      </a:pPr>
                      <a:r>
                        <a:rPr kumimoji="0" lang="en-US" altLang="x-none" sz="1000" b="0" i="0" u="none" strike="noStrike" cap="none" normalizeH="0" baseline="0">
                          <a:ln>
                            <a:noFill/>
                          </a:ln>
                          <a:solidFill>
                            <a:srgbClr val="000000"/>
                          </a:solidFill>
                          <a:effectLst/>
                          <a:latin typeface="Verdana" charset="0"/>
                          <a:ea typeface="Verdana" charset="0"/>
                          <a:cs typeface="Verdana" charset="0"/>
                          <a:sym typeface="Verdana" charset="0"/>
                        </a:rPr>
                        <a:t>May 7, 1951 to January 3, 1965</a:t>
                      </a:r>
                      <a:endParaRPr kumimoji="0" lang="en-US" altLang="x-none" sz="1800" b="0" i="0" u="none" strike="noStrike" cap="none" normalizeH="0" baseline="0">
                        <a:ln>
                          <a:noFill/>
                        </a:ln>
                        <a:solidFill>
                          <a:srgbClr val="000000"/>
                        </a:solidFill>
                        <a:effectLst/>
                        <a:latin typeface="Helvetica" charset="0"/>
                        <a:ea typeface="ＭＳ Ｐゴシック" charset="-128"/>
                        <a:sym typeface="Helvetica" charset="0"/>
                      </a:endParaRPr>
                    </a:p>
                  </a:txBody>
                  <a:tcPr marL="44639" marR="44639" marT="44652" marB="44652" anchor="ctr" horzOverflow="overflow">
                    <a:lnL w="13546" cap="flat" cmpd="sng" algn="ctr">
                      <a:solidFill>
                        <a:srgbClr val="000000"/>
                      </a:solidFill>
                      <a:prstDash val="solid"/>
                      <a:miter lim="0"/>
                      <a:headEnd type="none" w="med" len="med"/>
                      <a:tailEnd type="none" w="med" len="med"/>
                    </a:lnL>
                    <a:lnR w="13546" cap="flat" cmpd="sng" algn="ctr">
                      <a:solidFill>
                        <a:srgbClr val="000000"/>
                      </a:solidFill>
                      <a:prstDash val="solid"/>
                      <a:miter lim="0"/>
                      <a:headEnd type="none" w="med" len="med"/>
                      <a:tailEnd type="none" w="med" len="med"/>
                    </a:lnR>
                    <a:lnT w="13546" cap="flat" cmpd="sng" algn="ctr">
                      <a:solidFill>
                        <a:srgbClr val="000000"/>
                      </a:solidFill>
                      <a:prstDash val="solid"/>
                      <a:miter lim="0"/>
                      <a:headEnd type="none" w="med" len="med"/>
                      <a:tailEnd type="none" w="med" len="med"/>
                    </a:lnT>
                    <a:lnB w="13546"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r>
              <a:tr h="244475">
                <a:tc>
                  <a:txBody>
                    <a:bodyPr/>
                    <a:lstStyle>
                      <a:lvl1pPr algn="l" defTabSz="649288" eaLnBrk="0">
                        <a:spcBef>
                          <a:spcPts val="4200"/>
                        </a:spcBef>
                        <a:buSzPct val="100000"/>
                        <a:defRPr sz="3400">
                          <a:solidFill>
                            <a:srgbClr val="000000"/>
                          </a:solidFill>
                          <a:latin typeface="Helvetica Light" charset="0"/>
                          <a:ea typeface="ＭＳ Ｐゴシック" charset="-128"/>
                          <a:cs typeface="Helvetica Light" charset="0"/>
                          <a:sym typeface="Helvetica Light" charset="0"/>
                        </a:defRPr>
                      </a:lvl1pPr>
                      <a:lvl2pPr marL="742950" indent="-28575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11430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6002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20574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5146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9718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4290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8862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649288" rtl="0" eaLnBrk="1" fontAlgn="base" latinLnBrk="0" hangingPunct="0">
                        <a:lnSpc>
                          <a:spcPct val="100000"/>
                        </a:lnSpc>
                        <a:spcBef>
                          <a:spcPct val="0"/>
                        </a:spcBef>
                        <a:spcAft>
                          <a:spcPct val="0"/>
                        </a:spcAft>
                        <a:buClrTx/>
                        <a:buSzTx/>
                        <a:buFontTx/>
                        <a:buNone/>
                        <a:tabLst/>
                      </a:pPr>
                      <a:r>
                        <a:rPr kumimoji="0" lang="en-US" altLang="x-none" sz="1000" b="0" i="0" u="none" strike="noStrike" cap="none" normalizeH="0" baseline="0">
                          <a:ln>
                            <a:noFill/>
                          </a:ln>
                          <a:solidFill>
                            <a:srgbClr val="000000"/>
                          </a:solidFill>
                          <a:effectLst/>
                          <a:latin typeface="Verdana" charset="0"/>
                          <a:ea typeface="Verdana" charset="0"/>
                          <a:cs typeface="Verdana" charset="0"/>
                          <a:sym typeface="Verdana" charset="0"/>
                        </a:rPr>
                        <a:t>France</a:t>
                      </a:r>
                      <a:endParaRPr kumimoji="0" lang="en-US" altLang="x-none" sz="1800" b="0" i="0" u="none" strike="noStrike" cap="none" normalizeH="0" baseline="0">
                        <a:ln>
                          <a:noFill/>
                        </a:ln>
                        <a:solidFill>
                          <a:srgbClr val="000000"/>
                        </a:solidFill>
                        <a:effectLst/>
                        <a:latin typeface="Helvetica" charset="0"/>
                        <a:ea typeface="ＭＳ Ｐゴシック" charset="-128"/>
                        <a:sym typeface="Helvetica" charset="0"/>
                      </a:endParaRPr>
                    </a:p>
                  </a:txBody>
                  <a:tcPr marL="44639" marR="44639" marT="44652" marB="44652" anchor="ctr" horzOverflow="overflow">
                    <a:lnL w="13546" cap="flat" cmpd="sng" algn="ctr">
                      <a:solidFill>
                        <a:srgbClr val="000000"/>
                      </a:solidFill>
                      <a:prstDash val="solid"/>
                      <a:miter lim="0"/>
                      <a:headEnd type="none" w="med" len="med"/>
                      <a:tailEnd type="none" w="med" len="med"/>
                    </a:lnL>
                    <a:lnR w="13546" cap="flat" cmpd="sng" algn="ctr">
                      <a:solidFill>
                        <a:srgbClr val="000000"/>
                      </a:solidFill>
                      <a:prstDash val="solid"/>
                      <a:miter lim="0"/>
                      <a:headEnd type="none" w="med" len="med"/>
                      <a:tailEnd type="none" w="med" len="med"/>
                    </a:lnR>
                    <a:lnT w="13546" cap="flat" cmpd="sng" algn="ctr">
                      <a:solidFill>
                        <a:srgbClr val="000000"/>
                      </a:solidFill>
                      <a:prstDash val="solid"/>
                      <a:miter lim="0"/>
                      <a:headEnd type="none" w="med" len="med"/>
                      <a:tailEnd type="none" w="med" len="med"/>
                    </a:lnT>
                    <a:lnB w="13546"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lvl1pPr algn="l" defTabSz="649288" eaLnBrk="0">
                        <a:spcBef>
                          <a:spcPts val="4200"/>
                        </a:spcBef>
                        <a:buSzPct val="100000"/>
                        <a:defRPr sz="3400">
                          <a:solidFill>
                            <a:srgbClr val="000000"/>
                          </a:solidFill>
                          <a:latin typeface="Helvetica Light" charset="0"/>
                          <a:ea typeface="ＭＳ Ｐゴシック" charset="-128"/>
                          <a:cs typeface="Helvetica Light" charset="0"/>
                          <a:sym typeface="Helvetica Light" charset="0"/>
                        </a:defRPr>
                      </a:lvl1pPr>
                      <a:lvl2pPr marL="742950" indent="-28575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11430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6002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20574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5146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9718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4290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8862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649288" rtl="0" eaLnBrk="1" fontAlgn="base" latinLnBrk="0" hangingPunct="0">
                        <a:lnSpc>
                          <a:spcPct val="100000"/>
                        </a:lnSpc>
                        <a:spcBef>
                          <a:spcPct val="0"/>
                        </a:spcBef>
                        <a:spcAft>
                          <a:spcPct val="0"/>
                        </a:spcAft>
                        <a:buClrTx/>
                        <a:buSzTx/>
                        <a:buFontTx/>
                        <a:buNone/>
                        <a:tabLst/>
                      </a:pPr>
                      <a:r>
                        <a:rPr kumimoji="0" lang="en-US" altLang="x-none" sz="1000" b="0" i="0" u="none" strike="noStrike" cap="none" normalizeH="0" baseline="0">
                          <a:ln>
                            <a:noFill/>
                          </a:ln>
                          <a:solidFill>
                            <a:srgbClr val="000000"/>
                          </a:solidFill>
                          <a:effectLst/>
                          <a:latin typeface="Verdana" charset="0"/>
                          <a:ea typeface="Verdana" charset="0"/>
                          <a:cs typeface="Verdana" charset="0"/>
                          <a:sym typeface="Verdana" charset="0"/>
                        </a:rPr>
                        <a:t>July 22, 1950 to November 6, 1953</a:t>
                      </a:r>
                      <a:endParaRPr kumimoji="0" lang="en-US" altLang="x-none" sz="1800" b="0" i="0" u="none" strike="noStrike" cap="none" normalizeH="0" baseline="0">
                        <a:ln>
                          <a:noFill/>
                        </a:ln>
                        <a:solidFill>
                          <a:srgbClr val="000000"/>
                        </a:solidFill>
                        <a:effectLst/>
                        <a:latin typeface="Helvetica" charset="0"/>
                        <a:ea typeface="ＭＳ Ｐゴシック" charset="-128"/>
                        <a:sym typeface="Helvetica" charset="0"/>
                      </a:endParaRPr>
                    </a:p>
                  </a:txBody>
                  <a:tcPr marL="44639" marR="44639" marT="44652" marB="44652" anchor="ctr" horzOverflow="overflow">
                    <a:lnL w="13546" cap="flat" cmpd="sng" algn="ctr">
                      <a:solidFill>
                        <a:srgbClr val="000000"/>
                      </a:solidFill>
                      <a:prstDash val="solid"/>
                      <a:miter lim="0"/>
                      <a:headEnd type="none" w="med" len="med"/>
                      <a:tailEnd type="none" w="med" len="med"/>
                    </a:lnL>
                    <a:lnR w="13546" cap="flat" cmpd="sng" algn="ctr">
                      <a:solidFill>
                        <a:srgbClr val="000000"/>
                      </a:solidFill>
                      <a:prstDash val="solid"/>
                      <a:miter lim="0"/>
                      <a:headEnd type="none" w="med" len="med"/>
                      <a:tailEnd type="none" w="med" len="med"/>
                    </a:lnR>
                    <a:lnT w="13546" cap="flat" cmpd="sng" algn="ctr">
                      <a:solidFill>
                        <a:srgbClr val="000000"/>
                      </a:solidFill>
                      <a:prstDash val="solid"/>
                      <a:miter lim="0"/>
                      <a:headEnd type="none" w="med" len="med"/>
                      <a:tailEnd type="none" w="med" len="med"/>
                    </a:lnT>
                    <a:lnB w="13546"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r>
              <a:tr h="244475">
                <a:tc>
                  <a:txBody>
                    <a:bodyPr/>
                    <a:lstStyle>
                      <a:lvl1pPr algn="l" defTabSz="649288" eaLnBrk="0">
                        <a:spcBef>
                          <a:spcPts val="4200"/>
                        </a:spcBef>
                        <a:buSzPct val="100000"/>
                        <a:defRPr sz="3400">
                          <a:solidFill>
                            <a:srgbClr val="000000"/>
                          </a:solidFill>
                          <a:latin typeface="Helvetica Light" charset="0"/>
                          <a:ea typeface="ＭＳ Ｐゴシック" charset="-128"/>
                          <a:cs typeface="Helvetica Light" charset="0"/>
                          <a:sym typeface="Helvetica Light" charset="0"/>
                        </a:defRPr>
                      </a:lvl1pPr>
                      <a:lvl2pPr marL="742950" indent="-28575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11430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6002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20574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5146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9718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4290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8862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649288" rtl="0" eaLnBrk="1" fontAlgn="base" latinLnBrk="0" hangingPunct="0">
                        <a:lnSpc>
                          <a:spcPct val="100000"/>
                        </a:lnSpc>
                        <a:spcBef>
                          <a:spcPct val="0"/>
                        </a:spcBef>
                        <a:spcAft>
                          <a:spcPct val="0"/>
                        </a:spcAft>
                        <a:buClrTx/>
                        <a:buSzTx/>
                        <a:buFontTx/>
                        <a:buNone/>
                        <a:tabLst/>
                      </a:pPr>
                      <a:r>
                        <a:rPr kumimoji="0" lang="en-US" altLang="x-none" sz="1000" b="0" i="0" u="none" strike="noStrike" cap="none" normalizeH="0" baseline="0">
                          <a:ln>
                            <a:noFill/>
                          </a:ln>
                          <a:solidFill>
                            <a:srgbClr val="000000"/>
                          </a:solidFill>
                          <a:effectLst/>
                          <a:latin typeface="Verdana" charset="0"/>
                          <a:ea typeface="Verdana" charset="0"/>
                          <a:cs typeface="Verdana" charset="0"/>
                          <a:sym typeface="Verdana" charset="0"/>
                        </a:rPr>
                        <a:t>Greece</a:t>
                      </a:r>
                      <a:endParaRPr kumimoji="0" lang="en-US" altLang="x-none" sz="1800" b="0" i="0" u="none" strike="noStrike" cap="none" normalizeH="0" baseline="0">
                        <a:ln>
                          <a:noFill/>
                        </a:ln>
                        <a:solidFill>
                          <a:srgbClr val="000000"/>
                        </a:solidFill>
                        <a:effectLst/>
                        <a:latin typeface="Helvetica" charset="0"/>
                        <a:ea typeface="ＭＳ Ｐゴシック" charset="-128"/>
                        <a:sym typeface="Helvetica" charset="0"/>
                      </a:endParaRPr>
                    </a:p>
                  </a:txBody>
                  <a:tcPr marL="44639" marR="44639" marT="44652" marB="44652" anchor="ctr" horzOverflow="overflow">
                    <a:lnL w="13546" cap="flat" cmpd="sng" algn="ctr">
                      <a:solidFill>
                        <a:srgbClr val="000000"/>
                      </a:solidFill>
                      <a:prstDash val="solid"/>
                      <a:miter lim="0"/>
                      <a:headEnd type="none" w="med" len="med"/>
                      <a:tailEnd type="none" w="med" len="med"/>
                    </a:lnL>
                    <a:lnR w="13546" cap="flat" cmpd="sng" algn="ctr">
                      <a:solidFill>
                        <a:srgbClr val="000000"/>
                      </a:solidFill>
                      <a:prstDash val="solid"/>
                      <a:miter lim="0"/>
                      <a:headEnd type="none" w="med" len="med"/>
                      <a:tailEnd type="none" w="med" len="med"/>
                    </a:lnR>
                    <a:lnT w="13546" cap="flat" cmpd="sng" algn="ctr">
                      <a:solidFill>
                        <a:srgbClr val="000000"/>
                      </a:solidFill>
                      <a:prstDash val="solid"/>
                      <a:miter lim="0"/>
                      <a:headEnd type="none" w="med" len="med"/>
                      <a:tailEnd type="none" w="med" len="med"/>
                    </a:lnT>
                    <a:lnB w="13546"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lvl1pPr algn="l" defTabSz="649288" eaLnBrk="0">
                        <a:spcBef>
                          <a:spcPts val="4200"/>
                        </a:spcBef>
                        <a:buSzPct val="100000"/>
                        <a:defRPr sz="3400">
                          <a:solidFill>
                            <a:srgbClr val="000000"/>
                          </a:solidFill>
                          <a:latin typeface="Helvetica Light" charset="0"/>
                          <a:ea typeface="ＭＳ Ｐゴシック" charset="-128"/>
                          <a:cs typeface="Helvetica Light" charset="0"/>
                          <a:sym typeface="Helvetica Light" charset="0"/>
                        </a:defRPr>
                      </a:lvl1pPr>
                      <a:lvl2pPr marL="742950" indent="-28575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11430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6002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20574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5146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9718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4290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8862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649288" rtl="0" eaLnBrk="1" fontAlgn="base" latinLnBrk="0" hangingPunct="0">
                        <a:lnSpc>
                          <a:spcPct val="100000"/>
                        </a:lnSpc>
                        <a:spcBef>
                          <a:spcPct val="0"/>
                        </a:spcBef>
                        <a:spcAft>
                          <a:spcPct val="0"/>
                        </a:spcAft>
                        <a:buClrTx/>
                        <a:buSzTx/>
                        <a:buFontTx/>
                        <a:buNone/>
                        <a:tabLst/>
                      </a:pPr>
                      <a:r>
                        <a:rPr kumimoji="0" lang="en-US" altLang="x-none" sz="1000" b="0" i="0" u="none" strike="noStrike" cap="none" normalizeH="0" baseline="0">
                          <a:ln>
                            <a:noFill/>
                          </a:ln>
                          <a:solidFill>
                            <a:srgbClr val="000000"/>
                          </a:solidFill>
                          <a:effectLst/>
                          <a:latin typeface="Verdana" charset="0"/>
                          <a:ea typeface="Verdana" charset="0"/>
                          <a:cs typeface="Verdana" charset="0"/>
                          <a:sym typeface="Verdana" charset="0"/>
                        </a:rPr>
                        <a:t>December 9, 1950 to December 11, 1955</a:t>
                      </a:r>
                      <a:endParaRPr kumimoji="0" lang="en-US" altLang="x-none" sz="1800" b="0" i="0" u="none" strike="noStrike" cap="none" normalizeH="0" baseline="0">
                        <a:ln>
                          <a:noFill/>
                        </a:ln>
                        <a:solidFill>
                          <a:srgbClr val="000000"/>
                        </a:solidFill>
                        <a:effectLst/>
                        <a:latin typeface="Helvetica" charset="0"/>
                        <a:ea typeface="ＭＳ Ｐゴシック" charset="-128"/>
                        <a:sym typeface="Helvetica" charset="0"/>
                      </a:endParaRPr>
                    </a:p>
                  </a:txBody>
                  <a:tcPr marL="44639" marR="44639" marT="44652" marB="44652" anchor="ctr" horzOverflow="overflow">
                    <a:lnL w="13546" cap="flat" cmpd="sng" algn="ctr">
                      <a:solidFill>
                        <a:srgbClr val="000000"/>
                      </a:solidFill>
                      <a:prstDash val="solid"/>
                      <a:miter lim="0"/>
                      <a:headEnd type="none" w="med" len="med"/>
                      <a:tailEnd type="none" w="med" len="med"/>
                    </a:lnL>
                    <a:lnR w="13546" cap="flat" cmpd="sng" algn="ctr">
                      <a:solidFill>
                        <a:srgbClr val="000000"/>
                      </a:solidFill>
                      <a:prstDash val="solid"/>
                      <a:miter lim="0"/>
                      <a:headEnd type="none" w="med" len="med"/>
                      <a:tailEnd type="none" w="med" len="med"/>
                    </a:lnR>
                    <a:lnT w="13546" cap="flat" cmpd="sng" algn="ctr">
                      <a:solidFill>
                        <a:srgbClr val="000000"/>
                      </a:solidFill>
                      <a:prstDash val="solid"/>
                      <a:miter lim="0"/>
                      <a:headEnd type="none" w="med" len="med"/>
                      <a:tailEnd type="none" w="med" len="med"/>
                    </a:lnT>
                    <a:lnB w="13546"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r>
              <a:tr h="244475">
                <a:tc>
                  <a:txBody>
                    <a:bodyPr/>
                    <a:lstStyle>
                      <a:lvl1pPr algn="l" defTabSz="649288" eaLnBrk="0">
                        <a:spcBef>
                          <a:spcPts val="4200"/>
                        </a:spcBef>
                        <a:buSzPct val="100000"/>
                        <a:defRPr sz="3400">
                          <a:solidFill>
                            <a:srgbClr val="000000"/>
                          </a:solidFill>
                          <a:latin typeface="Helvetica Light" charset="0"/>
                          <a:ea typeface="ＭＳ Ｐゴシック" charset="-128"/>
                          <a:cs typeface="Helvetica Light" charset="0"/>
                          <a:sym typeface="Helvetica Light" charset="0"/>
                        </a:defRPr>
                      </a:lvl1pPr>
                      <a:lvl2pPr marL="742950" indent="-28575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11430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6002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20574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5146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9718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4290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8862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649288" rtl="0" eaLnBrk="1" fontAlgn="base" latinLnBrk="0" hangingPunct="0">
                        <a:lnSpc>
                          <a:spcPct val="100000"/>
                        </a:lnSpc>
                        <a:spcBef>
                          <a:spcPct val="0"/>
                        </a:spcBef>
                        <a:spcAft>
                          <a:spcPct val="0"/>
                        </a:spcAft>
                        <a:buClrTx/>
                        <a:buSzTx/>
                        <a:buFontTx/>
                        <a:buNone/>
                        <a:tabLst/>
                      </a:pPr>
                      <a:r>
                        <a:rPr kumimoji="0" lang="en-US" altLang="x-none" sz="1000" b="0" i="0" u="none" strike="noStrike" cap="none" normalizeH="0" baseline="0">
                          <a:ln>
                            <a:noFill/>
                          </a:ln>
                          <a:solidFill>
                            <a:srgbClr val="000000"/>
                          </a:solidFill>
                          <a:effectLst/>
                          <a:latin typeface="Verdana" charset="0"/>
                          <a:ea typeface="Verdana" charset="0"/>
                          <a:cs typeface="Verdana" charset="0"/>
                          <a:sym typeface="Verdana" charset="0"/>
                        </a:rPr>
                        <a:t>Luxembourg</a:t>
                      </a:r>
                      <a:endParaRPr kumimoji="0" lang="en-US" altLang="x-none" sz="1800" b="0" i="0" u="none" strike="noStrike" cap="none" normalizeH="0" baseline="0">
                        <a:ln>
                          <a:noFill/>
                        </a:ln>
                        <a:solidFill>
                          <a:srgbClr val="000000"/>
                        </a:solidFill>
                        <a:effectLst/>
                        <a:latin typeface="Helvetica" charset="0"/>
                        <a:ea typeface="ＭＳ Ｐゴシック" charset="-128"/>
                        <a:sym typeface="Helvetica" charset="0"/>
                      </a:endParaRPr>
                    </a:p>
                  </a:txBody>
                  <a:tcPr marL="44639" marR="44639" marT="44652" marB="44652" anchor="ctr" horzOverflow="overflow">
                    <a:lnL w="13546" cap="flat" cmpd="sng" algn="ctr">
                      <a:solidFill>
                        <a:srgbClr val="000000"/>
                      </a:solidFill>
                      <a:prstDash val="solid"/>
                      <a:miter lim="0"/>
                      <a:headEnd type="none" w="med" len="med"/>
                      <a:tailEnd type="none" w="med" len="med"/>
                    </a:lnL>
                    <a:lnR w="13546" cap="flat" cmpd="sng" algn="ctr">
                      <a:solidFill>
                        <a:srgbClr val="000000"/>
                      </a:solidFill>
                      <a:prstDash val="solid"/>
                      <a:miter lim="0"/>
                      <a:headEnd type="none" w="med" len="med"/>
                      <a:tailEnd type="none" w="med" len="med"/>
                    </a:lnR>
                    <a:lnT w="13546" cap="flat" cmpd="sng" algn="ctr">
                      <a:solidFill>
                        <a:srgbClr val="000000"/>
                      </a:solidFill>
                      <a:prstDash val="solid"/>
                      <a:miter lim="0"/>
                      <a:headEnd type="none" w="med" len="med"/>
                      <a:tailEnd type="none" w="med" len="med"/>
                    </a:lnT>
                    <a:lnB w="13546"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lvl1pPr algn="l" defTabSz="649288" eaLnBrk="0">
                        <a:spcBef>
                          <a:spcPts val="4200"/>
                        </a:spcBef>
                        <a:buSzPct val="100000"/>
                        <a:defRPr sz="3400">
                          <a:solidFill>
                            <a:srgbClr val="000000"/>
                          </a:solidFill>
                          <a:latin typeface="Helvetica Light" charset="0"/>
                          <a:ea typeface="ＭＳ Ｐゴシック" charset="-128"/>
                          <a:cs typeface="Helvetica Light" charset="0"/>
                          <a:sym typeface="Helvetica Light" charset="0"/>
                        </a:defRPr>
                      </a:lvl1pPr>
                      <a:lvl2pPr marL="742950" indent="-28575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11430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6002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20574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5146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9718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4290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8862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649288" rtl="0" eaLnBrk="1" fontAlgn="base" latinLnBrk="0" hangingPunct="0">
                        <a:lnSpc>
                          <a:spcPct val="100000"/>
                        </a:lnSpc>
                        <a:spcBef>
                          <a:spcPct val="0"/>
                        </a:spcBef>
                        <a:spcAft>
                          <a:spcPct val="0"/>
                        </a:spcAft>
                        <a:buClrTx/>
                        <a:buSzTx/>
                        <a:buFontTx/>
                        <a:buNone/>
                        <a:tabLst/>
                      </a:pPr>
                      <a:r>
                        <a:rPr kumimoji="0" lang="en-US" altLang="x-none" sz="1000" b="0" i="0" u="none" strike="noStrike" cap="none" normalizeH="0" baseline="0">
                          <a:ln>
                            <a:noFill/>
                          </a:ln>
                          <a:solidFill>
                            <a:srgbClr val="000000"/>
                          </a:solidFill>
                          <a:effectLst/>
                          <a:latin typeface="Verdana" charset="0"/>
                          <a:ea typeface="Verdana" charset="0"/>
                          <a:cs typeface="Verdana" charset="0"/>
                          <a:sym typeface="Verdana" charset="0"/>
                        </a:rPr>
                        <a:t>January 31, 1951 to June 15, 1955</a:t>
                      </a:r>
                      <a:endParaRPr kumimoji="0" lang="en-US" altLang="x-none" sz="1800" b="0" i="0" u="none" strike="noStrike" cap="none" normalizeH="0" baseline="0">
                        <a:ln>
                          <a:noFill/>
                        </a:ln>
                        <a:solidFill>
                          <a:srgbClr val="000000"/>
                        </a:solidFill>
                        <a:effectLst/>
                        <a:latin typeface="Helvetica" charset="0"/>
                        <a:ea typeface="ＭＳ Ｐゴシック" charset="-128"/>
                        <a:sym typeface="Helvetica" charset="0"/>
                      </a:endParaRPr>
                    </a:p>
                  </a:txBody>
                  <a:tcPr marL="44639" marR="44639" marT="44652" marB="44652" anchor="ctr" horzOverflow="overflow">
                    <a:lnL w="13546" cap="flat" cmpd="sng" algn="ctr">
                      <a:solidFill>
                        <a:srgbClr val="000000"/>
                      </a:solidFill>
                      <a:prstDash val="solid"/>
                      <a:miter lim="0"/>
                      <a:headEnd type="none" w="med" len="med"/>
                      <a:tailEnd type="none" w="med" len="med"/>
                    </a:lnL>
                    <a:lnR w="13546" cap="flat" cmpd="sng" algn="ctr">
                      <a:solidFill>
                        <a:srgbClr val="000000"/>
                      </a:solidFill>
                      <a:prstDash val="solid"/>
                      <a:miter lim="0"/>
                      <a:headEnd type="none" w="med" len="med"/>
                      <a:tailEnd type="none" w="med" len="med"/>
                    </a:lnR>
                    <a:lnT w="13546" cap="flat" cmpd="sng" algn="ctr">
                      <a:solidFill>
                        <a:srgbClr val="000000"/>
                      </a:solidFill>
                      <a:prstDash val="solid"/>
                      <a:miter lim="0"/>
                      <a:headEnd type="none" w="med" len="med"/>
                      <a:tailEnd type="none" w="med" len="med"/>
                    </a:lnT>
                    <a:lnB w="13546"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r>
              <a:tr h="244475">
                <a:tc>
                  <a:txBody>
                    <a:bodyPr/>
                    <a:lstStyle>
                      <a:lvl1pPr algn="l" defTabSz="649288" eaLnBrk="0">
                        <a:spcBef>
                          <a:spcPts val="4200"/>
                        </a:spcBef>
                        <a:buSzPct val="100000"/>
                        <a:defRPr sz="3400">
                          <a:solidFill>
                            <a:srgbClr val="000000"/>
                          </a:solidFill>
                          <a:latin typeface="Helvetica Light" charset="0"/>
                          <a:ea typeface="ＭＳ Ｐゴシック" charset="-128"/>
                          <a:cs typeface="Helvetica Light" charset="0"/>
                          <a:sym typeface="Helvetica Light" charset="0"/>
                        </a:defRPr>
                      </a:lvl1pPr>
                      <a:lvl2pPr marL="742950" indent="-28575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11430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6002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20574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5146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9718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4290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8862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649288" rtl="0" eaLnBrk="1" fontAlgn="base" latinLnBrk="0" hangingPunct="0">
                        <a:lnSpc>
                          <a:spcPct val="100000"/>
                        </a:lnSpc>
                        <a:spcBef>
                          <a:spcPct val="0"/>
                        </a:spcBef>
                        <a:spcAft>
                          <a:spcPct val="0"/>
                        </a:spcAft>
                        <a:buClrTx/>
                        <a:buSzTx/>
                        <a:buFontTx/>
                        <a:buNone/>
                        <a:tabLst/>
                      </a:pPr>
                      <a:r>
                        <a:rPr kumimoji="0" lang="en-US" altLang="x-none" sz="1000" b="0" i="0" u="none" strike="noStrike" cap="none" normalizeH="0" baseline="0">
                          <a:ln>
                            <a:noFill/>
                          </a:ln>
                          <a:solidFill>
                            <a:srgbClr val="000000"/>
                          </a:solidFill>
                          <a:effectLst/>
                          <a:latin typeface="Verdana" charset="0"/>
                          <a:ea typeface="Verdana" charset="0"/>
                          <a:cs typeface="Verdana" charset="0"/>
                          <a:sym typeface="Verdana" charset="0"/>
                        </a:rPr>
                        <a:t>Netherlands</a:t>
                      </a:r>
                      <a:endParaRPr kumimoji="0" lang="en-US" altLang="x-none" sz="1800" b="0" i="0" u="none" strike="noStrike" cap="none" normalizeH="0" baseline="0">
                        <a:ln>
                          <a:noFill/>
                        </a:ln>
                        <a:solidFill>
                          <a:srgbClr val="000000"/>
                        </a:solidFill>
                        <a:effectLst/>
                        <a:latin typeface="Helvetica" charset="0"/>
                        <a:ea typeface="ＭＳ Ｐゴシック" charset="-128"/>
                        <a:sym typeface="Helvetica" charset="0"/>
                      </a:endParaRPr>
                    </a:p>
                  </a:txBody>
                  <a:tcPr marL="44639" marR="44639" marT="44652" marB="44652" anchor="ctr" horzOverflow="overflow">
                    <a:lnL w="13546" cap="flat" cmpd="sng" algn="ctr">
                      <a:solidFill>
                        <a:srgbClr val="000000"/>
                      </a:solidFill>
                      <a:prstDash val="solid"/>
                      <a:miter lim="0"/>
                      <a:headEnd type="none" w="med" len="med"/>
                      <a:tailEnd type="none" w="med" len="med"/>
                    </a:lnL>
                    <a:lnR w="13546" cap="flat" cmpd="sng" algn="ctr">
                      <a:solidFill>
                        <a:srgbClr val="000000"/>
                      </a:solidFill>
                      <a:prstDash val="solid"/>
                      <a:miter lim="0"/>
                      <a:headEnd type="none" w="med" len="med"/>
                      <a:tailEnd type="none" w="med" len="med"/>
                    </a:lnR>
                    <a:lnT w="13546" cap="flat" cmpd="sng" algn="ctr">
                      <a:solidFill>
                        <a:srgbClr val="000000"/>
                      </a:solidFill>
                      <a:prstDash val="solid"/>
                      <a:miter lim="0"/>
                      <a:headEnd type="none" w="med" len="med"/>
                      <a:tailEnd type="none" w="med" len="med"/>
                    </a:lnT>
                    <a:lnB w="13546"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lvl1pPr algn="l" defTabSz="649288" eaLnBrk="0">
                        <a:spcBef>
                          <a:spcPts val="4200"/>
                        </a:spcBef>
                        <a:buSzPct val="100000"/>
                        <a:defRPr sz="3400">
                          <a:solidFill>
                            <a:srgbClr val="000000"/>
                          </a:solidFill>
                          <a:latin typeface="Helvetica Light" charset="0"/>
                          <a:ea typeface="ＭＳ Ｐゴシック" charset="-128"/>
                          <a:cs typeface="Helvetica Light" charset="0"/>
                          <a:sym typeface="Helvetica Light" charset="0"/>
                        </a:defRPr>
                      </a:lvl1pPr>
                      <a:lvl2pPr marL="742950" indent="-28575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11430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6002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20574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5146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9718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4290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8862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649288" rtl="0" eaLnBrk="1" fontAlgn="base" latinLnBrk="0" hangingPunct="0">
                        <a:lnSpc>
                          <a:spcPct val="100000"/>
                        </a:lnSpc>
                        <a:spcBef>
                          <a:spcPct val="0"/>
                        </a:spcBef>
                        <a:spcAft>
                          <a:spcPct val="0"/>
                        </a:spcAft>
                        <a:buClrTx/>
                        <a:buSzTx/>
                        <a:buFontTx/>
                        <a:buNone/>
                        <a:tabLst/>
                      </a:pPr>
                      <a:r>
                        <a:rPr kumimoji="0" lang="en-US" altLang="x-none" sz="1000" b="0" i="0" u="none" strike="noStrike" cap="none" normalizeH="0" baseline="0">
                          <a:ln>
                            <a:noFill/>
                          </a:ln>
                          <a:solidFill>
                            <a:srgbClr val="000000"/>
                          </a:solidFill>
                          <a:effectLst/>
                          <a:latin typeface="Verdana" charset="0"/>
                          <a:ea typeface="Verdana" charset="0"/>
                          <a:cs typeface="Verdana" charset="0"/>
                          <a:sym typeface="Verdana" charset="0"/>
                        </a:rPr>
                        <a:t>November 23, 1950 to December 6, 1954</a:t>
                      </a:r>
                      <a:endParaRPr kumimoji="0" lang="en-US" altLang="x-none" sz="1800" b="0" i="0" u="none" strike="noStrike" cap="none" normalizeH="0" baseline="0">
                        <a:ln>
                          <a:noFill/>
                        </a:ln>
                        <a:solidFill>
                          <a:srgbClr val="000000"/>
                        </a:solidFill>
                        <a:effectLst/>
                        <a:latin typeface="Helvetica" charset="0"/>
                        <a:ea typeface="ＭＳ Ｐゴシック" charset="-128"/>
                        <a:sym typeface="Helvetica" charset="0"/>
                      </a:endParaRPr>
                    </a:p>
                  </a:txBody>
                  <a:tcPr marL="44639" marR="44639" marT="44652" marB="44652" anchor="ctr" horzOverflow="overflow">
                    <a:lnL w="13546" cap="flat" cmpd="sng" algn="ctr">
                      <a:solidFill>
                        <a:srgbClr val="000000"/>
                      </a:solidFill>
                      <a:prstDash val="solid"/>
                      <a:miter lim="0"/>
                      <a:headEnd type="none" w="med" len="med"/>
                      <a:tailEnd type="none" w="med" len="med"/>
                    </a:lnL>
                    <a:lnR w="13546" cap="flat" cmpd="sng" algn="ctr">
                      <a:solidFill>
                        <a:srgbClr val="000000"/>
                      </a:solidFill>
                      <a:prstDash val="solid"/>
                      <a:miter lim="0"/>
                      <a:headEnd type="none" w="med" len="med"/>
                      <a:tailEnd type="none" w="med" len="med"/>
                    </a:lnR>
                    <a:lnT w="13546" cap="flat" cmpd="sng" algn="ctr">
                      <a:solidFill>
                        <a:srgbClr val="000000"/>
                      </a:solidFill>
                      <a:prstDash val="solid"/>
                      <a:miter lim="0"/>
                      <a:headEnd type="none" w="med" len="med"/>
                      <a:tailEnd type="none" w="med" len="med"/>
                    </a:lnT>
                    <a:lnB w="13546"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r>
              <a:tr h="244475">
                <a:tc>
                  <a:txBody>
                    <a:bodyPr/>
                    <a:lstStyle>
                      <a:lvl1pPr algn="l" defTabSz="649288" eaLnBrk="0">
                        <a:spcBef>
                          <a:spcPts val="4200"/>
                        </a:spcBef>
                        <a:buSzPct val="100000"/>
                        <a:defRPr sz="3400">
                          <a:solidFill>
                            <a:srgbClr val="000000"/>
                          </a:solidFill>
                          <a:latin typeface="Helvetica Light" charset="0"/>
                          <a:ea typeface="ＭＳ Ｐゴシック" charset="-128"/>
                          <a:cs typeface="Helvetica Light" charset="0"/>
                          <a:sym typeface="Helvetica Light" charset="0"/>
                        </a:defRPr>
                      </a:lvl1pPr>
                      <a:lvl2pPr marL="742950" indent="-28575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11430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6002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20574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5146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9718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4290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8862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649288" rtl="0" eaLnBrk="1" fontAlgn="base" latinLnBrk="0" hangingPunct="0">
                        <a:lnSpc>
                          <a:spcPct val="100000"/>
                        </a:lnSpc>
                        <a:spcBef>
                          <a:spcPct val="0"/>
                        </a:spcBef>
                        <a:spcAft>
                          <a:spcPct val="0"/>
                        </a:spcAft>
                        <a:buClrTx/>
                        <a:buSzTx/>
                        <a:buFontTx/>
                        <a:buNone/>
                        <a:tabLst/>
                      </a:pPr>
                      <a:r>
                        <a:rPr kumimoji="0" lang="en-US" altLang="x-none" sz="1000" b="0" i="0" u="none" strike="noStrike" cap="none" normalizeH="0" baseline="0">
                          <a:ln>
                            <a:noFill/>
                          </a:ln>
                          <a:solidFill>
                            <a:srgbClr val="000000"/>
                          </a:solidFill>
                          <a:effectLst/>
                          <a:latin typeface="Verdana" charset="0"/>
                          <a:ea typeface="Verdana" charset="0"/>
                          <a:cs typeface="Verdana" charset="0"/>
                          <a:sym typeface="Verdana" charset="0"/>
                        </a:rPr>
                        <a:t>New Zealand</a:t>
                      </a:r>
                      <a:endParaRPr kumimoji="0" lang="en-US" altLang="x-none" sz="1800" b="0" i="0" u="none" strike="noStrike" cap="none" normalizeH="0" baseline="0">
                        <a:ln>
                          <a:noFill/>
                        </a:ln>
                        <a:solidFill>
                          <a:srgbClr val="000000"/>
                        </a:solidFill>
                        <a:effectLst/>
                        <a:latin typeface="Helvetica" charset="0"/>
                        <a:ea typeface="ＭＳ Ｐゴシック" charset="-128"/>
                        <a:sym typeface="Helvetica" charset="0"/>
                      </a:endParaRPr>
                    </a:p>
                  </a:txBody>
                  <a:tcPr marL="44639" marR="44639" marT="44652" marB="44652" anchor="ctr" horzOverflow="overflow">
                    <a:lnL w="13546" cap="flat" cmpd="sng" algn="ctr">
                      <a:solidFill>
                        <a:srgbClr val="000000"/>
                      </a:solidFill>
                      <a:prstDash val="solid"/>
                      <a:miter lim="0"/>
                      <a:headEnd type="none" w="med" len="med"/>
                      <a:tailEnd type="none" w="med" len="med"/>
                    </a:lnL>
                    <a:lnR w="13546" cap="flat" cmpd="sng" algn="ctr">
                      <a:solidFill>
                        <a:srgbClr val="000000"/>
                      </a:solidFill>
                      <a:prstDash val="solid"/>
                      <a:miter lim="0"/>
                      <a:headEnd type="none" w="med" len="med"/>
                      <a:tailEnd type="none" w="med" len="med"/>
                    </a:lnR>
                    <a:lnT w="13546" cap="flat" cmpd="sng" algn="ctr">
                      <a:solidFill>
                        <a:srgbClr val="000000"/>
                      </a:solidFill>
                      <a:prstDash val="solid"/>
                      <a:miter lim="0"/>
                      <a:headEnd type="none" w="med" len="med"/>
                      <a:tailEnd type="none" w="med" len="med"/>
                    </a:lnT>
                    <a:lnB w="13546"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lvl1pPr algn="l" defTabSz="649288" eaLnBrk="0">
                        <a:spcBef>
                          <a:spcPts val="4200"/>
                        </a:spcBef>
                        <a:buSzPct val="100000"/>
                        <a:defRPr sz="3400">
                          <a:solidFill>
                            <a:srgbClr val="000000"/>
                          </a:solidFill>
                          <a:latin typeface="Helvetica Light" charset="0"/>
                          <a:ea typeface="ＭＳ Ｐゴシック" charset="-128"/>
                          <a:cs typeface="Helvetica Light" charset="0"/>
                          <a:sym typeface="Helvetica Light" charset="0"/>
                        </a:defRPr>
                      </a:lvl1pPr>
                      <a:lvl2pPr marL="742950" indent="-28575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11430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6002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20574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5146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9718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4290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8862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649288" rtl="0" eaLnBrk="1" fontAlgn="base" latinLnBrk="0" hangingPunct="0">
                        <a:lnSpc>
                          <a:spcPct val="100000"/>
                        </a:lnSpc>
                        <a:spcBef>
                          <a:spcPct val="0"/>
                        </a:spcBef>
                        <a:spcAft>
                          <a:spcPct val="0"/>
                        </a:spcAft>
                        <a:buClrTx/>
                        <a:buSzTx/>
                        <a:buFontTx/>
                        <a:buNone/>
                        <a:tabLst/>
                      </a:pPr>
                      <a:r>
                        <a:rPr kumimoji="0" lang="en-US" altLang="x-none" sz="1000" b="0" i="0" u="none" strike="noStrike" cap="none" normalizeH="0" baseline="0">
                          <a:ln>
                            <a:noFill/>
                          </a:ln>
                          <a:solidFill>
                            <a:srgbClr val="000000"/>
                          </a:solidFill>
                          <a:effectLst/>
                          <a:latin typeface="Verdana" charset="0"/>
                          <a:ea typeface="Verdana" charset="0"/>
                          <a:cs typeface="Verdana" charset="0"/>
                          <a:sym typeface="Verdana" charset="0"/>
                        </a:rPr>
                        <a:t>August 1, 1950 to October 6, 1954</a:t>
                      </a:r>
                      <a:endParaRPr kumimoji="0" lang="en-US" altLang="x-none" sz="1800" b="0" i="0" u="none" strike="noStrike" cap="none" normalizeH="0" baseline="0">
                        <a:ln>
                          <a:noFill/>
                        </a:ln>
                        <a:solidFill>
                          <a:srgbClr val="000000"/>
                        </a:solidFill>
                        <a:effectLst/>
                        <a:latin typeface="Helvetica" charset="0"/>
                        <a:ea typeface="ＭＳ Ｐゴシック" charset="-128"/>
                        <a:sym typeface="Helvetica" charset="0"/>
                      </a:endParaRPr>
                    </a:p>
                  </a:txBody>
                  <a:tcPr marL="44639" marR="44639" marT="44652" marB="44652" anchor="ctr" horzOverflow="overflow">
                    <a:lnL w="13546" cap="flat" cmpd="sng" algn="ctr">
                      <a:solidFill>
                        <a:srgbClr val="000000"/>
                      </a:solidFill>
                      <a:prstDash val="solid"/>
                      <a:miter lim="0"/>
                      <a:headEnd type="none" w="med" len="med"/>
                      <a:tailEnd type="none" w="med" len="med"/>
                    </a:lnL>
                    <a:lnR w="13546" cap="flat" cmpd="sng" algn="ctr">
                      <a:solidFill>
                        <a:srgbClr val="000000"/>
                      </a:solidFill>
                      <a:prstDash val="solid"/>
                      <a:miter lim="0"/>
                      <a:headEnd type="none" w="med" len="med"/>
                      <a:tailEnd type="none" w="med" len="med"/>
                    </a:lnR>
                    <a:lnT w="13546" cap="flat" cmpd="sng" algn="ctr">
                      <a:solidFill>
                        <a:srgbClr val="000000"/>
                      </a:solidFill>
                      <a:prstDash val="solid"/>
                      <a:miter lim="0"/>
                      <a:headEnd type="none" w="med" len="med"/>
                      <a:tailEnd type="none" w="med" len="med"/>
                    </a:lnT>
                    <a:lnB w="13546"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r>
              <a:tr h="244475">
                <a:tc>
                  <a:txBody>
                    <a:bodyPr/>
                    <a:lstStyle>
                      <a:lvl1pPr algn="l" defTabSz="649288" eaLnBrk="0">
                        <a:spcBef>
                          <a:spcPts val="4200"/>
                        </a:spcBef>
                        <a:buSzPct val="100000"/>
                        <a:defRPr sz="3400">
                          <a:solidFill>
                            <a:srgbClr val="000000"/>
                          </a:solidFill>
                          <a:latin typeface="Helvetica Light" charset="0"/>
                          <a:ea typeface="ＭＳ Ｐゴシック" charset="-128"/>
                          <a:cs typeface="Helvetica Light" charset="0"/>
                          <a:sym typeface="Helvetica Light" charset="0"/>
                        </a:defRPr>
                      </a:lvl1pPr>
                      <a:lvl2pPr marL="742950" indent="-28575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11430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6002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20574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5146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9718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4290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8862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649288" rtl="0" eaLnBrk="1" fontAlgn="base" latinLnBrk="0" hangingPunct="0">
                        <a:lnSpc>
                          <a:spcPct val="100000"/>
                        </a:lnSpc>
                        <a:spcBef>
                          <a:spcPct val="0"/>
                        </a:spcBef>
                        <a:spcAft>
                          <a:spcPct val="0"/>
                        </a:spcAft>
                        <a:buClrTx/>
                        <a:buSzTx/>
                        <a:buFontTx/>
                        <a:buNone/>
                        <a:tabLst/>
                      </a:pPr>
                      <a:r>
                        <a:rPr kumimoji="0" lang="en-US" altLang="x-none" sz="1000" b="0" i="0" u="none" strike="noStrike" cap="none" normalizeH="0" baseline="0">
                          <a:ln>
                            <a:noFill/>
                          </a:ln>
                          <a:solidFill>
                            <a:srgbClr val="000000"/>
                          </a:solidFill>
                          <a:effectLst/>
                          <a:latin typeface="Verdana" charset="0"/>
                          <a:ea typeface="Verdana" charset="0"/>
                          <a:cs typeface="Verdana" charset="0"/>
                          <a:sym typeface="Verdana" charset="0"/>
                        </a:rPr>
                        <a:t>Philippines</a:t>
                      </a:r>
                      <a:endParaRPr kumimoji="0" lang="en-US" altLang="x-none" sz="1800" b="0" i="0" u="none" strike="noStrike" cap="none" normalizeH="0" baseline="0">
                        <a:ln>
                          <a:noFill/>
                        </a:ln>
                        <a:solidFill>
                          <a:srgbClr val="000000"/>
                        </a:solidFill>
                        <a:effectLst/>
                        <a:latin typeface="Helvetica" charset="0"/>
                        <a:ea typeface="ＭＳ Ｐゴシック" charset="-128"/>
                        <a:sym typeface="Helvetica" charset="0"/>
                      </a:endParaRPr>
                    </a:p>
                  </a:txBody>
                  <a:tcPr marL="44639" marR="44639" marT="44652" marB="44652" anchor="ctr" horzOverflow="overflow">
                    <a:lnL w="13546" cap="flat" cmpd="sng" algn="ctr">
                      <a:solidFill>
                        <a:srgbClr val="000000"/>
                      </a:solidFill>
                      <a:prstDash val="solid"/>
                      <a:miter lim="0"/>
                      <a:headEnd type="none" w="med" len="med"/>
                      <a:tailEnd type="none" w="med" len="med"/>
                    </a:lnL>
                    <a:lnR w="13546" cap="flat" cmpd="sng" algn="ctr">
                      <a:solidFill>
                        <a:srgbClr val="000000"/>
                      </a:solidFill>
                      <a:prstDash val="solid"/>
                      <a:miter lim="0"/>
                      <a:headEnd type="none" w="med" len="med"/>
                      <a:tailEnd type="none" w="med" len="med"/>
                    </a:lnR>
                    <a:lnT w="13546" cap="flat" cmpd="sng" algn="ctr">
                      <a:solidFill>
                        <a:srgbClr val="000000"/>
                      </a:solidFill>
                      <a:prstDash val="solid"/>
                      <a:miter lim="0"/>
                      <a:headEnd type="none" w="med" len="med"/>
                      <a:tailEnd type="none" w="med" len="med"/>
                    </a:lnT>
                    <a:lnB w="13546"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lvl1pPr algn="l" defTabSz="649288" eaLnBrk="0">
                        <a:spcBef>
                          <a:spcPts val="4200"/>
                        </a:spcBef>
                        <a:buSzPct val="100000"/>
                        <a:defRPr sz="3400">
                          <a:solidFill>
                            <a:srgbClr val="000000"/>
                          </a:solidFill>
                          <a:latin typeface="Helvetica Light" charset="0"/>
                          <a:ea typeface="ＭＳ Ｐゴシック" charset="-128"/>
                          <a:cs typeface="Helvetica Light" charset="0"/>
                          <a:sym typeface="Helvetica Light" charset="0"/>
                        </a:defRPr>
                      </a:lvl1pPr>
                      <a:lvl2pPr marL="742950" indent="-28575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11430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6002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20574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5146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9718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4290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8862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649288" rtl="0" eaLnBrk="1" fontAlgn="base" latinLnBrk="0" hangingPunct="0">
                        <a:lnSpc>
                          <a:spcPct val="100000"/>
                        </a:lnSpc>
                        <a:spcBef>
                          <a:spcPct val="0"/>
                        </a:spcBef>
                        <a:spcAft>
                          <a:spcPct val="0"/>
                        </a:spcAft>
                        <a:buClrTx/>
                        <a:buSzTx/>
                        <a:buFontTx/>
                        <a:buNone/>
                        <a:tabLst/>
                      </a:pPr>
                      <a:r>
                        <a:rPr kumimoji="0" lang="en-US" altLang="x-none" sz="1000" b="0" i="0" u="none" strike="noStrike" cap="none" normalizeH="0" baseline="0">
                          <a:ln>
                            <a:noFill/>
                          </a:ln>
                          <a:solidFill>
                            <a:srgbClr val="000000"/>
                          </a:solidFill>
                          <a:effectLst/>
                          <a:latin typeface="Verdana" charset="0"/>
                          <a:ea typeface="Verdana" charset="0"/>
                          <a:cs typeface="Verdana" charset="0"/>
                          <a:sym typeface="Verdana" charset="0"/>
                        </a:rPr>
                        <a:t>September 19, 1950 to May 13, 1955</a:t>
                      </a:r>
                      <a:endParaRPr kumimoji="0" lang="en-US" altLang="x-none" sz="1800" b="0" i="0" u="none" strike="noStrike" cap="none" normalizeH="0" baseline="0">
                        <a:ln>
                          <a:noFill/>
                        </a:ln>
                        <a:solidFill>
                          <a:srgbClr val="000000"/>
                        </a:solidFill>
                        <a:effectLst/>
                        <a:latin typeface="Helvetica" charset="0"/>
                        <a:ea typeface="ＭＳ Ｐゴシック" charset="-128"/>
                        <a:sym typeface="Helvetica" charset="0"/>
                      </a:endParaRPr>
                    </a:p>
                  </a:txBody>
                  <a:tcPr marL="44639" marR="44639" marT="44652" marB="44652" anchor="ctr" horzOverflow="overflow">
                    <a:lnL w="13546" cap="flat" cmpd="sng" algn="ctr">
                      <a:solidFill>
                        <a:srgbClr val="000000"/>
                      </a:solidFill>
                      <a:prstDash val="solid"/>
                      <a:miter lim="0"/>
                      <a:headEnd type="none" w="med" len="med"/>
                      <a:tailEnd type="none" w="med" len="med"/>
                    </a:lnL>
                    <a:lnR w="13546" cap="flat" cmpd="sng" algn="ctr">
                      <a:solidFill>
                        <a:srgbClr val="000000"/>
                      </a:solidFill>
                      <a:prstDash val="solid"/>
                      <a:miter lim="0"/>
                      <a:headEnd type="none" w="med" len="med"/>
                      <a:tailEnd type="none" w="med" len="med"/>
                    </a:lnR>
                    <a:lnT w="13546" cap="flat" cmpd="sng" algn="ctr">
                      <a:solidFill>
                        <a:srgbClr val="000000"/>
                      </a:solidFill>
                      <a:prstDash val="solid"/>
                      <a:miter lim="0"/>
                      <a:headEnd type="none" w="med" len="med"/>
                      <a:tailEnd type="none" w="med" len="med"/>
                    </a:lnT>
                    <a:lnB w="13546"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r>
              <a:tr h="244475">
                <a:tc>
                  <a:txBody>
                    <a:bodyPr/>
                    <a:lstStyle>
                      <a:lvl1pPr algn="l" defTabSz="649288" eaLnBrk="0">
                        <a:spcBef>
                          <a:spcPts val="4200"/>
                        </a:spcBef>
                        <a:buSzPct val="100000"/>
                        <a:defRPr sz="3400">
                          <a:solidFill>
                            <a:srgbClr val="000000"/>
                          </a:solidFill>
                          <a:latin typeface="Helvetica Light" charset="0"/>
                          <a:ea typeface="ＭＳ Ｐゴシック" charset="-128"/>
                          <a:cs typeface="Helvetica Light" charset="0"/>
                          <a:sym typeface="Helvetica Light" charset="0"/>
                        </a:defRPr>
                      </a:lvl1pPr>
                      <a:lvl2pPr marL="742950" indent="-28575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11430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6002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20574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5146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9718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4290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8862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649288" rtl="0" eaLnBrk="1" fontAlgn="base" latinLnBrk="0" hangingPunct="0">
                        <a:lnSpc>
                          <a:spcPct val="100000"/>
                        </a:lnSpc>
                        <a:spcBef>
                          <a:spcPct val="0"/>
                        </a:spcBef>
                        <a:spcAft>
                          <a:spcPct val="0"/>
                        </a:spcAft>
                        <a:buClrTx/>
                        <a:buSzTx/>
                        <a:buFontTx/>
                        <a:buNone/>
                        <a:tabLst/>
                      </a:pPr>
                      <a:r>
                        <a:rPr kumimoji="0" lang="en-US" altLang="x-none" sz="1000" b="0" i="0" u="none" strike="noStrike" cap="none" normalizeH="0" baseline="0">
                          <a:ln>
                            <a:noFill/>
                          </a:ln>
                          <a:solidFill>
                            <a:srgbClr val="000000"/>
                          </a:solidFill>
                          <a:effectLst/>
                          <a:latin typeface="Verdana" charset="0"/>
                          <a:ea typeface="Verdana" charset="0"/>
                          <a:cs typeface="Verdana" charset="0"/>
                          <a:sym typeface="Verdana" charset="0"/>
                        </a:rPr>
                        <a:t>South Africa</a:t>
                      </a:r>
                      <a:endParaRPr kumimoji="0" lang="en-US" altLang="x-none" sz="1800" b="0" i="0" u="none" strike="noStrike" cap="none" normalizeH="0" baseline="0">
                        <a:ln>
                          <a:noFill/>
                        </a:ln>
                        <a:solidFill>
                          <a:srgbClr val="000000"/>
                        </a:solidFill>
                        <a:effectLst/>
                        <a:latin typeface="Helvetica" charset="0"/>
                        <a:ea typeface="ＭＳ Ｐゴシック" charset="-128"/>
                        <a:sym typeface="Helvetica" charset="0"/>
                      </a:endParaRPr>
                    </a:p>
                  </a:txBody>
                  <a:tcPr marL="44639" marR="44639" marT="44652" marB="44652" anchor="ctr" horzOverflow="overflow">
                    <a:lnL w="13546" cap="flat" cmpd="sng" algn="ctr">
                      <a:solidFill>
                        <a:srgbClr val="000000"/>
                      </a:solidFill>
                      <a:prstDash val="solid"/>
                      <a:miter lim="0"/>
                      <a:headEnd type="none" w="med" len="med"/>
                      <a:tailEnd type="none" w="med" len="med"/>
                    </a:lnL>
                    <a:lnR w="13546" cap="flat" cmpd="sng" algn="ctr">
                      <a:solidFill>
                        <a:srgbClr val="000000"/>
                      </a:solidFill>
                      <a:prstDash val="solid"/>
                      <a:miter lim="0"/>
                      <a:headEnd type="none" w="med" len="med"/>
                      <a:tailEnd type="none" w="med" len="med"/>
                    </a:lnR>
                    <a:lnT w="13546" cap="flat" cmpd="sng" algn="ctr">
                      <a:solidFill>
                        <a:srgbClr val="000000"/>
                      </a:solidFill>
                      <a:prstDash val="solid"/>
                      <a:miter lim="0"/>
                      <a:headEnd type="none" w="med" len="med"/>
                      <a:tailEnd type="none" w="med" len="med"/>
                    </a:lnT>
                    <a:lnB w="13546"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lvl1pPr algn="l" defTabSz="649288" eaLnBrk="0">
                        <a:spcBef>
                          <a:spcPts val="4200"/>
                        </a:spcBef>
                        <a:buSzPct val="100000"/>
                        <a:defRPr sz="3400">
                          <a:solidFill>
                            <a:srgbClr val="000000"/>
                          </a:solidFill>
                          <a:latin typeface="Helvetica Light" charset="0"/>
                          <a:ea typeface="ＭＳ Ｐゴシック" charset="-128"/>
                          <a:cs typeface="Helvetica Light" charset="0"/>
                          <a:sym typeface="Helvetica Light" charset="0"/>
                        </a:defRPr>
                      </a:lvl1pPr>
                      <a:lvl2pPr marL="742950" indent="-28575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11430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6002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20574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5146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9718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4290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8862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649288" rtl="0" eaLnBrk="1" fontAlgn="base" latinLnBrk="0" hangingPunct="0">
                        <a:lnSpc>
                          <a:spcPct val="100000"/>
                        </a:lnSpc>
                        <a:spcBef>
                          <a:spcPct val="0"/>
                        </a:spcBef>
                        <a:spcAft>
                          <a:spcPct val="0"/>
                        </a:spcAft>
                        <a:buClrTx/>
                        <a:buSzTx/>
                        <a:buFontTx/>
                        <a:buNone/>
                        <a:tabLst/>
                      </a:pPr>
                      <a:r>
                        <a:rPr kumimoji="0" lang="en-US" altLang="x-none" sz="1000" b="0" i="0" u="none" strike="noStrike" cap="none" normalizeH="0" baseline="0">
                          <a:ln>
                            <a:noFill/>
                          </a:ln>
                          <a:solidFill>
                            <a:srgbClr val="000000"/>
                          </a:solidFill>
                          <a:effectLst/>
                          <a:latin typeface="Verdana" charset="0"/>
                          <a:ea typeface="Verdana" charset="0"/>
                          <a:cs typeface="Verdana" charset="0"/>
                          <a:sym typeface="Verdana" charset="0"/>
                        </a:rPr>
                        <a:t>November 16, 1950 to October 31, 1953</a:t>
                      </a:r>
                      <a:endParaRPr kumimoji="0" lang="en-US" altLang="x-none" sz="1800" b="0" i="0" u="none" strike="noStrike" cap="none" normalizeH="0" baseline="0">
                        <a:ln>
                          <a:noFill/>
                        </a:ln>
                        <a:solidFill>
                          <a:srgbClr val="000000"/>
                        </a:solidFill>
                        <a:effectLst/>
                        <a:latin typeface="Helvetica" charset="0"/>
                        <a:ea typeface="ＭＳ Ｐゴシック" charset="-128"/>
                        <a:sym typeface="Helvetica" charset="0"/>
                      </a:endParaRPr>
                    </a:p>
                  </a:txBody>
                  <a:tcPr marL="44639" marR="44639" marT="44652" marB="44652" anchor="ctr" horzOverflow="overflow">
                    <a:lnL w="13546" cap="flat" cmpd="sng" algn="ctr">
                      <a:solidFill>
                        <a:srgbClr val="000000"/>
                      </a:solidFill>
                      <a:prstDash val="solid"/>
                      <a:miter lim="0"/>
                      <a:headEnd type="none" w="med" len="med"/>
                      <a:tailEnd type="none" w="med" len="med"/>
                    </a:lnL>
                    <a:lnR w="13546" cap="flat" cmpd="sng" algn="ctr">
                      <a:solidFill>
                        <a:srgbClr val="000000"/>
                      </a:solidFill>
                      <a:prstDash val="solid"/>
                      <a:miter lim="0"/>
                      <a:headEnd type="none" w="med" len="med"/>
                      <a:tailEnd type="none" w="med" len="med"/>
                    </a:lnR>
                    <a:lnT w="13546" cap="flat" cmpd="sng" algn="ctr">
                      <a:solidFill>
                        <a:srgbClr val="000000"/>
                      </a:solidFill>
                      <a:prstDash val="solid"/>
                      <a:miter lim="0"/>
                      <a:headEnd type="none" w="med" len="med"/>
                      <a:tailEnd type="none" w="med" len="med"/>
                    </a:lnT>
                    <a:lnB w="13546"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r>
              <a:tr h="244475">
                <a:tc>
                  <a:txBody>
                    <a:bodyPr/>
                    <a:lstStyle>
                      <a:lvl1pPr algn="l" defTabSz="649288" eaLnBrk="0">
                        <a:spcBef>
                          <a:spcPts val="4200"/>
                        </a:spcBef>
                        <a:buSzPct val="100000"/>
                        <a:defRPr sz="3400">
                          <a:solidFill>
                            <a:srgbClr val="000000"/>
                          </a:solidFill>
                          <a:latin typeface="Helvetica Light" charset="0"/>
                          <a:ea typeface="ＭＳ Ｐゴシック" charset="-128"/>
                          <a:cs typeface="Helvetica Light" charset="0"/>
                          <a:sym typeface="Helvetica Light" charset="0"/>
                        </a:defRPr>
                      </a:lvl1pPr>
                      <a:lvl2pPr marL="742950" indent="-28575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11430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6002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20574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5146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9718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4290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8862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649288" rtl="0" eaLnBrk="1" fontAlgn="base" latinLnBrk="0" hangingPunct="0">
                        <a:lnSpc>
                          <a:spcPct val="100000"/>
                        </a:lnSpc>
                        <a:spcBef>
                          <a:spcPct val="0"/>
                        </a:spcBef>
                        <a:spcAft>
                          <a:spcPct val="0"/>
                        </a:spcAft>
                        <a:buClrTx/>
                        <a:buSzTx/>
                        <a:buFontTx/>
                        <a:buNone/>
                        <a:tabLst/>
                      </a:pPr>
                      <a:r>
                        <a:rPr kumimoji="0" lang="en-US" altLang="x-none" sz="1000" b="0" i="0" u="none" strike="noStrike" cap="none" normalizeH="0" baseline="0">
                          <a:ln>
                            <a:noFill/>
                          </a:ln>
                          <a:solidFill>
                            <a:srgbClr val="000000"/>
                          </a:solidFill>
                          <a:effectLst/>
                          <a:latin typeface="Verdana" charset="0"/>
                          <a:ea typeface="Verdana" charset="0"/>
                          <a:cs typeface="Verdana" charset="0"/>
                          <a:sym typeface="Verdana" charset="0"/>
                        </a:rPr>
                        <a:t>Thailand</a:t>
                      </a:r>
                      <a:endParaRPr kumimoji="0" lang="en-US" altLang="x-none" sz="1800" b="0" i="0" u="none" strike="noStrike" cap="none" normalizeH="0" baseline="0">
                        <a:ln>
                          <a:noFill/>
                        </a:ln>
                        <a:solidFill>
                          <a:srgbClr val="000000"/>
                        </a:solidFill>
                        <a:effectLst/>
                        <a:latin typeface="Helvetica" charset="0"/>
                        <a:ea typeface="ＭＳ Ｐゴシック" charset="-128"/>
                        <a:sym typeface="Helvetica" charset="0"/>
                      </a:endParaRPr>
                    </a:p>
                  </a:txBody>
                  <a:tcPr marL="44639" marR="44639" marT="44652" marB="44652" anchor="ctr" horzOverflow="overflow">
                    <a:lnL w="13546" cap="flat" cmpd="sng" algn="ctr">
                      <a:solidFill>
                        <a:srgbClr val="000000"/>
                      </a:solidFill>
                      <a:prstDash val="solid"/>
                      <a:miter lim="0"/>
                      <a:headEnd type="none" w="med" len="med"/>
                      <a:tailEnd type="none" w="med" len="med"/>
                    </a:lnL>
                    <a:lnR w="13546" cap="flat" cmpd="sng" algn="ctr">
                      <a:solidFill>
                        <a:srgbClr val="000000"/>
                      </a:solidFill>
                      <a:prstDash val="solid"/>
                      <a:miter lim="0"/>
                      <a:headEnd type="none" w="med" len="med"/>
                      <a:tailEnd type="none" w="med" len="med"/>
                    </a:lnR>
                    <a:lnT w="13546" cap="flat" cmpd="sng" algn="ctr">
                      <a:solidFill>
                        <a:srgbClr val="000000"/>
                      </a:solidFill>
                      <a:prstDash val="solid"/>
                      <a:miter lim="0"/>
                      <a:headEnd type="none" w="med" len="med"/>
                      <a:tailEnd type="none" w="med" len="med"/>
                    </a:lnT>
                    <a:lnB w="13546"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lvl1pPr algn="l" defTabSz="649288" eaLnBrk="0">
                        <a:spcBef>
                          <a:spcPts val="4200"/>
                        </a:spcBef>
                        <a:buSzPct val="100000"/>
                        <a:defRPr sz="3400">
                          <a:solidFill>
                            <a:srgbClr val="000000"/>
                          </a:solidFill>
                          <a:latin typeface="Helvetica Light" charset="0"/>
                          <a:ea typeface="ＭＳ Ｐゴシック" charset="-128"/>
                          <a:cs typeface="Helvetica Light" charset="0"/>
                          <a:sym typeface="Helvetica Light" charset="0"/>
                        </a:defRPr>
                      </a:lvl1pPr>
                      <a:lvl2pPr marL="742950" indent="-28575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11430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6002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20574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5146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9718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4290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8862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649288" rtl="0" eaLnBrk="1" fontAlgn="base" latinLnBrk="0" hangingPunct="0">
                        <a:lnSpc>
                          <a:spcPct val="100000"/>
                        </a:lnSpc>
                        <a:spcBef>
                          <a:spcPct val="0"/>
                        </a:spcBef>
                        <a:spcAft>
                          <a:spcPct val="0"/>
                        </a:spcAft>
                        <a:buClrTx/>
                        <a:buSzTx/>
                        <a:buFontTx/>
                        <a:buNone/>
                        <a:tabLst/>
                      </a:pPr>
                      <a:r>
                        <a:rPr kumimoji="0" lang="en-US" altLang="x-none" sz="1000" b="0" i="0" u="none" strike="noStrike" cap="none" normalizeH="0" baseline="0">
                          <a:ln>
                            <a:noFill/>
                          </a:ln>
                          <a:solidFill>
                            <a:srgbClr val="000000"/>
                          </a:solidFill>
                          <a:effectLst/>
                          <a:latin typeface="Verdana" charset="0"/>
                          <a:ea typeface="Verdana" charset="0"/>
                          <a:cs typeface="Verdana" charset="0"/>
                          <a:sym typeface="Verdana" charset="0"/>
                        </a:rPr>
                        <a:t>November 7, 1950 to June 23, 1972</a:t>
                      </a:r>
                      <a:endParaRPr kumimoji="0" lang="en-US" altLang="x-none" sz="1800" b="0" i="0" u="none" strike="noStrike" cap="none" normalizeH="0" baseline="0">
                        <a:ln>
                          <a:noFill/>
                        </a:ln>
                        <a:solidFill>
                          <a:srgbClr val="000000"/>
                        </a:solidFill>
                        <a:effectLst/>
                        <a:latin typeface="Helvetica" charset="0"/>
                        <a:ea typeface="ＭＳ Ｐゴシック" charset="-128"/>
                        <a:sym typeface="Helvetica" charset="0"/>
                      </a:endParaRPr>
                    </a:p>
                  </a:txBody>
                  <a:tcPr marL="44639" marR="44639" marT="44652" marB="44652" anchor="ctr" horzOverflow="overflow">
                    <a:lnL w="13546" cap="flat" cmpd="sng" algn="ctr">
                      <a:solidFill>
                        <a:srgbClr val="000000"/>
                      </a:solidFill>
                      <a:prstDash val="solid"/>
                      <a:miter lim="0"/>
                      <a:headEnd type="none" w="med" len="med"/>
                      <a:tailEnd type="none" w="med" len="med"/>
                    </a:lnL>
                    <a:lnR w="13546" cap="flat" cmpd="sng" algn="ctr">
                      <a:solidFill>
                        <a:srgbClr val="000000"/>
                      </a:solidFill>
                      <a:prstDash val="solid"/>
                      <a:miter lim="0"/>
                      <a:headEnd type="none" w="med" len="med"/>
                      <a:tailEnd type="none" w="med" len="med"/>
                    </a:lnR>
                    <a:lnT w="13546" cap="flat" cmpd="sng" algn="ctr">
                      <a:solidFill>
                        <a:srgbClr val="000000"/>
                      </a:solidFill>
                      <a:prstDash val="solid"/>
                      <a:miter lim="0"/>
                      <a:headEnd type="none" w="med" len="med"/>
                      <a:tailEnd type="none" w="med" len="med"/>
                    </a:lnT>
                    <a:lnB w="13546"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r>
              <a:tr h="244475">
                <a:tc>
                  <a:txBody>
                    <a:bodyPr/>
                    <a:lstStyle>
                      <a:lvl1pPr algn="l" defTabSz="649288" eaLnBrk="0">
                        <a:spcBef>
                          <a:spcPts val="4200"/>
                        </a:spcBef>
                        <a:buSzPct val="100000"/>
                        <a:defRPr sz="3400">
                          <a:solidFill>
                            <a:srgbClr val="000000"/>
                          </a:solidFill>
                          <a:latin typeface="Helvetica Light" charset="0"/>
                          <a:ea typeface="ＭＳ Ｐゴシック" charset="-128"/>
                          <a:cs typeface="Helvetica Light" charset="0"/>
                          <a:sym typeface="Helvetica Light" charset="0"/>
                        </a:defRPr>
                      </a:lvl1pPr>
                      <a:lvl2pPr marL="742950" indent="-28575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11430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6002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20574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5146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9718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4290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8862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649288" rtl="0" eaLnBrk="1" fontAlgn="base" latinLnBrk="0" hangingPunct="0">
                        <a:lnSpc>
                          <a:spcPct val="100000"/>
                        </a:lnSpc>
                        <a:spcBef>
                          <a:spcPct val="0"/>
                        </a:spcBef>
                        <a:spcAft>
                          <a:spcPct val="0"/>
                        </a:spcAft>
                        <a:buClrTx/>
                        <a:buSzTx/>
                        <a:buFontTx/>
                        <a:buNone/>
                        <a:tabLst/>
                      </a:pPr>
                      <a:r>
                        <a:rPr kumimoji="0" lang="en-US" altLang="x-none" sz="1000" b="0" i="0" u="none" strike="noStrike" cap="none" normalizeH="0" baseline="0">
                          <a:ln>
                            <a:noFill/>
                          </a:ln>
                          <a:solidFill>
                            <a:srgbClr val="000000"/>
                          </a:solidFill>
                          <a:effectLst/>
                          <a:latin typeface="Verdana" charset="0"/>
                          <a:ea typeface="Verdana" charset="0"/>
                          <a:cs typeface="Verdana" charset="0"/>
                          <a:sym typeface="Verdana" charset="0"/>
                        </a:rPr>
                        <a:t>Turkey</a:t>
                      </a:r>
                      <a:endParaRPr kumimoji="0" lang="en-US" altLang="x-none" sz="1800" b="0" i="0" u="none" strike="noStrike" cap="none" normalizeH="0" baseline="0">
                        <a:ln>
                          <a:noFill/>
                        </a:ln>
                        <a:solidFill>
                          <a:srgbClr val="000000"/>
                        </a:solidFill>
                        <a:effectLst/>
                        <a:latin typeface="Helvetica" charset="0"/>
                        <a:ea typeface="ＭＳ Ｐゴシック" charset="-128"/>
                        <a:sym typeface="Helvetica" charset="0"/>
                      </a:endParaRPr>
                    </a:p>
                  </a:txBody>
                  <a:tcPr marL="44639" marR="44639" marT="44652" marB="44652" anchor="ctr" horzOverflow="overflow">
                    <a:lnL w="13546" cap="flat" cmpd="sng" algn="ctr">
                      <a:solidFill>
                        <a:srgbClr val="000000"/>
                      </a:solidFill>
                      <a:prstDash val="solid"/>
                      <a:miter lim="0"/>
                      <a:headEnd type="none" w="med" len="med"/>
                      <a:tailEnd type="none" w="med" len="med"/>
                    </a:lnL>
                    <a:lnR w="13546" cap="flat" cmpd="sng" algn="ctr">
                      <a:solidFill>
                        <a:srgbClr val="000000"/>
                      </a:solidFill>
                      <a:prstDash val="solid"/>
                      <a:miter lim="0"/>
                      <a:headEnd type="none" w="med" len="med"/>
                      <a:tailEnd type="none" w="med" len="med"/>
                    </a:lnR>
                    <a:lnT w="13546" cap="flat" cmpd="sng" algn="ctr">
                      <a:solidFill>
                        <a:srgbClr val="000000"/>
                      </a:solidFill>
                      <a:prstDash val="solid"/>
                      <a:miter lim="0"/>
                      <a:headEnd type="none" w="med" len="med"/>
                      <a:tailEnd type="none" w="med" len="med"/>
                    </a:lnT>
                    <a:lnB w="13546"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lvl1pPr algn="l" defTabSz="649288" eaLnBrk="0">
                        <a:spcBef>
                          <a:spcPts val="4200"/>
                        </a:spcBef>
                        <a:buSzPct val="100000"/>
                        <a:defRPr sz="3400">
                          <a:solidFill>
                            <a:srgbClr val="000000"/>
                          </a:solidFill>
                          <a:latin typeface="Helvetica Light" charset="0"/>
                          <a:ea typeface="ＭＳ Ｐゴシック" charset="-128"/>
                          <a:cs typeface="Helvetica Light" charset="0"/>
                          <a:sym typeface="Helvetica Light" charset="0"/>
                        </a:defRPr>
                      </a:lvl1pPr>
                      <a:lvl2pPr marL="742950" indent="-28575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11430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6002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20574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5146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9718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4290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8862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649288" rtl="0" eaLnBrk="1" fontAlgn="base" latinLnBrk="0" hangingPunct="0">
                        <a:lnSpc>
                          <a:spcPct val="100000"/>
                        </a:lnSpc>
                        <a:spcBef>
                          <a:spcPct val="0"/>
                        </a:spcBef>
                        <a:spcAft>
                          <a:spcPct val="0"/>
                        </a:spcAft>
                        <a:buClrTx/>
                        <a:buSzTx/>
                        <a:buFontTx/>
                        <a:buNone/>
                        <a:tabLst/>
                      </a:pPr>
                      <a:r>
                        <a:rPr kumimoji="0" lang="en-US" altLang="x-none" sz="1000" b="0" i="0" u="none" strike="noStrike" cap="none" normalizeH="0" baseline="0">
                          <a:ln>
                            <a:noFill/>
                          </a:ln>
                          <a:solidFill>
                            <a:srgbClr val="000000"/>
                          </a:solidFill>
                          <a:effectLst/>
                          <a:latin typeface="Verdana" charset="0"/>
                          <a:ea typeface="Verdana" charset="0"/>
                          <a:cs typeface="Verdana" charset="0"/>
                          <a:sym typeface="Verdana" charset="0"/>
                        </a:rPr>
                        <a:t>October 19, 1950 to September 4, 1953</a:t>
                      </a:r>
                      <a:endParaRPr kumimoji="0" lang="en-US" altLang="x-none" sz="1800" b="0" i="0" u="none" strike="noStrike" cap="none" normalizeH="0" baseline="0">
                        <a:ln>
                          <a:noFill/>
                        </a:ln>
                        <a:solidFill>
                          <a:srgbClr val="000000"/>
                        </a:solidFill>
                        <a:effectLst/>
                        <a:latin typeface="Helvetica" charset="0"/>
                        <a:ea typeface="ＭＳ Ｐゴシック" charset="-128"/>
                        <a:sym typeface="Helvetica" charset="0"/>
                      </a:endParaRPr>
                    </a:p>
                  </a:txBody>
                  <a:tcPr marL="44639" marR="44639" marT="44652" marB="44652" anchor="ctr" horzOverflow="overflow">
                    <a:lnL w="13546" cap="flat" cmpd="sng" algn="ctr">
                      <a:solidFill>
                        <a:srgbClr val="000000"/>
                      </a:solidFill>
                      <a:prstDash val="solid"/>
                      <a:miter lim="0"/>
                      <a:headEnd type="none" w="med" len="med"/>
                      <a:tailEnd type="none" w="med" len="med"/>
                    </a:lnL>
                    <a:lnR w="13546" cap="flat" cmpd="sng" algn="ctr">
                      <a:solidFill>
                        <a:srgbClr val="000000"/>
                      </a:solidFill>
                      <a:prstDash val="solid"/>
                      <a:miter lim="0"/>
                      <a:headEnd type="none" w="med" len="med"/>
                      <a:tailEnd type="none" w="med" len="med"/>
                    </a:lnR>
                    <a:lnT w="13546" cap="flat" cmpd="sng" algn="ctr">
                      <a:solidFill>
                        <a:srgbClr val="000000"/>
                      </a:solidFill>
                      <a:prstDash val="solid"/>
                      <a:miter lim="0"/>
                      <a:headEnd type="none" w="med" len="med"/>
                      <a:tailEnd type="none" w="med" len="med"/>
                    </a:lnT>
                    <a:lnB w="13546"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r>
              <a:tr h="244475">
                <a:tc>
                  <a:txBody>
                    <a:bodyPr/>
                    <a:lstStyle>
                      <a:lvl1pPr algn="l" defTabSz="649288" eaLnBrk="0">
                        <a:spcBef>
                          <a:spcPts val="4200"/>
                        </a:spcBef>
                        <a:buSzPct val="100000"/>
                        <a:defRPr sz="3400">
                          <a:solidFill>
                            <a:srgbClr val="000000"/>
                          </a:solidFill>
                          <a:latin typeface="Helvetica Light" charset="0"/>
                          <a:ea typeface="ＭＳ Ｐゴシック" charset="-128"/>
                          <a:cs typeface="Helvetica Light" charset="0"/>
                          <a:sym typeface="Helvetica Light" charset="0"/>
                        </a:defRPr>
                      </a:lvl1pPr>
                      <a:lvl2pPr marL="742950" indent="-28575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11430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6002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20574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5146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9718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4290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8862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649288" rtl="0" eaLnBrk="1" fontAlgn="base" latinLnBrk="0" hangingPunct="0">
                        <a:lnSpc>
                          <a:spcPct val="100000"/>
                        </a:lnSpc>
                        <a:spcBef>
                          <a:spcPct val="0"/>
                        </a:spcBef>
                        <a:spcAft>
                          <a:spcPct val="0"/>
                        </a:spcAft>
                        <a:buClrTx/>
                        <a:buSzTx/>
                        <a:buFontTx/>
                        <a:buNone/>
                        <a:tabLst/>
                      </a:pPr>
                      <a:r>
                        <a:rPr kumimoji="0" lang="en-US" altLang="x-none" sz="1000" b="0" i="0" u="none" strike="noStrike" cap="none" normalizeH="0" baseline="0">
                          <a:ln>
                            <a:noFill/>
                          </a:ln>
                          <a:solidFill>
                            <a:srgbClr val="000000"/>
                          </a:solidFill>
                          <a:effectLst/>
                          <a:latin typeface="Verdana" charset="0"/>
                          <a:ea typeface="Verdana" charset="0"/>
                          <a:cs typeface="Verdana" charset="0"/>
                          <a:sym typeface="Verdana" charset="0"/>
                        </a:rPr>
                        <a:t>United Kingdom</a:t>
                      </a:r>
                      <a:endParaRPr kumimoji="0" lang="en-US" altLang="x-none" sz="1800" b="0" i="0" u="none" strike="noStrike" cap="none" normalizeH="0" baseline="0">
                        <a:ln>
                          <a:noFill/>
                        </a:ln>
                        <a:solidFill>
                          <a:srgbClr val="000000"/>
                        </a:solidFill>
                        <a:effectLst/>
                        <a:latin typeface="Helvetica" charset="0"/>
                        <a:ea typeface="ＭＳ Ｐゴシック" charset="-128"/>
                        <a:sym typeface="Helvetica" charset="0"/>
                      </a:endParaRPr>
                    </a:p>
                  </a:txBody>
                  <a:tcPr marL="44639" marR="44639" marT="44652" marB="44652" anchor="ctr" horzOverflow="overflow">
                    <a:lnL w="13546" cap="flat" cmpd="sng" algn="ctr">
                      <a:solidFill>
                        <a:srgbClr val="000000"/>
                      </a:solidFill>
                      <a:prstDash val="solid"/>
                      <a:miter lim="0"/>
                      <a:headEnd type="none" w="med" len="med"/>
                      <a:tailEnd type="none" w="med" len="med"/>
                    </a:lnL>
                    <a:lnR w="13546" cap="flat" cmpd="sng" algn="ctr">
                      <a:solidFill>
                        <a:srgbClr val="000000"/>
                      </a:solidFill>
                      <a:prstDash val="solid"/>
                      <a:miter lim="0"/>
                      <a:headEnd type="none" w="med" len="med"/>
                      <a:tailEnd type="none" w="med" len="med"/>
                    </a:lnR>
                    <a:lnT w="13546" cap="flat" cmpd="sng" algn="ctr">
                      <a:solidFill>
                        <a:srgbClr val="000000"/>
                      </a:solidFill>
                      <a:prstDash val="solid"/>
                      <a:miter lim="0"/>
                      <a:headEnd type="none" w="med" len="med"/>
                      <a:tailEnd type="none" w="med" len="med"/>
                    </a:lnT>
                    <a:lnB w="13546"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lvl1pPr algn="l" defTabSz="649288" eaLnBrk="0">
                        <a:spcBef>
                          <a:spcPts val="4200"/>
                        </a:spcBef>
                        <a:buSzPct val="100000"/>
                        <a:defRPr sz="3400">
                          <a:solidFill>
                            <a:srgbClr val="000000"/>
                          </a:solidFill>
                          <a:latin typeface="Helvetica Light" charset="0"/>
                          <a:ea typeface="ＭＳ Ｐゴシック" charset="-128"/>
                          <a:cs typeface="Helvetica Light" charset="0"/>
                          <a:sym typeface="Helvetica Light" charset="0"/>
                        </a:defRPr>
                      </a:lvl1pPr>
                      <a:lvl2pPr marL="742950" indent="-28575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11430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6002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2057400" indent="-228600" algn="l" defTabSz="649288"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5146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9718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4290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886200" indent="-228600" defTabSz="649288"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649288" rtl="0" eaLnBrk="1" fontAlgn="base" latinLnBrk="0" hangingPunct="0">
                        <a:lnSpc>
                          <a:spcPct val="100000"/>
                        </a:lnSpc>
                        <a:spcBef>
                          <a:spcPct val="0"/>
                        </a:spcBef>
                        <a:spcAft>
                          <a:spcPct val="0"/>
                        </a:spcAft>
                        <a:buClrTx/>
                        <a:buSzTx/>
                        <a:buFontTx/>
                        <a:buNone/>
                        <a:tabLst/>
                      </a:pPr>
                      <a:r>
                        <a:rPr kumimoji="0" lang="en-US" altLang="x-none" sz="1000" b="0" i="0" u="none" strike="noStrike" cap="none" normalizeH="0" baseline="0">
                          <a:ln>
                            <a:noFill/>
                          </a:ln>
                          <a:solidFill>
                            <a:srgbClr val="000000"/>
                          </a:solidFill>
                          <a:effectLst/>
                          <a:latin typeface="Verdana" charset="0"/>
                          <a:ea typeface="Verdana" charset="0"/>
                          <a:cs typeface="Verdana" charset="0"/>
                          <a:sym typeface="Verdana" charset="0"/>
                        </a:rPr>
                        <a:t>June 30, 1950 to 1957 (date unknown)</a:t>
                      </a:r>
                      <a:endParaRPr kumimoji="0" lang="en-US" altLang="x-none" sz="2000" b="0" i="0" u="none" strike="noStrike" cap="none" normalizeH="0" baseline="0">
                        <a:ln>
                          <a:noFill/>
                        </a:ln>
                        <a:solidFill>
                          <a:srgbClr val="000000"/>
                        </a:solidFill>
                        <a:effectLst/>
                        <a:latin typeface="Helvetica Light" charset="0"/>
                        <a:ea typeface="ＭＳ Ｐゴシック" charset="-128"/>
                        <a:sym typeface="Helvetica Light" charset="0"/>
                      </a:endParaRPr>
                    </a:p>
                  </a:txBody>
                  <a:tcPr marL="44639" marR="44639" marT="44652" marB="44652" anchor="ctr" horzOverflow="overflow">
                    <a:lnL w="13546" cap="flat" cmpd="sng" algn="ctr">
                      <a:solidFill>
                        <a:srgbClr val="000000"/>
                      </a:solidFill>
                      <a:prstDash val="solid"/>
                      <a:miter lim="0"/>
                      <a:headEnd type="none" w="med" len="med"/>
                      <a:tailEnd type="none" w="med" len="med"/>
                    </a:lnL>
                    <a:lnR w="13546" cap="flat" cmpd="sng" algn="ctr">
                      <a:solidFill>
                        <a:srgbClr val="000000"/>
                      </a:solidFill>
                      <a:prstDash val="solid"/>
                      <a:miter lim="0"/>
                      <a:headEnd type="none" w="med" len="med"/>
                      <a:tailEnd type="none" w="med" len="med"/>
                    </a:lnR>
                    <a:lnT w="13546" cap="flat" cmpd="sng" algn="ctr">
                      <a:solidFill>
                        <a:srgbClr val="000000"/>
                      </a:solidFill>
                      <a:prstDash val="solid"/>
                      <a:miter lim="0"/>
                      <a:headEnd type="none" w="med" len="med"/>
                      <a:tailEnd type="none" w="med" len="med"/>
                    </a:lnT>
                    <a:lnB w="13546"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r>
            </a:tbl>
          </a:graphicData>
        </a:graphic>
      </p:graphicFrame>
    </p:spTree>
    <p:extLst>
      <p:ext uri="{BB962C8B-B14F-4D97-AF65-F5344CB8AC3E}">
        <p14:creationId xmlns:p14="http://schemas.microsoft.com/office/powerpoint/2010/main" val="617733666"/>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1"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16063" y="0"/>
            <a:ext cx="45069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41986" name="Rectangle 2"/>
          <p:cNvSpPr>
            <a:spLocks/>
          </p:cNvSpPr>
          <p:nvPr/>
        </p:nvSpPr>
        <p:spPr bwMode="auto">
          <a:xfrm>
            <a:off x="6797676" y="215900"/>
            <a:ext cx="27924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spAutoFit/>
          </a:bodyPr>
          <a:lstStyle>
            <a:lvl1pPr defTabSz="649288">
              <a:spcBef>
                <a:spcPts val="4200"/>
              </a:spcBef>
              <a:buSzPct val="100000"/>
              <a:buChar char="•"/>
              <a:defRPr sz="3800">
                <a:solidFill>
                  <a:srgbClr val="000000"/>
                </a:solidFill>
                <a:latin typeface="Helvetica Light" charset="0"/>
                <a:ea typeface="ＭＳ Ｐゴシック" charset="-128"/>
                <a:cs typeface="Helvetica Light" charset="0"/>
                <a:sym typeface="Helvetica Light" charset="0"/>
              </a:defRPr>
            </a:lvl1pPr>
            <a:lvl2pPr marL="742950" indent="-285750" defTabSz="6492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6492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6492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6492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6492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6492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6492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6492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eaLnBrk="1">
              <a:spcBef>
                <a:spcPct val="0"/>
              </a:spcBef>
              <a:buSzTx/>
              <a:buFontTx/>
              <a:buNone/>
              <a:defRPr/>
            </a:pPr>
            <a:r>
              <a:rPr lang="en-US" altLang="x-none" sz="1758">
                <a:latin typeface="Helvetica" charset="0"/>
                <a:sym typeface="Helvetica" charset="0"/>
              </a:rPr>
              <a:t>U.S. military patrols in Korea battle bitter cold, December of 1950 </a:t>
            </a:r>
            <a:endParaRPr lang="en-US" altLang="x-none" sz="2531"/>
          </a:p>
        </p:txBody>
      </p:sp>
      <p:pic>
        <p:nvPicPr>
          <p:cNvPr id="10243" name="Picture 3" descr="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590800"/>
            <a:ext cx="5029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10244" name="Rectangle 4"/>
          <p:cNvSpPr>
            <a:spLocks/>
          </p:cNvSpPr>
          <p:nvPr/>
        </p:nvSpPr>
        <p:spPr bwMode="auto">
          <a:xfrm>
            <a:off x="6022975" y="1135064"/>
            <a:ext cx="4572000"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spAutoFit/>
          </a:bodyPr>
          <a:lstStyle>
            <a:lvl1pPr defTabSz="649288">
              <a:spcBef>
                <a:spcPts val="4200"/>
              </a:spcBef>
              <a:buSzPct val="100000"/>
              <a:buChar char="•"/>
              <a:defRPr sz="3800">
                <a:solidFill>
                  <a:srgbClr val="000000"/>
                </a:solidFill>
                <a:latin typeface="Helvetica Light" charset="0"/>
                <a:ea typeface="ＭＳ Ｐゴシック" charset="-128"/>
                <a:cs typeface="Helvetica Light" charset="0"/>
                <a:sym typeface="Helvetica Light" charset="0"/>
              </a:defRPr>
            </a:lvl1pPr>
            <a:lvl2pPr marL="742950" indent="-285750" defTabSz="6492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6492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6492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6492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6492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6492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6492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6492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eaLnBrk="1">
              <a:spcBef>
                <a:spcPct val="0"/>
              </a:spcBef>
              <a:buSzTx/>
              <a:buFontTx/>
              <a:buNone/>
              <a:defRPr/>
            </a:pPr>
            <a:r>
              <a:rPr lang="en-US" altLang="x-none" sz="1758">
                <a:latin typeface="Helvetica" charset="0"/>
                <a:sym typeface="Helvetica" charset="0"/>
              </a:rPr>
              <a:t>Men of the 19th Infantry Regiment work their way over the snowy mountains about 10 miles north of Seoul, Korea, attempting to locate the enemy lines and positions. 01/03/1951</a:t>
            </a:r>
            <a:endParaRPr lang="en-US" altLang="x-none" sz="2531"/>
          </a:p>
        </p:txBody>
      </p:sp>
      <p:sp>
        <p:nvSpPr>
          <p:cNvPr id="6" name="Rectangle 5"/>
          <p:cNvSpPr/>
          <p:nvPr/>
        </p:nvSpPr>
        <p:spPr>
          <a:xfrm>
            <a:off x="1676400" y="4011"/>
            <a:ext cx="4572000" cy="92333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1">
              <a:defRPr/>
            </a:pPr>
            <a:r>
              <a:rPr lang="en-US" altLang="x-none" b="1" dirty="0">
                <a:solidFill>
                  <a:srgbClr val="FF0000"/>
                </a:solidFill>
                <a:latin typeface="Helvetica" charset="0"/>
                <a:sym typeface="Helvetica" charset="0"/>
              </a:rPr>
              <a:t>What are are some of the impressions you are given about the US presence in Korea during the Korean War?</a:t>
            </a:r>
            <a:endParaRPr lang="en-US" altLang="x-none" b="1" dirty="0">
              <a:solidFill>
                <a:srgbClr val="FF0000"/>
              </a:solidFill>
              <a:latin typeface="Helvetica" charset="0"/>
              <a:sym typeface="Helvetica" charset="0"/>
            </a:endParaRPr>
          </a:p>
        </p:txBody>
      </p:sp>
    </p:spTree>
    <p:extLst>
      <p:ext uri="{BB962C8B-B14F-4D97-AF65-F5344CB8AC3E}">
        <p14:creationId xmlns:p14="http://schemas.microsoft.com/office/powerpoint/2010/main" val="18728079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0" fill="hold" grpId="0" nodeType="clickEffect">
                                  <p:stCondLst>
                                    <p:cond delay="0"/>
                                  </p:stCondLst>
                                  <p:childTnLst>
                                    <p:set>
                                      <p:cBhvr>
                                        <p:cTn id="6" dur="1" fill="hold">
                                          <p:stCondLst>
                                            <p:cond delay="499"/>
                                          </p:stCondLst>
                                        </p:cTn>
                                        <p:tgtEl>
                                          <p:spTgt spid="10244"/>
                                        </p:tgtEl>
                                        <p:attrNameLst>
                                          <p:attrName>style.visibility</p:attrName>
                                        </p:attrNameLst>
                                      </p:cBhvr>
                                      <p:to>
                                        <p:strVal val="visible"/>
                                      </p:to>
                                    </p:set>
                                  </p:childTnLst>
                                </p:cTn>
                              </p:par>
                            </p:childTnLst>
                          </p:cTn>
                        </p:par>
                        <p:par>
                          <p:cTn id="7" fill="hold" nodeType="afterGroup">
                            <p:stCondLst>
                              <p:cond delay="500"/>
                            </p:stCondLst>
                            <p:childTnLst>
                              <p:par>
                                <p:cTn id="8" presetID="0" presetClass="entr" presetSubtype="0" fill="hold" nodeType="afterEffect">
                                  <p:stCondLst>
                                    <p:cond delay="0"/>
                                  </p:stCondLst>
                                  <p:childTnLst>
                                    <p:set>
                                      <p:cBhvr>
                                        <p:cTn id="9" dur="1" fill="hold">
                                          <p:stCondLst>
                                            <p:cond delay="499"/>
                                          </p:stCondLst>
                                        </p:cTn>
                                        <p:tgtEl>
                                          <p:spTgt spid="10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1"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7814" y="12700"/>
            <a:ext cx="9120187" cy="604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44034" name="Rectangle 2"/>
          <p:cNvSpPr>
            <a:spLocks/>
          </p:cNvSpPr>
          <p:nvPr/>
        </p:nvSpPr>
        <p:spPr bwMode="auto">
          <a:xfrm>
            <a:off x="3482976" y="6057900"/>
            <a:ext cx="524986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spAutoFit/>
          </a:bodyPr>
          <a:lstStyle>
            <a:lvl1pPr defTabSz="649288">
              <a:spcBef>
                <a:spcPts val="4200"/>
              </a:spcBef>
              <a:buSzPct val="100000"/>
              <a:buChar char="•"/>
              <a:defRPr sz="3800">
                <a:solidFill>
                  <a:srgbClr val="000000"/>
                </a:solidFill>
                <a:latin typeface="Helvetica Light" charset="0"/>
                <a:ea typeface="ＭＳ Ｐゴシック" charset="-128"/>
                <a:cs typeface="Helvetica Light" charset="0"/>
                <a:sym typeface="Helvetica Light" charset="0"/>
              </a:defRPr>
            </a:lvl1pPr>
            <a:lvl2pPr marL="742950" indent="-285750" defTabSz="6492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6492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6492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6492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6492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6492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6492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6492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eaLnBrk="1">
              <a:spcBef>
                <a:spcPct val="0"/>
              </a:spcBef>
              <a:buSzTx/>
              <a:buFontTx/>
              <a:buNone/>
              <a:defRPr/>
            </a:pPr>
            <a:r>
              <a:rPr lang="en-US" altLang="x-none" sz="1758" i="1">
                <a:latin typeface="Helvetica" charset="0"/>
                <a:sym typeface="Helvetica" charset="0"/>
              </a:rPr>
              <a:t>A soldier collapses with grief after his buddy dies, and is comforted, at Haktong-ni. August 28, 1950.</a:t>
            </a:r>
          </a:p>
        </p:txBody>
      </p:sp>
      <p:sp>
        <p:nvSpPr>
          <p:cNvPr id="4" name="Rectangle 3"/>
          <p:cNvSpPr/>
          <p:nvPr/>
        </p:nvSpPr>
        <p:spPr>
          <a:xfrm>
            <a:off x="4419600" y="24732"/>
            <a:ext cx="4572000" cy="92333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1">
              <a:defRPr/>
            </a:pPr>
            <a:r>
              <a:rPr lang="en-US" altLang="x-none" b="1" dirty="0">
                <a:solidFill>
                  <a:srgbClr val="FF0000"/>
                </a:solidFill>
                <a:latin typeface="Helvetica" charset="0"/>
                <a:sym typeface="Helvetica" charset="0"/>
              </a:rPr>
              <a:t>What are are some of the impressions you are given about the US presence in Korea during the Korean War?</a:t>
            </a:r>
            <a:endParaRPr lang="en-US" altLang="x-none" b="1" dirty="0">
              <a:solidFill>
                <a:srgbClr val="FF0000"/>
              </a:solidFill>
              <a:latin typeface="Helvetica" charset="0"/>
              <a:sym typeface="Helvetica" charset="0"/>
            </a:endParaRPr>
          </a:p>
        </p:txBody>
      </p:sp>
    </p:spTree>
    <p:extLst>
      <p:ext uri="{BB962C8B-B14F-4D97-AF65-F5344CB8AC3E}">
        <p14:creationId xmlns:p14="http://schemas.microsoft.com/office/powerpoint/2010/main" val="868562559"/>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1"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4763"/>
            <a:ext cx="6477000" cy="681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81922" name="Rectangle 2"/>
          <p:cNvSpPr>
            <a:spLocks/>
          </p:cNvSpPr>
          <p:nvPr/>
        </p:nvSpPr>
        <p:spPr bwMode="auto">
          <a:xfrm>
            <a:off x="1846264" y="2151064"/>
            <a:ext cx="2192337"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spAutoFit/>
          </a:bodyPr>
          <a:lstStyle>
            <a:lvl1pPr defTabSz="649288">
              <a:spcBef>
                <a:spcPct val="20000"/>
              </a:spcBef>
              <a:buClr>
                <a:schemeClr val="accent1"/>
              </a:buClr>
              <a:buFont typeface="Arial" charset="0"/>
              <a:buChar char="■"/>
              <a:defRPr kumimoji="1" sz="4000">
                <a:solidFill>
                  <a:schemeClr val="tx1"/>
                </a:solidFill>
                <a:latin typeface="Arial" charset="0"/>
              </a:defRPr>
            </a:lvl1pPr>
            <a:lvl2pPr marL="742950" indent="-285750" defTabSz="649288">
              <a:spcBef>
                <a:spcPct val="20000"/>
              </a:spcBef>
              <a:buFont typeface="Arial" charset="0"/>
              <a:buChar char="–"/>
              <a:defRPr kumimoji="1" sz="4000">
                <a:solidFill>
                  <a:schemeClr val="tx1"/>
                </a:solidFill>
                <a:latin typeface="Arial" charset="0"/>
              </a:defRPr>
            </a:lvl2pPr>
            <a:lvl3pPr marL="1143000" indent="-228600" defTabSz="649288">
              <a:spcBef>
                <a:spcPct val="20000"/>
              </a:spcBef>
              <a:buChar char="•"/>
              <a:defRPr kumimoji="1" sz="4000">
                <a:solidFill>
                  <a:schemeClr val="tx1"/>
                </a:solidFill>
                <a:latin typeface="Arial" charset="0"/>
              </a:defRPr>
            </a:lvl3pPr>
            <a:lvl4pPr marL="1600200" indent="-228600" defTabSz="649288">
              <a:spcBef>
                <a:spcPct val="20000"/>
              </a:spcBef>
              <a:buChar char="•"/>
              <a:defRPr kumimoji="1" sz="4000">
                <a:solidFill>
                  <a:schemeClr val="tx1"/>
                </a:solidFill>
                <a:latin typeface="Arial" charset="0"/>
              </a:defRPr>
            </a:lvl4pPr>
            <a:lvl5pPr marL="2057400" indent="-228600" defTabSz="649288">
              <a:spcBef>
                <a:spcPct val="20000"/>
              </a:spcBef>
              <a:buChar char="•"/>
              <a:defRPr kumimoji="1" sz="4000">
                <a:solidFill>
                  <a:schemeClr val="tx1"/>
                </a:solidFill>
                <a:latin typeface="Arial" charset="0"/>
              </a:defRPr>
            </a:lvl5pPr>
            <a:lvl6pPr marL="2514600" indent="-228600" defTabSz="649288" eaLnBrk="0" fontAlgn="base" hangingPunct="0">
              <a:spcBef>
                <a:spcPct val="20000"/>
              </a:spcBef>
              <a:spcAft>
                <a:spcPct val="0"/>
              </a:spcAft>
              <a:buChar char="•"/>
              <a:defRPr kumimoji="1" sz="4000">
                <a:solidFill>
                  <a:schemeClr val="tx1"/>
                </a:solidFill>
                <a:latin typeface="Arial" charset="0"/>
              </a:defRPr>
            </a:lvl6pPr>
            <a:lvl7pPr marL="2971800" indent="-228600" defTabSz="649288" eaLnBrk="0" fontAlgn="base" hangingPunct="0">
              <a:spcBef>
                <a:spcPct val="20000"/>
              </a:spcBef>
              <a:spcAft>
                <a:spcPct val="0"/>
              </a:spcAft>
              <a:buChar char="•"/>
              <a:defRPr kumimoji="1" sz="4000">
                <a:solidFill>
                  <a:schemeClr val="tx1"/>
                </a:solidFill>
                <a:latin typeface="Arial" charset="0"/>
              </a:defRPr>
            </a:lvl7pPr>
            <a:lvl8pPr marL="3429000" indent="-228600" defTabSz="649288" eaLnBrk="0" fontAlgn="base" hangingPunct="0">
              <a:spcBef>
                <a:spcPct val="20000"/>
              </a:spcBef>
              <a:spcAft>
                <a:spcPct val="0"/>
              </a:spcAft>
              <a:buChar char="•"/>
              <a:defRPr kumimoji="1" sz="4000">
                <a:solidFill>
                  <a:schemeClr val="tx1"/>
                </a:solidFill>
                <a:latin typeface="Arial" charset="0"/>
              </a:defRPr>
            </a:lvl8pPr>
            <a:lvl9pPr marL="3886200" indent="-228600" defTabSz="649288" eaLnBrk="0" fontAlgn="base" hangingPunct="0">
              <a:spcBef>
                <a:spcPct val="20000"/>
              </a:spcBef>
              <a:spcAft>
                <a:spcPct val="0"/>
              </a:spcAft>
              <a:buChar char="•"/>
              <a:defRPr kumimoji="1" sz="4000">
                <a:solidFill>
                  <a:schemeClr val="tx1"/>
                </a:solidFill>
                <a:latin typeface="Arial" charset="0"/>
              </a:defRPr>
            </a:lvl9pPr>
          </a:lstStyle>
          <a:p>
            <a:pPr eaLnBrk="1">
              <a:spcBef>
                <a:spcPct val="0"/>
              </a:spcBef>
              <a:buClrTx/>
              <a:buFontTx/>
              <a:buNone/>
            </a:pPr>
            <a:r>
              <a:rPr kumimoji="0" lang="en-US" altLang="x-none" sz="2400">
                <a:solidFill>
                  <a:srgbClr val="000000"/>
                </a:solidFill>
                <a:latin typeface="Helvetica" charset="0"/>
                <a:ea typeface="ＭＳ Ｐゴシック" charset="-128"/>
                <a:cs typeface="Helvetica Light" charset="0"/>
                <a:sym typeface="Helvetica" charset="0"/>
              </a:rPr>
              <a:t>An injured chaplain prays over the bodies of dead U.S. Marines at Kotori, December 3, 1950.</a:t>
            </a:r>
          </a:p>
        </p:txBody>
      </p:sp>
      <p:sp>
        <p:nvSpPr>
          <p:cNvPr id="4" name="Rectangle 3"/>
          <p:cNvSpPr/>
          <p:nvPr/>
        </p:nvSpPr>
        <p:spPr>
          <a:xfrm>
            <a:off x="1676400" y="4011"/>
            <a:ext cx="4572000" cy="92333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1">
              <a:defRPr/>
            </a:pPr>
            <a:r>
              <a:rPr lang="en-US" altLang="x-none" b="1" dirty="0">
                <a:solidFill>
                  <a:srgbClr val="FF0000"/>
                </a:solidFill>
                <a:latin typeface="Helvetica" charset="0"/>
                <a:sym typeface="Helvetica" charset="0"/>
              </a:rPr>
              <a:t>What are are some of the impressions you are given about the US presence in Korea during the Korean War?</a:t>
            </a:r>
            <a:endParaRPr lang="en-US" altLang="x-none" b="1" dirty="0">
              <a:solidFill>
                <a:srgbClr val="FF0000"/>
              </a:solidFill>
              <a:latin typeface="Helvetica" charset="0"/>
              <a:sym typeface="Helvetica" charset="0"/>
            </a:endParaRPr>
          </a:p>
        </p:txBody>
      </p:sp>
    </p:spTree>
    <p:extLst>
      <p:ext uri="{BB962C8B-B14F-4D97-AF65-F5344CB8AC3E}">
        <p14:creationId xmlns:p14="http://schemas.microsoft.com/office/powerpoint/2010/main" val="1878679532"/>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p:cNvSpPr>
          <p:nvPr/>
        </p:nvSpPr>
        <p:spPr bwMode="auto">
          <a:xfrm>
            <a:off x="7239000" y="4281488"/>
            <a:ext cx="2319338" cy="172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spAutoFit/>
          </a:bodyPr>
          <a:lstStyle>
            <a:lvl1pPr defTabSz="649288">
              <a:spcBef>
                <a:spcPts val="4200"/>
              </a:spcBef>
              <a:buSzPct val="100000"/>
              <a:buChar char="•"/>
              <a:defRPr sz="3800">
                <a:solidFill>
                  <a:srgbClr val="000000"/>
                </a:solidFill>
                <a:latin typeface="Helvetica Light" charset="0"/>
                <a:ea typeface="ＭＳ Ｐゴシック" charset="-128"/>
                <a:cs typeface="Helvetica Light" charset="0"/>
                <a:sym typeface="Helvetica Light" charset="0"/>
              </a:defRPr>
            </a:lvl1pPr>
            <a:lvl2pPr marL="742950" indent="-285750" defTabSz="6492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6492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6492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6492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6492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6492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6492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6492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eaLnBrk="1">
              <a:spcBef>
                <a:spcPct val="0"/>
              </a:spcBef>
              <a:buSzTx/>
              <a:buFontTx/>
              <a:buNone/>
              <a:defRPr/>
            </a:pPr>
            <a:r>
              <a:rPr lang="en-US" altLang="x-none" sz="1758">
                <a:latin typeface="Helvetica" charset="0"/>
                <a:sym typeface="Helvetica" charset="0"/>
              </a:rPr>
              <a:t>A church in Wonsan that was used as an ammunition dump by the Communist forces is bombed, March of 1951.</a:t>
            </a:r>
          </a:p>
        </p:txBody>
      </p:sp>
      <p:pic>
        <p:nvPicPr>
          <p:cNvPr id="83970" name="Picture 2"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9576" y="82550"/>
            <a:ext cx="50911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83971" name="Picture 3" descr="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4114800" cy="428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48132" name="Rectangle 4"/>
          <p:cNvSpPr>
            <a:spLocks/>
          </p:cNvSpPr>
          <p:nvPr/>
        </p:nvSpPr>
        <p:spPr bwMode="auto">
          <a:xfrm>
            <a:off x="2260600" y="4333876"/>
            <a:ext cx="2336800"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spAutoFit/>
          </a:bodyPr>
          <a:lstStyle>
            <a:lvl1pPr defTabSz="649288">
              <a:spcBef>
                <a:spcPts val="4200"/>
              </a:spcBef>
              <a:buSzPct val="100000"/>
              <a:buChar char="•"/>
              <a:defRPr sz="3800">
                <a:solidFill>
                  <a:srgbClr val="000000"/>
                </a:solidFill>
                <a:latin typeface="Helvetica Light" charset="0"/>
                <a:ea typeface="ＭＳ Ｐゴシック" charset="-128"/>
                <a:cs typeface="Helvetica Light" charset="0"/>
                <a:sym typeface="Helvetica Light" charset="0"/>
              </a:defRPr>
            </a:lvl1pPr>
            <a:lvl2pPr marL="742950" indent="-285750" defTabSz="6492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6492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6492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6492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6492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6492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6492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6492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eaLnBrk="1">
              <a:spcBef>
                <a:spcPct val="0"/>
              </a:spcBef>
              <a:buSzTx/>
              <a:buFontTx/>
              <a:buNone/>
              <a:defRPr/>
            </a:pPr>
            <a:r>
              <a:rPr lang="en-US" altLang="x-none" sz="1758" i="1">
                <a:latin typeface="Helvetica" charset="0"/>
                <a:sym typeface="Helvetica" charset="0"/>
              </a:rPr>
              <a:t>A UN bomber makes a run over North Korea, February of 1951.</a:t>
            </a:r>
          </a:p>
        </p:txBody>
      </p:sp>
      <p:sp>
        <p:nvSpPr>
          <p:cNvPr id="6" name="Rectangle 5"/>
          <p:cNvSpPr/>
          <p:nvPr/>
        </p:nvSpPr>
        <p:spPr>
          <a:xfrm>
            <a:off x="2514600" y="5934670"/>
            <a:ext cx="4572000" cy="92333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1">
              <a:defRPr/>
            </a:pPr>
            <a:r>
              <a:rPr lang="en-US" altLang="x-none" b="1" dirty="0">
                <a:solidFill>
                  <a:srgbClr val="FF0000"/>
                </a:solidFill>
                <a:latin typeface="Helvetica" charset="0"/>
                <a:sym typeface="Helvetica" charset="0"/>
              </a:rPr>
              <a:t>What are are some of the impressions you are given about the US presence in Korea during the Korean War?</a:t>
            </a:r>
            <a:endParaRPr lang="en-US" altLang="x-none" b="1" dirty="0">
              <a:solidFill>
                <a:srgbClr val="FF0000"/>
              </a:solidFill>
              <a:latin typeface="Helvetica" charset="0"/>
              <a:sym typeface="Helvetica" charset="0"/>
            </a:endParaRPr>
          </a:p>
        </p:txBody>
      </p:sp>
    </p:spTree>
    <p:extLst>
      <p:ext uri="{BB962C8B-B14F-4D97-AF65-F5344CB8AC3E}">
        <p14:creationId xmlns:p14="http://schemas.microsoft.com/office/powerpoint/2010/main" val="577928018"/>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1"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
            <a:ext cx="6172200" cy="691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54274" name="Rectangle 2"/>
          <p:cNvSpPr>
            <a:spLocks/>
          </p:cNvSpPr>
          <p:nvPr/>
        </p:nvSpPr>
        <p:spPr bwMode="auto">
          <a:xfrm>
            <a:off x="1912938" y="2012950"/>
            <a:ext cx="2436812"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spAutoFit/>
          </a:bodyPr>
          <a:lstStyle>
            <a:lvl1pPr defTabSz="649288">
              <a:spcBef>
                <a:spcPts val="4200"/>
              </a:spcBef>
              <a:buSzPct val="100000"/>
              <a:buChar char="•"/>
              <a:defRPr sz="3800">
                <a:solidFill>
                  <a:srgbClr val="000000"/>
                </a:solidFill>
                <a:latin typeface="Helvetica Light" charset="0"/>
                <a:ea typeface="ＭＳ Ｐゴシック" charset="-128"/>
                <a:cs typeface="Helvetica Light" charset="0"/>
                <a:sym typeface="Helvetica Light" charset="0"/>
              </a:defRPr>
            </a:lvl1pPr>
            <a:lvl2pPr marL="742950" indent="-285750" defTabSz="6492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6492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6492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6492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6492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6492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6492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6492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eaLnBrk="1">
              <a:spcBef>
                <a:spcPct val="0"/>
              </a:spcBef>
              <a:buSzTx/>
              <a:buFontTx/>
              <a:buNone/>
              <a:defRPr/>
            </a:pPr>
            <a:r>
              <a:rPr lang="en-US" altLang="x-none" sz="1758" dirty="0">
                <a:latin typeface="Helvetica" charset="0"/>
                <a:sym typeface="Helvetica" charset="0"/>
              </a:rPr>
              <a:t>U.S. airman reacts to news that a truce has been declared, and the Korean War is (unofficially) over. July, 1953. </a:t>
            </a:r>
            <a:endParaRPr lang="en-US" altLang="x-none" sz="2531" dirty="0"/>
          </a:p>
        </p:txBody>
      </p:sp>
      <p:sp>
        <p:nvSpPr>
          <p:cNvPr id="4" name="Rectangle 3"/>
          <p:cNvSpPr/>
          <p:nvPr/>
        </p:nvSpPr>
        <p:spPr>
          <a:xfrm>
            <a:off x="1592179" y="4267200"/>
            <a:ext cx="4572000" cy="92333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1">
              <a:defRPr/>
            </a:pPr>
            <a:r>
              <a:rPr lang="en-US" altLang="x-none" b="1" dirty="0">
                <a:solidFill>
                  <a:srgbClr val="FF0000"/>
                </a:solidFill>
                <a:latin typeface="Helvetica" charset="0"/>
                <a:sym typeface="Helvetica" charset="0"/>
              </a:rPr>
              <a:t>What are are some of the impressions you are given about the US presence in Korea during the Korean War?</a:t>
            </a:r>
            <a:endParaRPr lang="en-US" altLang="x-none" b="1" dirty="0">
              <a:solidFill>
                <a:srgbClr val="FF0000"/>
              </a:solidFill>
              <a:latin typeface="Helvetica" charset="0"/>
              <a:sym typeface="Helvetica" charset="0"/>
            </a:endParaRPr>
          </a:p>
        </p:txBody>
      </p:sp>
    </p:spTree>
    <p:extLst>
      <p:ext uri="{BB962C8B-B14F-4D97-AF65-F5344CB8AC3E}">
        <p14:creationId xmlns:p14="http://schemas.microsoft.com/office/powerpoint/2010/main" val="415933151"/>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p:cNvSpPr>
          <p:nvPr/>
        </p:nvSpPr>
        <p:spPr bwMode="auto">
          <a:xfrm>
            <a:off x="6477000" y="914401"/>
            <a:ext cx="4191000" cy="5565775"/>
          </a:xfrm>
          <a:prstGeom prst="rect">
            <a:avLst/>
          </a:prstGeom>
          <a:ln/>
        </p:spPr>
        <p:style>
          <a:lnRef idx="2">
            <a:schemeClr val="dk1"/>
          </a:lnRef>
          <a:fillRef idx="1">
            <a:schemeClr val="lt1"/>
          </a:fillRef>
          <a:effectRef idx="0">
            <a:schemeClr val="dk1"/>
          </a:effectRef>
          <a:fontRef idx="minor">
            <a:schemeClr val="dk1"/>
          </a:fontRef>
        </p:style>
        <p:txBody>
          <a:bodyPr lIns="88900" tIns="50799" rIns="88900" bIns="50799">
            <a:spAutoFit/>
          </a:bodyPr>
          <a:lstStyle>
            <a:lvl1pPr defTabSz="1300163">
              <a:spcBef>
                <a:spcPts val="4200"/>
              </a:spcBef>
              <a:buSzPct val="100000"/>
              <a:buChar char="•"/>
              <a:defRPr sz="3800">
                <a:solidFill>
                  <a:srgbClr val="000000"/>
                </a:solidFill>
                <a:latin typeface="Helvetica Light" charset="0"/>
                <a:ea typeface="ＭＳ Ｐゴシック" charset="-128"/>
                <a:cs typeface="Helvetica Light" charset="0"/>
                <a:sym typeface="Helvetica Light" charset="0"/>
              </a:defRPr>
            </a:lvl1pPr>
            <a:lvl2pPr marL="800100" indent="-4572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spcBef>
                <a:spcPts val="703"/>
              </a:spcBef>
              <a:buSzTx/>
              <a:buNone/>
              <a:defRPr/>
            </a:pPr>
            <a:r>
              <a:rPr lang="en-US" altLang="x-none" sz="2000" dirty="0">
                <a:solidFill>
                  <a:srgbClr val="FF0000"/>
                </a:solidFill>
                <a:latin typeface="Helvetica" charset="0"/>
                <a:sym typeface="Helvetica" charset="0"/>
              </a:rPr>
              <a:t>Excerpt </a:t>
            </a:r>
            <a:r>
              <a:rPr lang="ja-JP" altLang="en-US" sz="2000" dirty="0">
                <a:solidFill>
                  <a:srgbClr val="FF0000"/>
                </a:solidFill>
                <a:latin typeface="Helvetica" charset="0"/>
                <a:sym typeface="Helvetica" charset="0"/>
              </a:rPr>
              <a:t>“</a:t>
            </a:r>
            <a:r>
              <a:rPr lang="en-US" altLang="ja-JP" sz="2000" dirty="0">
                <a:solidFill>
                  <a:srgbClr val="FF0000"/>
                </a:solidFill>
                <a:latin typeface="Helvetica" charset="0"/>
                <a:sym typeface="Helvetica" charset="0"/>
              </a:rPr>
              <a:t>A</a:t>
            </a:r>
            <a:r>
              <a:rPr lang="ja-JP" altLang="en-US" sz="2000" dirty="0">
                <a:solidFill>
                  <a:srgbClr val="FF0000"/>
                </a:solidFill>
                <a:latin typeface="Helvetica" charset="0"/>
                <a:sym typeface="Helvetica" charset="0"/>
              </a:rPr>
              <a:t>”</a:t>
            </a:r>
            <a:r>
              <a:rPr lang="en-US" altLang="ja-JP" sz="2000" dirty="0">
                <a:solidFill>
                  <a:srgbClr val="FF0000"/>
                </a:solidFill>
                <a:latin typeface="Helvetica" charset="0"/>
                <a:sym typeface="Helvetica" charset="0"/>
              </a:rPr>
              <a:t> – </a:t>
            </a:r>
          </a:p>
          <a:p>
            <a:pPr lvl="1">
              <a:spcBef>
                <a:spcPts val="703"/>
              </a:spcBef>
              <a:buSzTx/>
              <a:buFont typeface="Helvetica Light" charset="0"/>
              <a:buAutoNum type="arabicPeriod"/>
              <a:defRPr/>
            </a:pPr>
            <a:r>
              <a:rPr lang="en-US" altLang="x-none" sz="2000" dirty="0">
                <a:solidFill>
                  <a:srgbClr val="FF0000"/>
                </a:solidFill>
                <a:latin typeface="Helvetica" charset="0"/>
                <a:ea typeface="ＭＳ Ｐゴシック" charset="-128"/>
                <a:sym typeface="Helvetica" charset="0"/>
              </a:rPr>
              <a:t>What did General Douglas MacArthur think should be done to win the Korean War in early 1951? </a:t>
            </a:r>
          </a:p>
          <a:p>
            <a:pPr lvl="1">
              <a:spcBef>
                <a:spcPts val="703"/>
              </a:spcBef>
              <a:buSzTx/>
              <a:buFont typeface="Helvetica Light" charset="0"/>
              <a:buAutoNum type="arabicPeriod"/>
              <a:defRPr/>
            </a:pPr>
            <a:endParaRPr lang="en-US" altLang="x-none" sz="2000" dirty="0">
              <a:solidFill>
                <a:srgbClr val="FF0000"/>
              </a:solidFill>
              <a:latin typeface="Helvetica" charset="0"/>
              <a:ea typeface="ＭＳ Ｐゴシック" charset="-128"/>
              <a:sym typeface="Helvetica" charset="0"/>
            </a:endParaRPr>
          </a:p>
          <a:p>
            <a:pPr lvl="1">
              <a:spcBef>
                <a:spcPts val="703"/>
              </a:spcBef>
              <a:buSzTx/>
              <a:buFont typeface="Helvetica Light" charset="0"/>
              <a:buAutoNum type="arabicPeriod"/>
              <a:defRPr/>
            </a:pPr>
            <a:r>
              <a:rPr lang="en-US" altLang="x-none" sz="2000" dirty="0">
                <a:solidFill>
                  <a:srgbClr val="FF0000"/>
                </a:solidFill>
                <a:latin typeface="Helvetica" charset="0"/>
                <a:ea typeface="ＭＳ Ｐゴシック" charset="-128"/>
                <a:sym typeface="Helvetica" charset="0"/>
              </a:rPr>
              <a:t>How far do you think he would be willing to go to stop the Chinese from getting involved in the conflict?</a:t>
            </a:r>
          </a:p>
          <a:p>
            <a:pPr>
              <a:spcBef>
                <a:spcPts val="703"/>
              </a:spcBef>
              <a:buSzTx/>
              <a:buNone/>
              <a:defRPr/>
            </a:pPr>
            <a:endParaRPr lang="en-US" altLang="x-none" sz="2000" dirty="0">
              <a:solidFill>
                <a:srgbClr val="FF0000"/>
              </a:solidFill>
              <a:latin typeface="Helvetica" charset="0"/>
              <a:sym typeface="Helvetica" charset="0"/>
            </a:endParaRPr>
          </a:p>
          <a:p>
            <a:pPr>
              <a:spcBef>
                <a:spcPts val="703"/>
              </a:spcBef>
              <a:buSzTx/>
              <a:buNone/>
              <a:defRPr/>
            </a:pPr>
            <a:r>
              <a:rPr lang="en-US" altLang="x-none" sz="2000" dirty="0">
                <a:solidFill>
                  <a:srgbClr val="FF0000"/>
                </a:solidFill>
                <a:latin typeface="Helvetica" charset="0"/>
                <a:sym typeface="Helvetica" charset="0"/>
              </a:rPr>
              <a:t>Excerpt </a:t>
            </a:r>
            <a:r>
              <a:rPr lang="ja-JP" altLang="en-US" sz="2000" dirty="0">
                <a:solidFill>
                  <a:srgbClr val="FF0000"/>
                </a:solidFill>
                <a:latin typeface="Helvetica" charset="0"/>
                <a:sym typeface="Helvetica" charset="0"/>
              </a:rPr>
              <a:t>“</a:t>
            </a:r>
            <a:r>
              <a:rPr lang="en-US" altLang="ja-JP" sz="2000" dirty="0">
                <a:solidFill>
                  <a:srgbClr val="FF0000"/>
                </a:solidFill>
                <a:latin typeface="Helvetica" charset="0"/>
                <a:sym typeface="Helvetica" charset="0"/>
              </a:rPr>
              <a:t>B</a:t>
            </a:r>
            <a:r>
              <a:rPr lang="ja-JP" altLang="en-US" sz="2000" dirty="0">
                <a:solidFill>
                  <a:srgbClr val="FF0000"/>
                </a:solidFill>
                <a:latin typeface="Helvetica" charset="0"/>
                <a:sym typeface="Helvetica" charset="0"/>
              </a:rPr>
              <a:t>”</a:t>
            </a:r>
            <a:r>
              <a:rPr lang="en-US" altLang="ja-JP" sz="2000" dirty="0">
                <a:solidFill>
                  <a:srgbClr val="FF0000"/>
                </a:solidFill>
                <a:latin typeface="Helvetica" charset="0"/>
                <a:sym typeface="Helvetica" charset="0"/>
              </a:rPr>
              <a:t> – </a:t>
            </a:r>
          </a:p>
          <a:p>
            <a:pPr lvl="1">
              <a:spcBef>
                <a:spcPts val="703"/>
              </a:spcBef>
              <a:buSzTx/>
              <a:buFont typeface="Helvetica Light" charset="0"/>
              <a:buAutoNum type="arabicPeriod" startAt="3"/>
              <a:defRPr/>
            </a:pPr>
            <a:r>
              <a:rPr lang="en-US" altLang="x-none" sz="2000" dirty="0">
                <a:solidFill>
                  <a:srgbClr val="FF0000"/>
                </a:solidFill>
                <a:latin typeface="Helvetica" charset="0"/>
                <a:ea typeface="ＭＳ Ｐゴシック" charset="-128"/>
                <a:sym typeface="Helvetica" charset="0"/>
              </a:rPr>
              <a:t>Why did Secretary of State Acheson feel this was a bad idea?</a:t>
            </a:r>
            <a:endParaRPr lang="en-US" altLang="x-none" sz="3200" dirty="0">
              <a:solidFill>
                <a:srgbClr val="FF0000"/>
              </a:solidFill>
              <a:ea typeface="ＭＳ Ｐゴシック" charset="-128"/>
            </a:endParaRPr>
          </a:p>
        </p:txBody>
      </p:sp>
      <p:pic>
        <p:nvPicPr>
          <p:cNvPr id="8806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4953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091238" y="28576"/>
            <a:ext cx="4572000" cy="70802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1">
              <a:defRPr/>
            </a:pPr>
            <a:r>
              <a:rPr lang="en-US" altLang="x-none" sz="2000" dirty="0">
                <a:latin typeface="Helvetica" charset="0"/>
                <a:sym typeface="Helvetica" charset="0"/>
              </a:rPr>
              <a:t>According to your </a:t>
            </a:r>
            <a:r>
              <a:rPr lang="en-US" altLang="x-none" sz="2000" i="1" dirty="0">
                <a:latin typeface="Helvetica" charset="0"/>
                <a:sym typeface="Helvetica" charset="0"/>
              </a:rPr>
              <a:t>Korean War (1951)</a:t>
            </a:r>
            <a:r>
              <a:rPr lang="en-US" altLang="x-none" sz="2000" dirty="0">
                <a:latin typeface="Helvetica" charset="0"/>
                <a:sym typeface="Helvetica" charset="0"/>
              </a:rPr>
              <a:t> homework worksheet</a:t>
            </a:r>
            <a:r>
              <a:rPr lang="mr-IN" altLang="x-none" sz="2000" dirty="0">
                <a:latin typeface="Helvetica" charset="0"/>
                <a:sym typeface="Helvetica" charset="0"/>
              </a:rPr>
              <a:t>…</a:t>
            </a:r>
            <a:endParaRPr lang="en-US" altLang="x-none" sz="2000" dirty="0">
              <a:latin typeface="Helvetica" charset="0"/>
              <a:sym typeface="Helvetica" charset="0"/>
            </a:endParaRPr>
          </a:p>
        </p:txBody>
      </p:sp>
    </p:spTree>
    <p:extLst>
      <p:ext uri="{BB962C8B-B14F-4D97-AF65-F5344CB8AC3E}">
        <p14:creationId xmlns:p14="http://schemas.microsoft.com/office/powerpoint/2010/main" val="14988524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xit" presetSubtype="0" fill="hold" grpId="0" nodeType="clickEffect">
                                  <p:stCondLst>
                                    <p:cond delay="0"/>
                                  </p:stCondLst>
                                  <p:childTnLst>
                                    <p:set>
                                      <p:cBhvr>
                                        <p:cTn id="6" dur="1" fill="hold">
                                          <p:stCondLst>
                                            <p:cond delay="499"/>
                                          </p:stCondLst>
                                        </p:cTn>
                                        <p:tgtEl>
                                          <p:spTgt spid="245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p:cNvSpPr>
          <p:nvPr/>
        </p:nvSpPr>
        <p:spPr bwMode="auto">
          <a:xfrm>
            <a:off x="6364289" y="4713288"/>
            <a:ext cx="4232275" cy="177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spAutoFit/>
          </a:bodyPr>
          <a:lstStyle>
            <a:lvl1pPr defTabSz="649288">
              <a:spcBef>
                <a:spcPts val="4200"/>
              </a:spcBef>
              <a:buSzPct val="100000"/>
              <a:buChar char="•"/>
              <a:defRPr sz="3800">
                <a:solidFill>
                  <a:srgbClr val="000000"/>
                </a:solidFill>
                <a:latin typeface="Helvetica Light" charset="0"/>
                <a:ea typeface="ＭＳ Ｐゴシック" charset="-128"/>
                <a:cs typeface="Helvetica Light" charset="0"/>
                <a:sym typeface="Helvetica Light" charset="0"/>
              </a:defRPr>
            </a:lvl1pPr>
            <a:lvl2pPr marL="742950" indent="-285750" defTabSz="6492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6492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6492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6492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6492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6492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6492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6492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eaLnBrk="1">
              <a:spcBef>
                <a:spcPct val="0"/>
              </a:spcBef>
              <a:buSzTx/>
              <a:buFontTx/>
              <a:buNone/>
              <a:defRPr/>
            </a:pPr>
            <a:endParaRPr lang="en-US" altLang="x-none" sz="1547">
              <a:latin typeface="Helvetica" charset="0"/>
              <a:sym typeface="Helvetica" charset="0"/>
            </a:endParaRPr>
          </a:p>
          <a:p>
            <a:pPr eaLnBrk="1">
              <a:spcBef>
                <a:spcPct val="0"/>
              </a:spcBef>
              <a:buSzTx/>
              <a:buFontTx/>
              <a:buNone/>
              <a:defRPr/>
            </a:pPr>
            <a:endParaRPr lang="en-US" altLang="x-none" sz="1547">
              <a:latin typeface="Helvetica" charset="0"/>
              <a:sym typeface="Helvetica" charset="0"/>
            </a:endParaRPr>
          </a:p>
          <a:p>
            <a:pPr eaLnBrk="1">
              <a:spcBef>
                <a:spcPct val="0"/>
              </a:spcBef>
              <a:buSzTx/>
              <a:buFontTx/>
              <a:buNone/>
              <a:defRPr/>
            </a:pPr>
            <a:endParaRPr lang="en-US" altLang="x-none" sz="1547">
              <a:latin typeface="Helvetica" charset="0"/>
              <a:sym typeface="Helvetica" charset="0"/>
            </a:endParaRPr>
          </a:p>
          <a:p>
            <a:pPr eaLnBrk="1">
              <a:spcBef>
                <a:spcPct val="0"/>
              </a:spcBef>
              <a:buSzTx/>
              <a:buFontTx/>
              <a:buNone/>
              <a:defRPr/>
            </a:pPr>
            <a:r>
              <a:rPr lang="ja-JP" altLang="en-US" sz="1547" i="1">
                <a:latin typeface="Helvetica" charset="0"/>
                <a:sym typeface="Helvetica" charset="0"/>
              </a:rPr>
              <a:t>“</a:t>
            </a:r>
            <a:r>
              <a:rPr lang="en-US" altLang="ja-JP" sz="1547" i="1">
                <a:latin typeface="Helvetica" charset="0"/>
                <a:sym typeface="Helvetica" charset="0"/>
              </a:rPr>
              <a:t>I fired him [MacArthur] because he wouldn</a:t>
            </a:r>
            <a:r>
              <a:rPr lang="ja-JP" altLang="en-US" sz="1547" i="1">
                <a:latin typeface="Helvetica" charset="0"/>
                <a:sym typeface="Helvetica" charset="0"/>
              </a:rPr>
              <a:t>’</a:t>
            </a:r>
            <a:r>
              <a:rPr lang="en-US" altLang="ja-JP" sz="1547" i="1">
                <a:latin typeface="Helvetica" charset="0"/>
                <a:sym typeface="Helvetica" charset="0"/>
              </a:rPr>
              <a:t>t respect the authority of the President… I didn</a:t>
            </a:r>
            <a:r>
              <a:rPr lang="ja-JP" altLang="en-US" sz="1547" i="1">
                <a:latin typeface="Helvetica" charset="0"/>
                <a:sym typeface="Helvetica" charset="0"/>
              </a:rPr>
              <a:t>’</a:t>
            </a:r>
            <a:r>
              <a:rPr lang="en-US" altLang="ja-JP" sz="1547" i="1">
                <a:latin typeface="Helvetica" charset="0"/>
                <a:sym typeface="Helvetica" charset="0"/>
              </a:rPr>
              <a:t>t fire him because he was a dumb son of a bitch, although he was.</a:t>
            </a:r>
            <a:r>
              <a:rPr lang="ja-JP" altLang="en-US" sz="1547" i="1">
                <a:latin typeface="Helvetica" charset="0"/>
                <a:sym typeface="Helvetica" charset="0"/>
              </a:rPr>
              <a:t>”</a:t>
            </a:r>
            <a:endParaRPr lang="en-US" altLang="x-none" sz="1547" i="1"/>
          </a:p>
        </p:txBody>
      </p:sp>
      <p:sp>
        <p:nvSpPr>
          <p:cNvPr id="28674" name="Rectangle 2"/>
          <p:cNvSpPr>
            <a:spLocks/>
          </p:cNvSpPr>
          <p:nvPr/>
        </p:nvSpPr>
        <p:spPr bwMode="auto">
          <a:xfrm>
            <a:off x="1595438" y="5783264"/>
            <a:ext cx="45720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spAutoFit/>
          </a:bodyPr>
          <a:lstStyle>
            <a:lvl1pPr defTabSz="649288">
              <a:spcBef>
                <a:spcPts val="4200"/>
              </a:spcBef>
              <a:buSzPct val="100000"/>
              <a:buChar char="•"/>
              <a:defRPr sz="3800">
                <a:solidFill>
                  <a:srgbClr val="000000"/>
                </a:solidFill>
                <a:latin typeface="Helvetica Light" charset="0"/>
                <a:ea typeface="ＭＳ Ｐゴシック" charset="-128"/>
                <a:cs typeface="Helvetica Light" charset="0"/>
                <a:sym typeface="Helvetica Light" charset="0"/>
              </a:defRPr>
            </a:lvl1pPr>
            <a:lvl2pPr marL="742950" indent="-285750" defTabSz="6492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6492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6492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6492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6492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6492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6492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6492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eaLnBrk="1">
              <a:spcBef>
                <a:spcPct val="0"/>
              </a:spcBef>
              <a:buSzTx/>
              <a:buFontTx/>
              <a:buNone/>
              <a:defRPr/>
            </a:pPr>
            <a:r>
              <a:rPr lang="en-US" altLang="x-none" sz="1406">
                <a:latin typeface="American Typewriter" charset="0"/>
                <a:sym typeface="American Typewriter" charset="0"/>
              </a:rPr>
              <a:t>On April 11, 1951, Truman fired MacArthur from all his commands in Korea and Japan. Despite this incident, MacArthur returned home a hero – not as a disgraced officer</a:t>
            </a:r>
            <a:endParaRPr lang="en-US" altLang="x-none" sz="1406"/>
          </a:p>
        </p:txBody>
      </p:sp>
      <p:sp>
        <p:nvSpPr>
          <p:cNvPr id="28675" name="Rectangle 3"/>
          <p:cNvSpPr>
            <a:spLocks/>
          </p:cNvSpPr>
          <p:nvPr/>
        </p:nvSpPr>
        <p:spPr bwMode="auto">
          <a:xfrm>
            <a:off x="1703388" y="469901"/>
            <a:ext cx="4552950"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spAutoFit/>
          </a:bodyPr>
          <a:lstStyle>
            <a:lvl1pPr defTabSz="649288">
              <a:spcBef>
                <a:spcPts val="4200"/>
              </a:spcBef>
              <a:buSzPct val="100000"/>
              <a:buChar char="•"/>
              <a:defRPr sz="3800">
                <a:solidFill>
                  <a:srgbClr val="000000"/>
                </a:solidFill>
                <a:latin typeface="Helvetica Light" charset="0"/>
                <a:ea typeface="ＭＳ Ｐゴシック" charset="-128"/>
                <a:cs typeface="Helvetica Light" charset="0"/>
                <a:sym typeface="Helvetica Light" charset="0"/>
              </a:defRPr>
            </a:lvl1pPr>
            <a:lvl2pPr marL="742950" indent="-285750" defTabSz="6492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6492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6492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6492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6492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6492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6492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6492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eaLnBrk="1">
              <a:spcBef>
                <a:spcPct val="0"/>
              </a:spcBef>
              <a:buSzTx/>
              <a:buFontTx/>
              <a:buNone/>
              <a:defRPr/>
            </a:pPr>
            <a:r>
              <a:rPr lang="en-US" altLang="x-none" sz="1406">
                <a:latin typeface="American Typewriter" charset="0"/>
                <a:sym typeface="American Typewriter" charset="0"/>
              </a:rPr>
              <a:t>In 1951, MacArthur recommended an attack on Chinese supply bases and suggested the possible use of an atomic bomb in China.  This was after both a brilliant amphibious attack at Inchon that allowed UN forces to retake Seoul and the disastrous intervention of the Chinese forces that prevented an all-out victory for S. Korea in November of 1950</a:t>
            </a:r>
          </a:p>
        </p:txBody>
      </p:sp>
      <p:sp>
        <p:nvSpPr>
          <p:cNvPr id="57348" name="Rectangle 4"/>
          <p:cNvSpPr>
            <a:spLocks/>
          </p:cNvSpPr>
          <p:nvPr/>
        </p:nvSpPr>
        <p:spPr bwMode="auto">
          <a:xfrm>
            <a:off x="2555876" y="101601"/>
            <a:ext cx="3929063"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spAutoFit/>
          </a:bodyPr>
          <a:lstStyle>
            <a:lvl1pPr defTabSz="649288">
              <a:spcBef>
                <a:spcPts val="4200"/>
              </a:spcBef>
              <a:buSzPct val="100000"/>
              <a:buChar char="•"/>
              <a:defRPr sz="3800">
                <a:solidFill>
                  <a:srgbClr val="000000"/>
                </a:solidFill>
                <a:latin typeface="Helvetica Light" charset="0"/>
                <a:ea typeface="ＭＳ Ｐゴシック" charset="-128"/>
                <a:cs typeface="Helvetica Light" charset="0"/>
                <a:sym typeface="Helvetica Light" charset="0"/>
              </a:defRPr>
            </a:lvl1pPr>
            <a:lvl2pPr marL="742950" indent="-285750" defTabSz="6492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6492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6492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6492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6492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6492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6492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6492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eaLnBrk="1">
              <a:spcBef>
                <a:spcPct val="0"/>
              </a:spcBef>
              <a:buSzTx/>
              <a:buFontTx/>
              <a:buNone/>
              <a:defRPr/>
            </a:pPr>
            <a:r>
              <a:rPr lang="en-US" altLang="x-none" sz="1758">
                <a:latin typeface="Helvetica" charset="0"/>
                <a:sym typeface="Helvetica" charset="0"/>
              </a:rPr>
              <a:t>The MacArthur Controversy</a:t>
            </a:r>
            <a:endParaRPr lang="en-US" altLang="x-none" sz="2531"/>
          </a:p>
        </p:txBody>
      </p:sp>
      <p:sp>
        <p:nvSpPr>
          <p:cNvPr id="28677" name="Rectangle 5"/>
          <p:cNvSpPr>
            <a:spLocks/>
          </p:cNvSpPr>
          <p:nvPr/>
        </p:nvSpPr>
        <p:spPr bwMode="auto">
          <a:xfrm>
            <a:off x="1755776" y="3000376"/>
            <a:ext cx="4132263"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spAutoFit/>
          </a:bodyPr>
          <a:lstStyle>
            <a:lvl1pPr defTabSz="649288">
              <a:spcBef>
                <a:spcPts val="4200"/>
              </a:spcBef>
              <a:buSzPct val="100000"/>
              <a:buChar char="•"/>
              <a:defRPr sz="3800">
                <a:solidFill>
                  <a:srgbClr val="000000"/>
                </a:solidFill>
                <a:latin typeface="Helvetica Light" charset="0"/>
                <a:ea typeface="ＭＳ Ｐゴシック" charset="-128"/>
                <a:cs typeface="Helvetica Light" charset="0"/>
                <a:sym typeface="Helvetica Light" charset="0"/>
              </a:defRPr>
            </a:lvl1pPr>
            <a:lvl2pPr marL="742950" indent="-285750" defTabSz="6492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6492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6492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6492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6492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6492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6492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6492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eaLnBrk="1">
              <a:spcBef>
                <a:spcPct val="0"/>
              </a:spcBef>
              <a:buSzTx/>
              <a:buFontTx/>
              <a:buNone/>
              <a:defRPr/>
            </a:pPr>
            <a:r>
              <a:rPr lang="en-US" altLang="x-none" sz="1406">
                <a:latin typeface="American Typewriter" charset="0"/>
                <a:sym typeface="American Typewriter" charset="0"/>
              </a:rPr>
              <a:t>In March, Truman drew up a cease-fire proposal and a few days later MacArthur announced that he might expand the war to China. This was one in a series of statements made by MacArthur that openly defied Truman</a:t>
            </a:r>
            <a:r>
              <a:rPr lang="ja-JP" altLang="en-US" sz="1406">
                <a:latin typeface="American Typewriter" charset="0"/>
                <a:sym typeface="American Typewriter" charset="0"/>
              </a:rPr>
              <a:t>’</a:t>
            </a:r>
            <a:r>
              <a:rPr lang="en-US" altLang="ja-JP" sz="1406">
                <a:latin typeface="American Typewriter" charset="0"/>
                <a:sym typeface="American Typewriter" charset="0"/>
              </a:rPr>
              <a:t>s stated war policy. Truman wrote about MacArthur's announcement:</a:t>
            </a:r>
            <a:endParaRPr lang="en-US" altLang="x-none" sz="1406"/>
          </a:p>
        </p:txBody>
      </p:sp>
      <p:sp>
        <p:nvSpPr>
          <p:cNvPr id="28678" name="Rectangle 6"/>
          <p:cNvSpPr>
            <a:spLocks/>
          </p:cNvSpPr>
          <p:nvPr/>
        </p:nvSpPr>
        <p:spPr bwMode="auto">
          <a:xfrm>
            <a:off x="1703388" y="4711701"/>
            <a:ext cx="41783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spAutoFit/>
          </a:bodyPr>
          <a:lstStyle>
            <a:lvl1pPr defTabSz="649288">
              <a:spcBef>
                <a:spcPts val="4200"/>
              </a:spcBef>
              <a:buSzPct val="100000"/>
              <a:buChar char="•"/>
              <a:defRPr sz="3800">
                <a:solidFill>
                  <a:srgbClr val="000000"/>
                </a:solidFill>
                <a:latin typeface="Helvetica Light" charset="0"/>
                <a:ea typeface="ＭＳ Ｐゴシック" charset="-128"/>
                <a:cs typeface="Helvetica Light" charset="0"/>
                <a:sym typeface="Helvetica Light" charset="0"/>
              </a:defRPr>
            </a:lvl1pPr>
            <a:lvl2pPr marL="742950" indent="-285750" defTabSz="6492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6492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6492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6492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6492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6492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6492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6492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eaLnBrk="1">
              <a:spcBef>
                <a:spcPct val="0"/>
              </a:spcBef>
              <a:buSzTx/>
              <a:buFontTx/>
              <a:buNone/>
              <a:defRPr/>
            </a:pPr>
            <a:r>
              <a:rPr lang="en-US" altLang="x-none" sz="1406" i="1">
                <a:latin typeface="American Typewriter" charset="0"/>
                <a:sym typeface="American Typewriter" charset="0"/>
              </a:rPr>
              <a:t>"It was in open defiance of my orders as President and Commander in Chief......By this act MacArthur left me no choice.....I could no longer tolerate his insubordination."</a:t>
            </a:r>
            <a:endParaRPr lang="en-US" altLang="x-none" sz="1406" i="1"/>
          </a:p>
        </p:txBody>
      </p:sp>
      <p:pic>
        <p:nvPicPr>
          <p:cNvPr id="89096" name="Picture 7"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24626" y="203201"/>
            <a:ext cx="3827463" cy="4994275"/>
          </a:xfrm>
          <a:prstGeom prst="rect">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pic>
      <p:sp>
        <p:nvSpPr>
          <p:cNvPr id="28680" name="Rectangle 8"/>
          <p:cNvSpPr>
            <a:spLocks/>
          </p:cNvSpPr>
          <p:nvPr/>
        </p:nvSpPr>
        <p:spPr bwMode="auto">
          <a:xfrm>
            <a:off x="1755775" y="2247901"/>
            <a:ext cx="39116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spAutoFit/>
          </a:bodyPr>
          <a:lstStyle>
            <a:lvl1pPr defTabSz="649288">
              <a:spcBef>
                <a:spcPts val="4200"/>
              </a:spcBef>
              <a:buSzPct val="100000"/>
              <a:buChar char="•"/>
              <a:defRPr sz="3800">
                <a:solidFill>
                  <a:srgbClr val="000000"/>
                </a:solidFill>
                <a:latin typeface="Helvetica Light" charset="0"/>
                <a:ea typeface="ＭＳ Ｐゴシック" charset="-128"/>
                <a:cs typeface="Helvetica Light" charset="0"/>
                <a:sym typeface="Helvetica Light" charset="0"/>
              </a:defRPr>
            </a:lvl1pPr>
            <a:lvl2pPr marL="742950" indent="-285750" defTabSz="6492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6492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6492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6492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6492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6492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6492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6492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eaLnBrk="1">
              <a:spcBef>
                <a:spcPct val="0"/>
              </a:spcBef>
              <a:buSzTx/>
              <a:buFontTx/>
              <a:buNone/>
              <a:defRPr/>
            </a:pPr>
            <a:r>
              <a:rPr lang="en-US" altLang="x-none" sz="1406">
                <a:latin typeface="American Typewriter" charset="0"/>
                <a:sym typeface="American Typewriter" charset="0"/>
              </a:rPr>
              <a:t>President Truman felt that these actions might draw the Soviet Union further into the conflict and lead to WWIII. </a:t>
            </a:r>
            <a:endParaRPr lang="en-US" altLang="x-none" sz="1406"/>
          </a:p>
        </p:txBody>
      </p:sp>
      <p:sp>
        <p:nvSpPr>
          <p:cNvPr id="28681" name="Rectangle 9"/>
          <p:cNvSpPr>
            <a:spLocks/>
          </p:cNvSpPr>
          <p:nvPr/>
        </p:nvSpPr>
        <p:spPr bwMode="auto">
          <a:xfrm>
            <a:off x="1755776" y="1714500"/>
            <a:ext cx="42830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spAutoFit/>
          </a:bodyPr>
          <a:lstStyle>
            <a:lvl1pPr defTabSz="649288">
              <a:spcBef>
                <a:spcPts val="4200"/>
              </a:spcBef>
              <a:buSzPct val="100000"/>
              <a:buChar char="•"/>
              <a:defRPr sz="3800">
                <a:solidFill>
                  <a:srgbClr val="000000"/>
                </a:solidFill>
                <a:latin typeface="Helvetica Light" charset="0"/>
                <a:ea typeface="ＭＳ Ｐゴシック" charset="-128"/>
                <a:cs typeface="Helvetica Light" charset="0"/>
                <a:sym typeface="Helvetica Light" charset="0"/>
              </a:defRPr>
            </a:lvl1pPr>
            <a:lvl2pPr marL="742950" indent="-285750" defTabSz="6492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6492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6492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6492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6492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6492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6492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6492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eaLnBrk="1">
              <a:spcBef>
                <a:spcPct val="0"/>
              </a:spcBef>
              <a:buSzTx/>
              <a:buFontTx/>
              <a:buNone/>
              <a:defRPr/>
            </a:pPr>
            <a:r>
              <a:rPr lang="en-US" altLang="x-none" sz="1758">
                <a:solidFill>
                  <a:srgbClr val="0000FF"/>
                </a:solidFill>
                <a:latin typeface="Helvetica" charset="0"/>
                <a:sym typeface="Helvetica" charset="0"/>
              </a:rPr>
              <a:t>Do you agree or disagree with Truman</a:t>
            </a:r>
            <a:r>
              <a:rPr lang="ja-JP" altLang="en-US" sz="1758">
                <a:solidFill>
                  <a:srgbClr val="0000FF"/>
                </a:solidFill>
                <a:latin typeface="Helvetica" charset="0"/>
                <a:sym typeface="Helvetica" charset="0"/>
              </a:rPr>
              <a:t>’</a:t>
            </a:r>
            <a:r>
              <a:rPr lang="en-US" altLang="ja-JP" sz="1758">
                <a:solidFill>
                  <a:srgbClr val="0000FF"/>
                </a:solidFill>
                <a:latin typeface="Helvetica" charset="0"/>
                <a:sym typeface="Helvetica" charset="0"/>
              </a:rPr>
              <a:t>s decision to fire General MacArthur? Why or Why not?</a:t>
            </a:r>
            <a:endParaRPr lang="en-US" altLang="x-none" sz="2531">
              <a:solidFill>
                <a:srgbClr val="0000FF"/>
              </a:solidFill>
            </a:endParaRPr>
          </a:p>
        </p:txBody>
      </p:sp>
      <p:sp>
        <p:nvSpPr>
          <p:cNvPr id="14" name="TextBox 13"/>
          <p:cNvSpPr txBox="1">
            <a:spLocks noChangeArrowheads="1"/>
          </p:cNvSpPr>
          <p:nvPr/>
        </p:nvSpPr>
        <p:spPr bwMode="auto">
          <a:xfrm>
            <a:off x="2024063" y="750888"/>
            <a:ext cx="353695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200"/>
              </a:spcBef>
              <a:buSzPct val="100000"/>
              <a:buChar char="•"/>
              <a:defRPr sz="3800">
                <a:solidFill>
                  <a:srgbClr val="000000"/>
                </a:solidFill>
                <a:latin typeface="Helvetica Light" charset="0"/>
                <a:ea typeface="ＭＳ Ｐゴシック" charset="-128"/>
                <a:cs typeface="Helvetica Light" charset="0"/>
                <a:sym typeface="Helvetica Light" charset="0"/>
              </a:defRPr>
            </a:lvl1pPr>
            <a:lvl2pPr marL="742950" indent="-28575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defRPr/>
            </a:pPr>
            <a:r>
              <a:rPr lang="en-US" altLang="x-none" sz="1687"/>
              <a:t>Why was MacArthur</a:t>
            </a:r>
            <a:r>
              <a:rPr lang="ja-JP" altLang="en-US" sz="1687"/>
              <a:t>’</a:t>
            </a:r>
            <a:r>
              <a:rPr lang="en-US" altLang="ja-JP" sz="1687"/>
              <a:t>s behavior deemed as </a:t>
            </a:r>
            <a:r>
              <a:rPr lang="ja-JP" altLang="en-US" sz="1687"/>
              <a:t>“</a:t>
            </a:r>
            <a:r>
              <a:rPr lang="en-US" altLang="ja-JP" sz="1687"/>
              <a:t>unprofessional?</a:t>
            </a:r>
            <a:r>
              <a:rPr lang="ja-JP" altLang="en-US" sz="1687"/>
              <a:t>”</a:t>
            </a:r>
            <a:r>
              <a:rPr lang="en-US" altLang="ja-JP" sz="1687"/>
              <a:t> How did that impact Truman?</a:t>
            </a:r>
            <a:endParaRPr lang="en-US" altLang="x-none" sz="1687"/>
          </a:p>
        </p:txBody>
      </p:sp>
    </p:spTree>
    <p:extLst>
      <p:ext uri="{BB962C8B-B14F-4D97-AF65-F5344CB8AC3E}">
        <p14:creationId xmlns:p14="http://schemas.microsoft.com/office/powerpoint/2010/main" val="123040162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fade">
                                      <p:cBhvr>
                                        <p:cTn id="7" dur="2000"/>
                                        <p:tgtEl>
                                          <p:spTgt spid="286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80"/>
                                        </p:tgtEl>
                                        <p:attrNameLst>
                                          <p:attrName>style.visibility</p:attrName>
                                        </p:attrNameLst>
                                      </p:cBhvr>
                                      <p:to>
                                        <p:strVal val="visible"/>
                                      </p:to>
                                    </p:set>
                                    <p:animEffect transition="in" filter="fade">
                                      <p:cBhvr>
                                        <p:cTn id="12" dur="2000"/>
                                        <p:tgtEl>
                                          <p:spTgt spid="286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677"/>
                                        </p:tgtEl>
                                        <p:attrNameLst>
                                          <p:attrName>style.visibility</p:attrName>
                                        </p:attrNameLst>
                                      </p:cBhvr>
                                      <p:to>
                                        <p:strVal val="visible"/>
                                      </p:to>
                                    </p:set>
                                    <p:animEffect transition="in" filter="fade">
                                      <p:cBhvr>
                                        <p:cTn id="17" dur="2000"/>
                                        <p:tgtEl>
                                          <p:spTgt spid="2867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5" presetClass="entr" presetSubtype="0" fill="hold" grpId="0" nodeType="clickEffect">
                                  <p:stCondLst>
                                    <p:cond delay="0"/>
                                  </p:stCondLst>
                                  <p:childTnLst>
                                    <p:set>
                                      <p:cBhvr>
                                        <p:cTn id="21" dur="1" fill="hold">
                                          <p:stCondLst>
                                            <p:cond delay="0"/>
                                          </p:stCondLst>
                                        </p:cTn>
                                        <p:tgtEl>
                                          <p:spTgt spid="28678"/>
                                        </p:tgtEl>
                                        <p:attrNameLst>
                                          <p:attrName>style.visibility</p:attrName>
                                        </p:attrNameLst>
                                      </p:cBhvr>
                                      <p:to>
                                        <p:strVal val="visible"/>
                                      </p:to>
                                    </p:set>
                                    <p:anim calcmode="lin" valueType="num">
                                      <p:cBhvr>
                                        <p:cTn id="22" dur="1000" fill="hold"/>
                                        <p:tgtEl>
                                          <p:spTgt spid="28678"/>
                                        </p:tgtEl>
                                        <p:attrNameLst>
                                          <p:attrName>ppt_w</p:attrName>
                                        </p:attrNameLst>
                                      </p:cBhvr>
                                      <p:tavLst>
                                        <p:tav tm="0">
                                          <p:val>
                                            <p:fltVal val="0"/>
                                          </p:val>
                                        </p:tav>
                                        <p:tav tm="100000">
                                          <p:val>
                                            <p:strVal val="#ppt_w"/>
                                          </p:val>
                                        </p:tav>
                                      </p:tavLst>
                                    </p:anim>
                                    <p:anim calcmode="lin" valueType="num">
                                      <p:cBhvr>
                                        <p:cTn id="23" dur="1000" fill="hold"/>
                                        <p:tgtEl>
                                          <p:spTgt spid="28678"/>
                                        </p:tgtEl>
                                        <p:attrNameLst>
                                          <p:attrName>ppt_h</p:attrName>
                                        </p:attrNameLst>
                                      </p:cBhvr>
                                      <p:tavLst>
                                        <p:tav tm="0">
                                          <p:val>
                                            <p:fltVal val="0"/>
                                          </p:val>
                                        </p:tav>
                                        <p:tav tm="100000">
                                          <p:val>
                                            <p:strVal val="#ppt_h"/>
                                          </p:val>
                                        </p:tav>
                                      </p:tavLst>
                                    </p:anim>
                                    <p:anim calcmode="lin" valueType="num">
                                      <p:cBhvr>
                                        <p:cTn id="24" dur="1000" fill="hold"/>
                                        <p:tgtEl>
                                          <p:spTgt spid="28678"/>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2867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5" presetClass="exit" presetSubtype="0" fill="hold" grpId="1" nodeType="clickEffect">
                                  <p:stCondLst>
                                    <p:cond delay="0"/>
                                  </p:stCondLst>
                                  <p:childTnLst>
                                    <p:anim calcmode="lin" valueType="num">
                                      <p:cBhvr>
                                        <p:cTn id="29" dur="500"/>
                                        <p:tgtEl>
                                          <p:spTgt spid="28675"/>
                                        </p:tgtEl>
                                        <p:attrNameLst>
                                          <p:attrName>ppt_w</p:attrName>
                                        </p:attrNameLst>
                                      </p:cBhvr>
                                      <p:tavLst>
                                        <p:tav tm="0">
                                          <p:val>
                                            <p:strVal val="ppt_w"/>
                                          </p:val>
                                        </p:tav>
                                        <p:tav tm="100000">
                                          <p:val>
                                            <p:fltVal val="0"/>
                                          </p:val>
                                        </p:tav>
                                      </p:tavLst>
                                    </p:anim>
                                    <p:anim calcmode="lin" valueType="num">
                                      <p:cBhvr>
                                        <p:cTn id="30" dur="500"/>
                                        <p:tgtEl>
                                          <p:spTgt spid="28675"/>
                                        </p:tgtEl>
                                        <p:attrNameLst>
                                          <p:attrName>ppt_h</p:attrName>
                                        </p:attrNameLst>
                                      </p:cBhvr>
                                      <p:tavLst>
                                        <p:tav tm="0">
                                          <p:val>
                                            <p:strVal val="ppt_h"/>
                                          </p:val>
                                        </p:tav>
                                        <p:tav tm="100000">
                                          <p:val>
                                            <p:fltVal val="0"/>
                                          </p:val>
                                        </p:tav>
                                      </p:tavLst>
                                    </p:anim>
                                    <p:anim calcmode="lin" valueType="num">
                                      <p:cBhvr>
                                        <p:cTn id="31" dur="500"/>
                                        <p:tgtEl>
                                          <p:spTgt spid="28675"/>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2" dur="500"/>
                                        <p:tgtEl>
                                          <p:spTgt spid="28675"/>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3" dur="1" fill="hold">
                                          <p:stCondLst>
                                            <p:cond delay="499"/>
                                          </p:stCondLst>
                                        </p:cTn>
                                        <p:tgtEl>
                                          <p:spTgt spid="28675"/>
                                        </p:tgtEl>
                                        <p:attrNameLst>
                                          <p:attrName>style.visibility</p:attrName>
                                        </p:attrNameLst>
                                      </p:cBhvr>
                                      <p:to>
                                        <p:strVal val="hidden"/>
                                      </p:to>
                                    </p:set>
                                  </p:childTnLst>
                                </p:cTn>
                              </p:par>
                            </p:childTnLst>
                          </p:cTn>
                        </p:par>
                        <p:par>
                          <p:cTn id="34" fill="hold" nodeType="afterGroup">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5" presetClass="entr" presetSubtype="0" fill="hold" grpId="0" nodeType="clickEffect">
                                  <p:stCondLst>
                                    <p:cond delay="0"/>
                                  </p:stCondLst>
                                  <p:childTnLst>
                                    <p:set>
                                      <p:cBhvr>
                                        <p:cTn id="40" dur="1" fill="hold">
                                          <p:stCondLst>
                                            <p:cond delay="0"/>
                                          </p:stCondLst>
                                        </p:cTn>
                                        <p:tgtEl>
                                          <p:spTgt spid="28674"/>
                                        </p:tgtEl>
                                        <p:attrNameLst>
                                          <p:attrName>style.visibility</p:attrName>
                                        </p:attrNameLst>
                                      </p:cBhvr>
                                      <p:to>
                                        <p:strVal val="visible"/>
                                      </p:to>
                                    </p:set>
                                    <p:anim calcmode="lin" valueType="num">
                                      <p:cBhvr>
                                        <p:cTn id="41" dur="500" fill="hold"/>
                                        <p:tgtEl>
                                          <p:spTgt spid="28674"/>
                                        </p:tgtEl>
                                        <p:attrNameLst>
                                          <p:attrName>ppt_w</p:attrName>
                                        </p:attrNameLst>
                                      </p:cBhvr>
                                      <p:tavLst>
                                        <p:tav tm="0">
                                          <p:val>
                                            <p:fltVal val="0"/>
                                          </p:val>
                                        </p:tav>
                                        <p:tav tm="100000">
                                          <p:val>
                                            <p:strVal val="#ppt_w"/>
                                          </p:val>
                                        </p:tav>
                                      </p:tavLst>
                                    </p:anim>
                                    <p:anim calcmode="lin" valueType="num">
                                      <p:cBhvr>
                                        <p:cTn id="42" dur="500" fill="hold"/>
                                        <p:tgtEl>
                                          <p:spTgt spid="28674"/>
                                        </p:tgtEl>
                                        <p:attrNameLst>
                                          <p:attrName>ppt_h</p:attrName>
                                        </p:attrNameLst>
                                      </p:cBhvr>
                                      <p:tavLst>
                                        <p:tav tm="0">
                                          <p:val>
                                            <p:fltVal val="0"/>
                                          </p:val>
                                        </p:tav>
                                        <p:tav tm="100000">
                                          <p:val>
                                            <p:strVal val="#ppt_h"/>
                                          </p:val>
                                        </p:tav>
                                      </p:tavLst>
                                    </p:anim>
                                    <p:anim calcmode="lin" valueType="num">
                                      <p:cBhvr>
                                        <p:cTn id="43" dur="500" fill="hold"/>
                                        <p:tgtEl>
                                          <p:spTgt spid="28674"/>
                                        </p:tgtEl>
                                        <p:attrNameLst>
                                          <p:attrName>ppt_x</p:attrName>
                                        </p:attrNameLst>
                                      </p:cBhvr>
                                      <p:tavLst>
                                        <p:tav tm="0" fmla="#ppt_x+(cos(-2*pi*(1-$))*-#ppt_x-sin(-2*pi*(1-$))*(1-#ppt_y))*(1-$)">
                                          <p:val>
                                            <p:fltVal val="0"/>
                                          </p:val>
                                        </p:tav>
                                        <p:tav tm="100000">
                                          <p:val>
                                            <p:fltVal val="1"/>
                                          </p:val>
                                        </p:tav>
                                      </p:tavLst>
                                    </p:anim>
                                    <p:anim calcmode="lin" valueType="num">
                                      <p:cBhvr>
                                        <p:cTn id="44" dur="500" fill="hold"/>
                                        <p:tgtEl>
                                          <p:spTgt spid="286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xit" presetSubtype="0" fill="hold" grpId="1" nodeType="clickEffect">
                                  <p:stCondLst>
                                    <p:cond delay="0"/>
                                  </p:stCondLst>
                                  <p:childTnLst>
                                    <p:animEffect transition="out" filter="fade">
                                      <p:cBhvr>
                                        <p:cTn id="48" dur="2000"/>
                                        <p:tgtEl>
                                          <p:spTgt spid="28680"/>
                                        </p:tgtEl>
                                      </p:cBhvr>
                                    </p:animEffect>
                                    <p:set>
                                      <p:cBhvr>
                                        <p:cTn id="49" dur="1" fill="hold">
                                          <p:stCondLst>
                                            <p:cond delay="1999"/>
                                          </p:stCondLst>
                                        </p:cTn>
                                        <p:tgtEl>
                                          <p:spTgt spid="28680"/>
                                        </p:tgtEl>
                                        <p:attrNameLst>
                                          <p:attrName>style.visibility</p:attrName>
                                        </p:attrNameLst>
                                      </p:cBhvr>
                                      <p:to>
                                        <p:strVal val="hidden"/>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5" presetClass="entr" presetSubtype="0" fill="hold" grpId="0" nodeType="clickEffect">
                                  <p:stCondLst>
                                    <p:cond delay="0"/>
                                  </p:stCondLst>
                                  <p:childTnLst>
                                    <p:set>
                                      <p:cBhvr>
                                        <p:cTn id="53" dur="1" fill="hold">
                                          <p:stCondLst>
                                            <p:cond delay="0"/>
                                          </p:stCondLst>
                                        </p:cTn>
                                        <p:tgtEl>
                                          <p:spTgt spid="28681"/>
                                        </p:tgtEl>
                                        <p:attrNameLst>
                                          <p:attrName>style.visibility</p:attrName>
                                        </p:attrNameLst>
                                      </p:cBhvr>
                                      <p:to>
                                        <p:strVal val="visible"/>
                                      </p:to>
                                    </p:set>
                                    <p:anim calcmode="lin" valueType="num">
                                      <p:cBhvr>
                                        <p:cTn id="54" dur="500" fill="hold"/>
                                        <p:tgtEl>
                                          <p:spTgt spid="28681"/>
                                        </p:tgtEl>
                                        <p:attrNameLst>
                                          <p:attrName>ppt_w</p:attrName>
                                        </p:attrNameLst>
                                      </p:cBhvr>
                                      <p:tavLst>
                                        <p:tav tm="0">
                                          <p:val>
                                            <p:fltVal val="0"/>
                                          </p:val>
                                        </p:tav>
                                        <p:tav tm="100000">
                                          <p:val>
                                            <p:strVal val="#ppt_w"/>
                                          </p:val>
                                        </p:tav>
                                      </p:tavLst>
                                    </p:anim>
                                    <p:anim calcmode="lin" valueType="num">
                                      <p:cBhvr>
                                        <p:cTn id="55" dur="500" fill="hold"/>
                                        <p:tgtEl>
                                          <p:spTgt spid="28681"/>
                                        </p:tgtEl>
                                        <p:attrNameLst>
                                          <p:attrName>ppt_h</p:attrName>
                                        </p:attrNameLst>
                                      </p:cBhvr>
                                      <p:tavLst>
                                        <p:tav tm="0">
                                          <p:val>
                                            <p:fltVal val="0"/>
                                          </p:val>
                                        </p:tav>
                                        <p:tav tm="100000">
                                          <p:val>
                                            <p:strVal val="#ppt_h"/>
                                          </p:val>
                                        </p:tav>
                                      </p:tavLst>
                                    </p:anim>
                                    <p:anim calcmode="lin" valueType="num">
                                      <p:cBhvr>
                                        <p:cTn id="56" dur="500" fill="hold"/>
                                        <p:tgtEl>
                                          <p:spTgt spid="28681"/>
                                        </p:tgtEl>
                                        <p:attrNameLst>
                                          <p:attrName>ppt_x</p:attrName>
                                        </p:attrNameLst>
                                      </p:cBhvr>
                                      <p:tavLst>
                                        <p:tav tm="0" fmla="#ppt_x+(cos(-2*pi*(1-$))*-#ppt_x-sin(-2*pi*(1-$))*(1-#ppt_y))*(1-$)">
                                          <p:val>
                                            <p:fltVal val="0"/>
                                          </p:val>
                                        </p:tav>
                                        <p:tav tm="100000">
                                          <p:val>
                                            <p:fltVal val="1"/>
                                          </p:val>
                                        </p:tav>
                                      </p:tavLst>
                                    </p:anim>
                                    <p:anim calcmode="lin" valueType="num">
                                      <p:cBhvr>
                                        <p:cTn id="57" dur="500" fill="hold"/>
                                        <p:tgtEl>
                                          <p:spTgt spid="2868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7" presetClass="entr" presetSubtype="0" fill="hold" grpId="0" nodeType="clickEffect">
                                  <p:stCondLst>
                                    <p:cond delay="0"/>
                                  </p:stCondLst>
                                  <p:iterate type="lt">
                                    <p:tmPct val="50000"/>
                                  </p:iterate>
                                  <p:childTnLst>
                                    <p:set>
                                      <p:cBhvr>
                                        <p:cTn id="61" dur="1" fill="hold">
                                          <p:stCondLst>
                                            <p:cond delay="0"/>
                                          </p:stCondLst>
                                        </p:cTn>
                                        <p:tgtEl>
                                          <p:spTgt spid="28673"/>
                                        </p:tgtEl>
                                        <p:attrNameLst>
                                          <p:attrName>style.visibility</p:attrName>
                                        </p:attrNameLst>
                                      </p:cBhvr>
                                      <p:to>
                                        <p:strVal val="visible"/>
                                      </p:to>
                                    </p:set>
                                    <p:anim calcmode="discrete" valueType="clr">
                                      <p:cBhvr override="childStyle">
                                        <p:cTn id="62" dur="80"/>
                                        <p:tgtEl>
                                          <p:spTgt spid="28673"/>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28673"/>
                                        </p:tgtEl>
                                        <p:attrNameLst>
                                          <p:attrName>fillcolor</p:attrName>
                                        </p:attrNameLst>
                                      </p:cBhvr>
                                      <p:tavLst>
                                        <p:tav tm="0">
                                          <p:val>
                                            <p:clrVal>
                                              <a:schemeClr val="accent2"/>
                                            </p:clrVal>
                                          </p:val>
                                        </p:tav>
                                        <p:tav tm="50000">
                                          <p:val>
                                            <p:clrVal>
                                              <a:schemeClr val="hlink"/>
                                            </p:clrVal>
                                          </p:val>
                                        </p:tav>
                                      </p:tavLst>
                                    </p:anim>
                                    <p:set>
                                      <p:cBhvr>
                                        <p:cTn id="64" dur="80"/>
                                        <p:tgtEl>
                                          <p:spTgt spid="2867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 grpId="0" autoUpdateAnimBg="0"/>
      <p:bldP spid="28674" grpId="0" autoUpdateAnimBg="0"/>
      <p:bldP spid="28675" grpId="0" autoUpdateAnimBg="0"/>
      <p:bldP spid="28675" grpId="1" autoUpdateAnimBg="0"/>
      <p:bldP spid="28677" grpId="0" autoUpdateAnimBg="0"/>
      <p:bldP spid="28678" grpId="0" autoUpdateAnimBg="0"/>
      <p:bldP spid="28680" grpId="0" autoUpdateAnimBg="0"/>
      <p:bldP spid="28680" grpId="1" autoUpdateAnimBg="0"/>
      <p:bldP spid="28681" grpId="0" autoUpdateAnimBg="0"/>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p:cNvSpPr>
          <p:nvPr/>
        </p:nvSpPr>
        <p:spPr bwMode="auto">
          <a:xfrm>
            <a:off x="1476375" y="2471904"/>
            <a:ext cx="9144000" cy="1949250"/>
          </a:xfrm>
          <a:prstGeom prst="rect">
            <a:avLst/>
          </a:prstGeom>
          <a:ln/>
        </p:spPr>
        <p:style>
          <a:lnRef idx="2">
            <a:schemeClr val="dk1"/>
          </a:lnRef>
          <a:fillRef idx="1">
            <a:schemeClr val="lt1"/>
          </a:fillRef>
          <a:effectRef idx="0">
            <a:schemeClr val="dk1"/>
          </a:effectRef>
          <a:fontRef idx="minor">
            <a:schemeClr val="dk1"/>
          </a:fontRef>
        </p:style>
        <p:txBody>
          <a:bodyPr lIns="88900" tIns="50799" rIns="88900" bIns="50799">
            <a:spAutoFit/>
          </a:bodyPr>
          <a:lstStyle>
            <a:lvl1pPr defTabSz="649288">
              <a:spcBef>
                <a:spcPts val="4200"/>
              </a:spcBef>
              <a:buSzPct val="100000"/>
              <a:buChar char="•"/>
              <a:defRPr sz="3800">
                <a:solidFill>
                  <a:srgbClr val="000000"/>
                </a:solidFill>
                <a:latin typeface="Helvetica Light" charset="0"/>
                <a:ea typeface="ＭＳ Ｐゴシック" charset="-128"/>
                <a:cs typeface="Helvetica Light" charset="0"/>
                <a:sym typeface="Helvetica Light" charset="0"/>
              </a:defRPr>
            </a:lvl1pPr>
            <a:lvl2pPr marL="742950" indent="-285750" defTabSz="6492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6492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6492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6492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6492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6492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6492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6492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eaLnBrk="1">
              <a:spcBef>
                <a:spcPct val="0"/>
              </a:spcBef>
              <a:buSzTx/>
              <a:buFontTx/>
              <a:buNone/>
              <a:defRPr/>
            </a:pPr>
            <a:r>
              <a:rPr lang="en-US" altLang="x-none" sz="2000" dirty="0">
                <a:latin typeface="Helvetica" charset="0"/>
                <a:sym typeface="Helvetica" charset="0"/>
              </a:rPr>
              <a:t>On July 27th, 1953, the Korean War ended</a:t>
            </a:r>
            <a:r>
              <a:rPr lang="mr-IN" altLang="x-none" sz="2000" dirty="0">
                <a:latin typeface="Helvetica" charset="0"/>
                <a:sym typeface="Helvetica" charset="0"/>
              </a:rPr>
              <a:t>…</a:t>
            </a:r>
            <a:endParaRPr lang="en-US" altLang="x-none" sz="2000" dirty="0">
              <a:latin typeface="Helvetica" charset="0"/>
              <a:sym typeface="Helvetica" charset="0"/>
            </a:endParaRPr>
          </a:p>
          <a:p>
            <a:pPr eaLnBrk="1">
              <a:spcBef>
                <a:spcPct val="0"/>
              </a:spcBef>
              <a:buSzTx/>
              <a:buFontTx/>
              <a:buNone/>
              <a:defRPr/>
            </a:pPr>
            <a:endParaRPr lang="en-US" altLang="x-none" sz="2000" dirty="0">
              <a:latin typeface="Helvetica" charset="0"/>
              <a:sym typeface="Helvetica" charset="0"/>
            </a:endParaRPr>
          </a:p>
          <a:p>
            <a:pPr eaLnBrk="1">
              <a:spcBef>
                <a:spcPct val="0"/>
              </a:spcBef>
              <a:buSzTx/>
              <a:buFontTx/>
              <a:buNone/>
              <a:defRPr/>
            </a:pPr>
            <a:r>
              <a:rPr lang="en-US" altLang="x-none" sz="2000" dirty="0">
                <a:latin typeface="Helvetica" charset="0"/>
                <a:sym typeface="Helvetica" charset="0"/>
              </a:rPr>
              <a:t>A </a:t>
            </a:r>
            <a:r>
              <a:rPr lang="en-US" altLang="x-none" sz="2000" b="1" u="sng" dirty="0">
                <a:solidFill>
                  <a:srgbClr val="FF0000"/>
                </a:solidFill>
                <a:latin typeface="Helvetica" charset="0"/>
                <a:sym typeface="Helvetica" charset="0"/>
              </a:rPr>
              <a:t>peace treaty (armistice) was signed after 3 years of intense negotiation</a:t>
            </a:r>
            <a:r>
              <a:rPr lang="en-US" altLang="x-none" sz="2000" dirty="0">
                <a:latin typeface="Helvetica" charset="0"/>
                <a:sym typeface="Helvetica" charset="0"/>
              </a:rPr>
              <a:t>, the election of General Dwight D. Eisenhower to the presidency (who campaigned on ending the war and visited Korea), and threats of nuclear war against N. Korea </a:t>
            </a:r>
            <a:endParaRPr lang="en-US" altLang="x-none" sz="3200" dirty="0"/>
          </a:p>
        </p:txBody>
      </p:sp>
      <p:sp>
        <p:nvSpPr>
          <p:cNvPr id="4" name="Rectangle 3"/>
          <p:cNvSpPr/>
          <p:nvPr/>
        </p:nvSpPr>
        <p:spPr>
          <a:xfrm>
            <a:off x="1476375" y="4572000"/>
            <a:ext cx="9144000" cy="2032000"/>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r>
              <a:rPr lang="en-US" altLang="x-none" b="1" u="sng">
                <a:solidFill>
                  <a:srgbClr val="FF0000"/>
                </a:solidFill>
                <a:latin typeface="Helvetica" charset="0"/>
                <a:ea typeface="Helvetica" charset="0"/>
                <a:cs typeface="Helvetica" charset="0"/>
              </a:rPr>
              <a:t>CRITICISMS of EISENHOWER’S DECISION</a:t>
            </a:r>
          </a:p>
          <a:p>
            <a:r>
              <a:rPr lang="en-US" altLang="x-none">
                <a:solidFill>
                  <a:srgbClr val="333333"/>
                </a:solidFill>
                <a:latin typeface="Helvetica" charset="0"/>
                <a:ea typeface="Helvetica" charset="0"/>
                <a:cs typeface="Helvetica" charset="0"/>
              </a:rPr>
              <a:t>Senator William Jenner of Indiana called the armistice the “last tribute to appeasement.” House Speaker Joe Martin complained that Ike had not sought victory. Some suggested that if President Truman had agreed to the terms Eisenhower accepted he would have been impeached.</a:t>
            </a:r>
          </a:p>
          <a:p>
            <a:r>
              <a:rPr lang="en-US" altLang="x-none">
                <a:solidFill>
                  <a:srgbClr val="333333"/>
                </a:solidFill>
                <a:latin typeface="Helvetica" charset="0"/>
                <a:ea typeface="Helvetica" charset="0"/>
                <a:cs typeface="Helvetica" charset="0"/>
              </a:rPr>
              <a:t>Eisenhower ignored the criticism. “The war is over,” he told press secretary James Hagerty. “I hope my son is going to come home soon.”</a:t>
            </a:r>
          </a:p>
        </p:txBody>
      </p:sp>
    </p:spTree>
    <p:extLst>
      <p:ext uri="{BB962C8B-B14F-4D97-AF65-F5344CB8AC3E}">
        <p14:creationId xmlns:p14="http://schemas.microsoft.com/office/powerpoint/2010/main" val="1731749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1524000" y="20638"/>
            <a:ext cx="6172200" cy="1143000"/>
          </a:xfrm>
        </p:spPr>
        <p:txBody>
          <a:bodyPr/>
          <a:lstStyle/>
          <a:p>
            <a:r>
              <a:rPr lang="en-US" altLang="x-none" sz="2800" b="1">
                <a:solidFill>
                  <a:srgbClr val="FF0000"/>
                </a:solidFill>
                <a:ea typeface="ＭＳ Ｐゴシック" charset="-128"/>
              </a:rPr>
              <a:t>George F. Kennan</a:t>
            </a:r>
            <a:br>
              <a:rPr lang="en-US" altLang="x-none" sz="2800" b="1">
                <a:solidFill>
                  <a:srgbClr val="FF0000"/>
                </a:solidFill>
                <a:ea typeface="ＭＳ Ｐゴシック" charset="-128"/>
              </a:rPr>
            </a:br>
            <a:r>
              <a:rPr lang="ja-JP" altLang="en-US" sz="2800" b="1">
                <a:solidFill>
                  <a:srgbClr val="FF0000"/>
                </a:solidFill>
                <a:ea typeface="ＭＳ Ｐゴシック" charset="-128"/>
              </a:rPr>
              <a:t>“</a:t>
            </a:r>
            <a:r>
              <a:rPr lang="en-US" altLang="ja-JP" sz="2800" b="1" u="sng">
                <a:solidFill>
                  <a:srgbClr val="FF0000"/>
                </a:solidFill>
                <a:ea typeface="ＭＳ Ｐゴシック" charset="-128"/>
              </a:rPr>
              <a:t>CONTAINMENT</a:t>
            </a:r>
            <a:r>
              <a:rPr lang="ja-JP" altLang="en-US" sz="2800" b="1">
                <a:solidFill>
                  <a:srgbClr val="FF0000"/>
                </a:solidFill>
                <a:ea typeface="ＭＳ Ｐゴシック" charset="-128"/>
              </a:rPr>
              <a:t>”</a:t>
            </a:r>
            <a:r>
              <a:rPr lang="en-US" altLang="ja-JP" sz="2800" b="1">
                <a:solidFill>
                  <a:srgbClr val="FF0000"/>
                </a:solidFill>
                <a:ea typeface="ＭＳ Ｐゴシック" charset="-128"/>
              </a:rPr>
              <a:t> (July 1947)</a:t>
            </a:r>
            <a:endParaRPr lang="en-US" altLang="x-none" sz="2800" b="1">
              <a:solidFill>
                <a:srgbClr val="FF0000"/>
              </a:solidFill>
              <a:ea typeface="ＭＳ Ｐゴシック" charset="-128"/>
            </a:endParaRPr>
          </a:p>
        </p:txBody>
      </p:sp>
      <p:sp>
        <p:nvSpPr>
          <p:cNvPr id="3" name="Content Placeholder 2"/>
          <p:cNvSpPr>
            <a:spLocks noGrp="1"/>
          </p:cNvSpPr>
          <p:nvPr>
            <p:ph idx="1"/>
          </p:nvPr>
        </p:nvSpPr>
        <p:spPr>
          <a:xfrm>
            <a:off x="1528764" y="1163638"/>
            <a:ext cx="7615237" cy="5541962"/>
          </a:xfrm>
        </p:spPr>
        <p:style>
          <a:lnRef idx="2">
            <a:schemeClr val="dk1"/>
          </a:lnRef>
          <a:fillRef idx="1">
            <a:schemeClr val="lt1"/>
          </a:fillRef>
          <a:effectRef idx="0">
            <a:schemeClr val="dk1"/>
          </a:effectRef>
          <a:fontRef idx="minor">
            <a:schemeClr val="dk1"/>
          </a:fontRef>
        </p:style>
        <p:txBody>
          <a:bodyPr/>
          <a:lstStyle/>
          <a:p>
            <a:pPr>
              <a:defRPr/>
            </a:pPr>
            <a:r>
              <a:rPr lang="en-US" altLang="x-none" sz="2300" dirty="0">
                <a:ea typeface="ＭＳ Ｐゴシック" charset="-128"/>
              </a:rPr>
              <a:t>U.S. diplomat - </a:t>
            </a:r>
            <a:r>
              <a:rPr lang="en-US" altLang="x-none" sz="2300" dirty="0"/>
              <a:t>served in Moscow</a:t>
            </a:r>
          </a:p>
          <a:p>
            <a:pPr lvl="1">
              <a:defRPr/>
            </a:pPr>
            <a:r>
              <a:rPr lang="en-US" altLang="x-none" sz="2300" dirty="0">
                <a:solidFill>
                  <a:schemeClr val="tx1"/>
                </a:solidFill>
              </a:rPr>
              <a:t>Sent the </a:t>
            </a:r>
            <a:r>
              <a:rPr lang="en-US" altLang="x-none" sz="2300" b="1" u="sng" dirty="0">
                <a:solidFill>
                  <a:srgbClr val="FF0000"/>
                </a:solidFill>
              </a:rPr>
              <a:t>LONG TELEGRAM</a:t>
            </a:r>
            <a:endParaRPr lang="en-US" altLang="x-none" sz="2300" dirty="0"/>
          </a:p>
          <a:p>
            <a:pPr lvl="2">
              <a:defRPr/>
            </a:pPr>
            <a:r>
              <a:rPr lang="en-US" altLang="x-none" sz="2300" b="1" u="sng" dirty="0">
                <a:solidFill>
                  <a:srgbClr val="FF0000"/>
                </a:solidFill>
              </a:rPr>
              <a:t>Proposed policy of containment</a:t>
            </a:r>
          </a:p>
          <a:p>
            <a:pPr>
              <a:defRPr/>
            </a:pPr>
            <a:r>
              <a:rPr lang="en-US" altLang="ja-JP" sz="2300" b="1" dirty="0">
                <a:solidFill>
                  <a:schemeClr val="tx1"/>
                </a:solidFill>
                <a:ea typeface="ＭＳ Ｐゴシック" charset="-128"/>
              </a:rPr>
              <a:t>Author “X”</a:t>
            </a:r>
          </a:p>
          <a:p>
            <a:pPr lvl="2">
              <a:defRPr/>
            </a:pPr>
            <a:r>
              <a:rPr lang="en-US" altLang="x-none" dirty="0"/>
              <a:t>July 1947: </a:t>
            </a:r>
            <a:r>
              <a:rPr lang="en-US" altLang="x-none" i="1" dirty="0"/>
              <a:t>Foreign Affairs </a:t>
            </a:r>
            <a:r>
              <a:rPr lang="en-US" altLang="x-none" dirty="0"/>
              <a:t>article </a:t>
            </a:r>
            <a:r>
              <a:rPr lang="ja-JP" altLang="en-US" dirty="0"/>
              <a:t>“</a:t>
            </a:r>
            <a:r>
              <a:rPr lang="en-US" altLang="ja-JP" dirty="0"/>
              <a:t>The Sources of Soviet Conduct</a:t>
            </a:r>
            <a:r>
              <a:rPr lang="ja-JP" altLang="en-US" dirty="0"/>
              <a:t>”</a:t>
            </a:r>
            <a:r>
              <a:rPr lang="en-US" altLang="ja-JP" dirty="0"/>
              <a:t> (</a:t>
            </a:r>
            <a:r>
              <a:rPr lang="en-US" altLang="ja-JP" b="1" u="sng" dirty="0">
                <a:solidFill>
                  <a:srgbClr val="FF0000"/>
                </a:solidFill>
              </a:rPr>
              <a:t>A WARNING ABOUT THE USSR’S TENDENCIES</a:t>
            </a:r>
            <a:r>
              <a:rPr lang="en-US" altLang="ja-JP" dirty="0"/>
              <a:t>)</a:t>
            </a:r>
          </a:p>
          <a:p>
            <a:pPr lvl="3">
              <a:defRPr/>
            </a:pPr>
            <a:r>
              <a:rPr lang="en-US" altLang="ja-JP" sz="2000" dirty="0"/>
              <a:t>Soviets are DETERMINED to expand!</a:t>
            </a:r>
          </a:p>
          <a:p>
            <a:pPr lvl="3">
              <a:defRPr/>
            </a:pPr>
            <a:r>
              <a:rPr lang="en-US" altLang="ja-JP" sz="2000" dirty="0"/>
              <a:t>Soviets CANNOT BE TRUSTED!</a:t>
            </a:r>
          </a:p>
          <a:p>
            <a:pPr lvl="3">
              <a:defRPr/>
            </a:pPr>
            <a:r>
              <a:rPr lang="en-US" altLang="ja-JP" sz="2000" dirty="0"/>
              <a:t>USSR wants to smash Western democracy!</a:t>
            </a:r>
          </a:p>
          <a:p>
            <a:pPr lvl="3">
              <a:defRPr/>
            </a:pPr>
            <a:r>
              <a:rPr lang="ja-JP" altLang="en-US" dirty="0"/>
              <a:t>“</a:t>
            </a:r>
            <a:r>
              <a:rPr lang="en-US" altLang="ja-JP" dirty="0"/>
              <a:t>... the main element of any United States policy toward the Soviet Union must be that of a long-term, patient but firm and vigilant containment of Russian expansive tendencies...</a:t>
            </a:r>
            <a:r>
              <a:rPr lang="ja-JP" altLang="en-US" dirty="0"/>
              <a:t>”</a:t>
            </a:r>
            <a:r>
              <a:rPr lang="en-US" altLang="ja-JP" dirty="0"/>
              <a:t> and “</a:t>
            </a:r>
            <a:r>
              <a:rPr lang="en-US" altLang="x-none" dirty="0"/>
              <a:t>Will not lead to any </a:t>
            </a:r>
            <a:r>
              <a:rPr lang="en-US" altLang="x-none" i="1" u="sng" dirty="0"/>
              <a:t>immediate</a:t>
            </a:r>
            <a:r>
              <a:rPr lang="en-US" altLang="x-none" dirty="0"/>
              <a:t> victory but will eventually force the USSR to </a:t>
            </a:r>
            <a:r>
              <a:rPr lang="en-US" altLang="x-none" i="1" u="sng" dirty="0"/>
              <a:t>live in peace with the West</a:t>
            </a:r>
            <a:r>
              <a:rPr lang="en-US" altLang="x-none" dirty="0"/>
              <a:t>”</a:t>
            </a:r>
            <a:endParaRPr lang="en-US" altLang="ja-JP" dirty="0"/>
          </a:p>
          <a:p>
            <a:pPr lvl="3">
              <a:defRPr/>
            </a:pPr>
            <a:endParaRPr lang="en-US" altLang="x-none" sz="2000" dirty="0"/>
          </a:p>
        </p:txBody>
      </p:sp>
      <p:pic>
        <p:nvPicPr>
          <p:cNvPr id="440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5664" y="20638"/>
            <a:ext cx="2192337"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6163193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2" descr="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8764" y="20639"/>
            <a:ext cx="5862637"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92162" name="Picture 4" descr="korea 4--Armistace 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5700" y="2362200"/>
            <a:ext cx="3130550" cy="44958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373624"/>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p:txBody>
          <a:bodyPr/>
          <a:lstStyle/>
          <a:p>
            <a:endParaRPr lang="x-none" altLang="x-none"/>
          </a:p>
        </p:txBody>
      </p:sp>
      <p:sp>
        <p:nvSpPr>
          <p:cNvPr id="95234" name="Rectangle 3"/>
          <p:cNvSpPr>
            <a:spLocks noGrp="1" noChangeArrowheads="1"/>
          </p:cNvSpPr>
          <p:nvPr>
            <p:ph type="body" idx="1"/>
          </p:nvPr>
        </p:nvSpPr>
        <p:spPr/>
        <p:txBody>
          <a:bodyPr/>
          <a:lstStyle/>
          <a:p>
            <a:endParaRPr lang="x-none" altLang="x-none"/>
          </a:p>
        </p:txBody>
      </p:sp>
      <p:pic>
        <p:nvPicPr>
          <p:cNvPr id="95235" name="Picture 4" descr="World_Map_of_Communism"/>
          <p:cNvPicPr>
            <a:picLocks noChangeAspect="1" noChangeArrowheads="1"/>
          </p:cNvPicPr>
          <p:nvPr/>
        </p:nvPicPr>
        <p:blipFill>
          <a:blip r:embed="rId2">
            <a:extLst>
              <a:ext uri="{28A0092B-C50C-407E-A947-70E740481C1C}">
                <a14:useLocalDpi xmlns:a14="http://schemas.microsoft.com/office/drawing/2010/main" val="0"/>
              </a:ext>
            </a:extLst>
          </a:blip>
          <a:srcRect l="24231" t="13435" r="5833" b="6998"/>
          <a:stretch>
            <a:fillRect/>
          </a:stretch>
        </p:blipFill>
        <p:spPr bwMode="auto">
          <a:xfrm>
            <a:off x="1524000" y="1"/>
            <a:ext cx="9144000" cy="682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949" name="AutoShape 5"/>
          <p:cNvSpPr>
            <a:spLocks noChangeArrowheads="1"/>
          </p:cNvSpPr>
          <p:nvPr/>
        </p:nvSpPr>
        <p:spPr bwMode="auto">
          <a:xfrm>
            <a:off x="1600200" y="76200"/>
            <a:ext cx="7772400" cy="1524000"/>
          </a:xfrm>
          <a:prstGeom prst="wedgeRectCallout">
            <a:avLst>
              <a:gd name="adj1" fmla="val 31352"/>
              <a:gd name="adj2" fmla="val 217190"/>
            </a:avLst>
          </a:prstGeom>
          <a:solidFill>
            <a:srgbClr val="FF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5000"/>
              </a:lnSpc>
              <a:defRPr/>
            </a:pPr>
            <a:r>
              <a:rPr kumimoji="1" lang="en-US" altLang="x-none" sz="3600"/>
              <a:t>…&amp; the U.S. became involved in France’s attempt to end an independence attempt by communist Ho Chi Minh </a:t>
            </a:r>
          </a:p>
        </p:txBody>
      </p:sp>
      <p:pic>
        <p:nvPicPr>
          <p:cNvPr id="210951" name="Picture 7" descr="Image:Hồ Chí Minh Official Pictur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752600"/>
            <a:ext cx="3657600" cy="4876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0025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10949"/>
                                        </p:tgtEl>
                                        <p:attrNameLst>
                                          <p:attrName>style.visibility</p:attrName>
                                        </p:attrNameLst>
                                      </p:cBhvr>
                                      <p:to>
                                        <p:strVal val="visible"/>
                                      </p:to>
                                    </p:set>
                                    <p:anim calcmode="lin" valueType="num">
                                      <p:cBhvr>
                                        <p:cTn id="7" dur="500" fill="hold"/>
                                        <p:tgtEl>
                                          <p:spTgt spid="210949"/>
                                        </p:tgtEl>
                                        <p:attrNameLst>
                                          <p:attrName>ppt_w</p:attrName>
                                        </p:attrNameLst>
                                      </p:cBhvr>
                                      <p:tavLst>
                                        <p:tav tm="0">
                                          <p:val>
                                            <p:fltVal val="0"/>
                                          </p:val>
                                        </p:tav>
                                        <p:tav tm="100000">
                                          <p:val>
                                            <p:strVal val="#ppt_w"/>
                                          </p:val>
                                        </p:tav>
                                      </p:tavLst>
                                    </p:anim>
                                    <p:anim calcmode="lin" valueType="num">
                                      <p:cBhvr>
                                        <p:cTn id="8" dur="500" fill="hold"/>
                                        <p:tgtEl>
                                          <p:spTgt spid="210949"/>
                                        </p:tgtEl>
                                        <p:attrNameLst>
                                          <p:attrName>ppt_h</p:attrName>
                                        </p:attrNameLst>
                                      </p:cBhvr>
                                      <p:tavLst>
                                        <p:tav tm="0">
                                          <p:val>
                                            <p:fltVal val="0"/>
                                          </p:val>
                                        </p:tav>
                                        <p:tav tm="100000">
                                          <p:val>
                                            <p:strVal val="#ppt_h"/>
                                          </p:val>
                                        </p:tav>
                                      </p:tavLst>
                                    </p:anim>
                                    <p:animEffect transition="in" filter="fade">
                                      <p:cBhvr>
                                        <p:cTn id="9" dur="500"/>
                                        <p:tgtEl>
                                          <p:spTgt spid="210949"/>
                                        </p:tgtEl>
                                      </p:cBhvr>
                                    </p:animEffect>
                                  </p:childTnLst>
                                </p:cTn>
                              </p:par>
                              <p:par>
                                <p:cTn id="10" presetID="53" presetClass="entr" presetSubtype="0" fill="hold" nodeType="withEffect">
                                  <p:stCondLst>
                                    <p:cond delay="0"/>
                                  </p:stCondLst>
                                  <p:childTnLst>
                                    <p:set>
                                      <p:cBhvr>
                                        <p:cTn id="11" dur="1" fill="hold">
                                          <p:stCondLst>
                                            <p:cond delay="0"/>
                                          </p:stCondLst>
                                        </p:cTn>
                                        <p:tgtEl>
                                          <p:spTgt spid="210951"/>
                                        </p:tgtEl>
                                        <p:attrNameLst>
                                          <p:attrName>style.visibility</p:attrName>
                                        </p:attrNameLst>
                                      </p:cBhvr>
                                      <p:to>
                                        <p:strVal val="visible"/>
                                      </p:to>
                                    </p:set>
                                    <p:anim calcmode="lin" valueType="num">
                                      <p:cBhvr>
                                        <p:cTn id="12" dur="500" fill="hold"/>
                                        <p:tgtEl>
                                          <p:spTgt spid="210951"/>
                                        </p:tgtEl>
                                        <p:attrNameLst>
                                          <p:attrName>ppt_w</p:attrName>
                                        </p:attrNameLst>
                                      </p:cBhvr>
                                      <p:tavLst>
                                        <p:tav tm="0">
                                          <p:val>
                                            <p:fltVal val="0"/>
                                          </p:val>
                                        </p:tav>
                                        <p:tav tm="100000">
                                          <p:val>
                                            <p:strVal val="#ppt_w"/>
                                          </p:val>
                                        </p:tav>
                                      </p:tavLst>
                                    </p:anim>
                                    <p:anim calcmode="lin" valueType="num">
                                      <p:cBhvr>
                                        <p:cTn id="13" dur="500" fill="hold"/>
                                        <p:tgtEl>
                                          <p:spTgt spid="210951"/>
                                        </p:tgtEl>
                                        <p:attrNameLst>
                                          <p:attrName>ppt_h</p:attrName>
                                        </p:attrNameLst>
                                      </p:cBhvr>
                                      <p:tavLst>
                                        <p:tav tm="0">
                                          <p:val>
                                            <p:fltVal val="0"/>
                                          </p:val>
                                        </p:tav>
                                        <p:tav tm="100000">
                                          <p:val>
                                            <p:strVal val="#ppt_h"/>
                                          </p:val>
                                        </p:tav>
                                      </p:tavLst>
                                    </p:anim>
                                    <p:animEffect transition="in" filter="fade">
                                      <p:cBhvr>
                                        <p:cTn id="14" dur="500"/>
                                        <p:tgtEl>
                                          <p:spTgt spid="2109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3" descr="truma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37601" y="750888"/>
            <a:ext cx="194627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Title 1"/>
          <p:cNvSpPr>
            <a:spLocks noGrp="1"/>
          </p:cNvSpPr>
          <p:nvPr>
            <p:ph type="title"/>
          </p:nvPr>
        </p:nvSpPr>
        <p:spPr>
          <a:xfrm>
            <a:off x="1727201" y="693738"/>
            <a:ext cx="6284913" cy="1154112"/>
          </a:xfrm>
        </p:spPr>
        <p:txBody>
          <a:bodyPr/>
          <a:lstStyle/>
          <a:p>
            <a:r>
              <a:rPr lang="en-US" altLang="x-none" b="1">
                <a:solidFill>
                  <a:srgbClr val="FF0000"/>
                </a:solidFill>
                <a:ea typeface="ＭＳ Ｐゴシック" charset="-128"/>
              </a:rPr>
              <a:t>Truman Doctrine (1947)</a:t>
            </a:r>
          </a:p>
        </p:txBody>
      </p:sp>
      <p:sp>
        <p:nvSpPr>
          <p:cNvPr id="3" name="Content Placeholder 2"/>
          <p:cNvSpPr>
            <a:spLocks noGrp="1"/>
          </p:cNvSpPr>
          <p:nvPr>
            <p:ph idx="1"/>
          </p:nvPr>
        </p:nvSpPr>
        <p:spPr>
          <a:xfrm>
            <a:off x="1711325" y="2968626"/>
            <a:ext cx="7315200" cy="3736975"/>
          </a:xfrm>
        </p:spPr>
        <p:style>
          <a:lnRef idx="2">
            <a:schemeClr val="dk1"/>
          </a:lnRef>
          <a:fillRef idx="1">
            <a:schemeClr val="lt1"/>
          </a:fillRef>
          <a:effectRef idx="0">
            <a:schemeClr val="dk1"/>
          </a:effectRef>
          <a:fontRef idx="minor">
            <a:schemeClr val="dk1"/>
          </a:fontRef>
        </p:style>
        <p:txBody>
          <a:bodyPr/>
          <a:lstStyle/>
          <a:p>
            <a:pPr>
              <a:defRPr/>
            </a:pPr>
            <a:r>
              <a:rPr lang="en-US" altLang="x-none" sz="2812" dirty="0">
                <a:ea typeface="ＭＳ Ｐゴシック" charset="-128"/>
              </a:rPr>
              <a:t>President Truman: </a:t>
            </a:r>
            <a:r>
              <a:rPr lang="en-US" altLang="x-none" sz="2812" b="1" dirty="0">
                <a:solidFill>
                  <a:srgbClr val="FF0000"/>
                </a:solidFill>
                <a:ea typeface="ＭＳ Ｐゴシック" charset="-128"/>
              </a:rPr>
              <a:t>U.S. will support any </a:t>
            </a:r>
            <a:r>
              <a:rPr lang="ja-JP" altLang="en-US" sz="2812" b="1" dirty="0">
                <a:solidFill>
                  <a:srgbClr val="FF0000"/>
                </a:solidFill>
                <a:ea typeface="ＭＳ Ｐゴシック" charset="-128"/>
              </a:rPr>
              <a:t>“</a:t>
            </a:r>
            <a:r>
              <a:rPr lang="en-US" altLang="ja-JP" sz="2812" b="1" dirty="0">
                <a:solidFill>
                  <a:srgbClr val="FF0000"/>
                </a:solidFill>
                <a:ea typeface="ＭＳ Ｐゴシック" charset="-128"/>
              </a:rPr>
              <a:t>free peoples</a:t>
            </a:r>
            <a:r>
              <a:rPr lang="ja-JP" altLang="en-US" sz="2812" b="1" dirty="0">
                <a:solidFill>
                  <a:srgbClr val="FF0000"/>
                </a:solidFill>
                <a:ea typeface="ＭＳ Ｐゴシック" charset="-128"/>
              </a:rPr>
              <a:t>”</a:t>
            </a:r>
            <a:r>
              <a:rPr lang="en-US" altLang="ja-JP" sz="2812" b="1" dirty="0">
                <a:solidFill>
                  <a:srgbClr val="FF0000"/>
                </a:solidFill>
                <a:ea typeface="ＭＳ Ｐゴシック" charset="-128"/>
              </a:rPr>
              <a:t> resisting </a:t>
            </a:r>
            <a:r>
              <a:rPr lang="ja-JP" altLang="en-US" sz="2812" b="1" dirty="0">
                <a:solidFill>
                  <a:srgbClr val="FF0000"/>
                </a:solidFill>
                <a:ea typeface="ＭＳ Ｐゴシック" charset="-128"/>
              </a:rPr>
              <a:t>“</a:t>
            </a:r>
            <a:r>
              <a:rPr lang="en-US" altLang="ja-JP" sz="2812" b="1" dirty="0">
                <a:solidFill>
                  <a:srgbClr val="FF0000"/>
                </a:solidFill>
                <a:ea typeface="ＭＳ Ｐゴシック" charset="-128"/>
              </a:rPr>
              <a:t>armed minorities</a:t>
            </a:r>
            <a:r>
              <a:rPr lang="ja-JP" altLang="en-US" sz="2812" b="1" dirty="0">
                <a:solidFill>
                  <a:srgbClr val="FF0000"/>
                </a:solidFill>
                <a:ea typeface="ＭＳ Ｐゴシック" charset="-128"/>
              </a:rPr>
              <a:t>”</a:t>
            </a:r>
            <a:endParaRPr lang="en-US" altLang="ja-JP" sz="2812" b="1" dirty="0">
              <a:solidFill>
                <a:srgbClr val="FF0000"/>
              </a:solidFill>
              <a:ea typeface="ＭＳ Ｐゴシック" charset="-128"/>
            </a:endParaRPr>
          </a:p>
          <a:p>
            <a:pPr lvl="1">
              <a:defRPr/>
            </a:pPr>
            <a:r>
              <a:rPr lang="en-US" altLang="x-none" sz="2601" dirty="0"/>
              <a:t>AKA </a:t>
            </a:r>
            <a:r>
              <a:rPr lang="en-US" altLang="x-none" sz="2601" dirty="0">
                <a:sym typeface="Wingdings" charset="2"/>
              </a:rPr>
              <a:t> </a:t>
            </a:r>
            <a:r>
              <a:rPr lang="en-US" altLang="x-none" sz="2601" dirty="0">
                <a:solidFill>
                  <a:srgbClr val="FF0000"/>
                </a:solidFill>
              </a:rPr>
              <a:t>any nation that the U.S. government believes is threatened by communism</a:t>
            </a:r>
          </a:p>
          <a:p>
            <a:pPr>
              <a:defRPr/>
            </a:pPr>
            <a:r>
              <a:rPr lang="en-US" altLang="x-none" sz="2812" u="sng" dirty="0">
                <a:ea typeface="ＭＳ Ｐゴシック" charset="-128"/>
              </a:rPr>
              <a:t>Immediate objective</a:t>
            </a:r>
            <a:r>
              <a:rPr lang="en-US" altLang="x-none" sz="2812" dirty="0">
                <a:ea typeface="ＭＳ Ｐゴシック" charset="-128"/>
              </a:rPr>
              <a:t>: </a:t>
            </a:r>
            <a:r>
              <a:rPr lang="en-US" altLang="x-none" sz="2400" b="1" dirty="0">
                <a:solidFill>
                  <a:srgbClr val="FF0000"/>
                </a:solidFill>
                <a:ea typeface="ＭＳ Ｐゴシック" charset="-128"/>
              </a:rPr>
              <a:t>send U.S. aid to anti-communist forces in Greece and Turkey</a:t>
            </a:r>
            <a:endParaRPr lang="en-US" altLang="x-none" sz="2812" b="1" dirty="0">
              <a:solidFill>
                <a:srgbClr val="FF0000"/>
              </a:solidFill>
              <a:ea typeface="ＭＳ Ｐゴシック" charset="-128"/>
            </a:endParaRPr>
          </a:p>
        </p:txBody>
      </p:sp>
      <p:sp>
        <p:nvSpPr>
          <p:cNvPr id="22532" name="TextBox 4"/>
          <p:cNvSpPr txBox="1">
            <a:spLocks noChangeArrowheads="1"/>
          </p:cNvSpPr>
          <p:nvPr/>
        </p:nvSpPr>
        <p:spPr bwMode="auto">
          <a:xfrm>
            <a:off x="1917700" y="1860550"/>
            <a:ext cx="1676400" cy="763588"/>
          </a:xfrm>
          <a:prstGeom prst="rect">
            <a:avLst/>
          </a:prstGeom>
          <a:ln/>
        </p:spPr>
        <p:style>
          <a:lnRef idx="2">
            <a:schemeClr val="dk1"/>
          </a:lnRef>
          <a:fillRef idx="1">
            <a:schemeClr val="lt1"/>
          </a:fillRef>
          <a:effectRef idx="0">
            <a:schemeClr val="dk1"/>
          </a:effectRef>
          <a:fontRef idx="minor">
            <a:schemeClr val="dk1"/>
          </a:fontRef>
        </p:style>
        <p:txBody>
          <a:bodyPr lIns="91439" tIns="45719" rIns="91439" bIns="45719">
            <a:spAutoFit/>
          </a:bodyPr>
          <a:lstStyle>
            <a:lvl1pPr>
              <a:spcBef>
                <a:spcPts val="4200"/>
              </a:spcBef>
              <a:buSzPct val="100000"/>
              <a:buChar char="•"/>
              <a:defRPr sz="3800">
                <a:solidFill>
                  <a:srgbClr val="000000"/>
                </a:solidFill>
                <a:latin typeface="Helvetica Light" charset="0"/>
                <a:ea typeface="ＭＳ Ｐゴシック" charset="-128"/>
                <a:cs typeface="Helvetica Light" charset="0"/>
                <a:sym typeface="Helvetica Light" charset="0"/>
              </a:defRPr>
            </a:lvl1pPr>
            <a:lvl2pPr marL="742950" indent="-28575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defRPr/>
            </a:pPr>
            <a:r>
              <a:rPr lang="en-US" altLang="x-none" sz="2180"/>
              <a:t>Monroe Doctrine</a:t>
            </a:r>
          </a:p>
        </p:txBody>
      </p:sp>
      <p:cxnSp>
        <p:nvCxnSpPr>
          <p:cNvPr id="7" name="Straight Arrow Connector 6"/>
          <p:cNvCxnSpPr/>
          <p:nvPr/>
        </p:nvCxnSpPr>
        <p:spPr>
          <a:xfrm>
            <a:off x="3090863" y="2244725"/>
            <a:ext cx="647700"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22534" name="TextBox 8"/>
          <p:cNvSpPr txBox="1">
            <a:spLocks noChangeArrowheads="1"/>
          </p:cNvSpPr>
          <p:nvPr/>
        </p:nvSpPr>
        <p:spPr bwMode="auto">
          <a:xfrm>
            <a:off x="3808413" y="1833564"/>
            <a:ext cx="1485900" cy="763587"/>
          </a:xfrm>
          <a:prstGeom prst="rect">
            <a:avLst/>
          </a:prstGeom>
          <a:ln/>
        </p:spPr>
        <p:style>
          <a:lnRef idx="2">
            <a:schemeClr val="dk1"/>
          </a:lnRef>
          <a:fillRef idx="1">
            <a:schemeClr val="lt1"/>
          </a:fillRef>
          <a:effectRef idx="0">
            <a:schemeClr val="dk1"/>
          </a:effectRef>
          <a:fontRef idx="minor">
            <a:schemeClr val="dk1"/>
          </a:fontRef>
        </p:style>
        <p:txBody>
          <a:bodyPr lIns="91439" tIns="45719" rIns="91439" bIns="45719">
            <a:spAutoFit/>
          </a:bodyPr>
          <a:lstStyle>
            <a:lvl1pPr>
              <a:spcBef>
                <a:spcPts val="4200"/>
              </a:spcBef>
              <a:buSzPct val="100000"/>
              <a:buChar char="•"/>
              <a:defRPr sz="3800">
                <a:solidFill>
                  <a:srgbClr val="000000"/>
                </a:solidFill>
                <a:latin typeface="Helvetica Light" charset="0"/>
                <a:ea typeface="ＭＳ Ｐゴシック" charset="-128"/>
                <a:cs typeface="Helvetica Light" charset="0"/>
                <a:sym typeface="Helvetica Light" charset="0"/>
              </a:defRPr>
            </a:lvl1pPr>
            <a:lvl2pPr marL="742950" indent="-28575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defRPr/>
            </a:pPr>
            <a:r>
              <a:rPr lang="en-US" altLang="x-none" sz="2180"/>
              <a:t>Roosevelt Corollary </a:t>
            </a:r>
          </a:p>
        </p:txBody>
      </p:sp>
      <p:cxnSp>
        <p:nvCxnSpPr>
          <p:cNvPr id="11" name="Straight Arrow Connector 10"/>
          <p:cNvCxnSpPr/>
          <p:nvPr/>
        </p:nvCxnSpPr>
        <p:spPr>
          <a:xfrm flipV="1">
            <a:off x="5064125" y="2252663"/>
            <a:ext cx="609600"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22536" name="TextBox 11"/>
          <p:cNvSpPr txBox="1">
            <a:spLocks noChangeArrowheads="1"/>
          </p:cNvSpPr>
          <p:nvPr/>
        </p:nvSpPr>
        <p:spPr bwMode="auto">
          <a:xfrm>
            <a:off x="5719763" y="1833564"/>
            <a:ext cx="1295400" cy="763587"/>
          </a:xfrm>
          <a:prstGeom prst="rect">
            <a:avLst/>
          </a:prstGeom>
          <a:ln/>
        </p:spPr>
        <p:style>
          <a:lnRef idx="2">
            <a:schemeClr val="dk1"/>
          </a:lnRef>
          <a:fillRef idx="1">
            <a:schemeClr val="lt1"/>
          </a:fillRef>
          <a:effectRef idx="0">
            <a:schemeClr val="dk1"/>
          </a:effectRef>
          <a:fontRef idx="minor">
            <a:schemeClr val="dk1"/>
          </a:fontRef>
        </p:style>
        <p:txBody>
          <a:bodyPr lIns="91439" tIns="45719" rIns="91439" bIns="45719">
            <a:spAutoFit/>
          </a:bodyPr>
          <a:lstStyle>
            <a:lvl1pPr>
              <a:spcBef>
                <a:spcPts val="4200"/>
              </a:spcBef>
              <a:buSzPct val="100000"/>
              <a:buChar char="•"/>
              <a:defRPr sz="3800">
                <a:solidFill>
                  <a:srgbClr val="000000"/>
                </a:solidFill>
                <a:latin typeface="Helvetica Light" charset="0"/>
                <a:ea typeface="ＭＳ Ｐゴシック" charset="-128"/>
                <a:cs typeface="Helvetica Light" charset="0"/>
                <a:sym typeface="Helvetica Light" charset="0"/>
              </a:defRPr>
            </a:lvl1pPr>
            <a:lvl2pPr marL="742950" indent="-28575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defRPr/>
            </a:pPr>
            <a:r>
              <a:rPr lang="en-US" altLang="x-none" sz="2180" dirty="0"/>
              <a:t>Truman Doctrine</a:t>
            </a:r>
          </a:p>
        </p:txBody>
      </p:sp>
      <p:sp>
        <p:nvSpPr>
          <p:cNvPr id="22537" name="TextBox 14"/>
          <p:cNvSpPr txBox="1">
            <a:spLocks noChangeArrowheads="1"/>
          </p:cNvSpPr>
          <p:nvPr/>
        </p:nvSpPr>
        <p:spPr bwMode="auto">
          <a:xfrm>
            <a:off x="6780213" y="2038351"/>
            <a:ext cx="12319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a:spcBef>
                <a:spcPts val="4200"/>
              </a:spcBef>
              <a:buSzPct val="100000"/>
              <a:buChar char="•"/>
              <a:defRPr sz="3800">
                <a:solidFill>
                  <a:srgbClr val="000000"/>
                </a:solidFill>
                <a:latin typeface="Helvetica Light" charset="0"/>
                <a:ea typeface="ＭＳ Ｐゴシック" charset="-128"/>
                <a:cs typeface="Helvetica Light" charset="0"/>
                <a:sym typeface="Helvetica Light" charset="0"/>
              </a:defRPr>
            </a:lvl1pPr>
            <a:lvl2pPr marL="742950" indent="-28575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defRPr/>
            </a:pPr>
            <a:r>
              <a:rPr lang="en-US" altLang="x-none" sz="2180"/>
              <a:t>???</a:t>
            </a:r>
          </a:p>
        </p:txBody>
      </p:sp>
      <p:sp>
        <p:nvSpPr>
          <p:cNvPr id="12" name="AutoShape 4"/>
          <p:cNvSpPr>
            <a:spLocks noChangeArrowheads="1"/>
          </p:cNvSpPr>
          <p:nvPr/>
        </p:nvSpPr>
        <p:spPr bwMode="auto">
          <a:xfrm>
            <a:off x="1524001" y="2117725"/>
            <a:ext cx="8493125" cy="1524000"/>
          </a:xfrm>
          <a:prstGeom prst="wedgeRectCallout">
            <a:avLst>
              <a:gd name="adj1" fmla="val -8023"/>
              <a:gd name="adj2" fmla="val 190315"/>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5000"/>
              </a:lnSpc>
              <a:spcBef>
                <a:spcPct val="20000"/>
              </a:spcBef>
              <a:buFont typeface="Arial" charset="0"/>
              <a:buNone/>
              <a:defRPr/>
            </a:pPr>
            <a:r>
              <a:rPr kumimoji="1" lang="en-US" altLang="x-none" sz="3200" b="1" dirty="0"/>
              <a:t>This commitment to stopping the spread of Communism was viewed by the Soviet Union as an informal declaration of a cold war </a:t>
            </a:r>
          </a:p>
        </p:txBody>
      </p:sp>
      <p:pic>
        <p:nvPicPr>
          <p:cNvPr id="13" name="Picture 3" descr="Truman Doctrine in Turke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0"/>
            <a:ext cx="82296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9585468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0134364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ph type="title"/>
          </p:nvPr>
        </p:nvSpPr>
        <p:spPr>
          <a:xfrm>
            <a:off x="1536700" y="1"/>
            <a:ext cx="5486400" cy="563563"/>
          </a:xfrm>
        </p:spPr>
        <p:txBody>
          <a:bodyPr vert="horz" lIns="88900" tIns="50799" rIns="88900" bIns="50799" rtlCol="0" anchor="ctr">
            <a:normAutofit/>
          </a:bodyPr>
          <a:lstStyle/>
          <a:p>
            <a:pPr defTabSz="912813"/>
            <a:r>
              <a:rPr lang="en-US" altLang="x-none" sz="2800" b="1">
                <a:solidFill>
                  <a:srgbClr val="FF0000"/>
                </a:solidFill>
                <a:latin typeface="Arial" charset="0"/>
                <a:ea typeface="ＭＳ Ｐゴシック" charset="-128"/>
                <a:sym typeface="Arial" charset="0"/>
              </a:rPr>
              <a:t>US Marshall Plan, June 5, 1947</a:t>
            </a:r>
            <a:endParaRPr lang="en-US" altLang="x-none" sz="2800" b="1">
              <a:solidFill>
                <a:srgbClr val="FF0000"/>
              </a:solidFill>
              <a:ea typeface="ＭＳ Ｐゴシック" charset="-128"/>
            </a:endParaRPr>
          </a:p>
        </p:txBody>
      </p:sp>
      <p:pic>
        <p:nvPicPr>
          <p:cNvPr id="48130" name="Picture 2" descr="marshall plan foo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16063" y="642939"/>
            <a:ext cx="3998913"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4813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9712" y="3124200"/>
            <a:ext cx="2251076"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60789" y="4191000"/>
            <a:ext cx="2744787"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bwMode="auto">
          <a:xfrm>
            <a:off x="6324600" y="642938"/>
            <a:ext cx="43434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a:lst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defRPr>
            </a:lvl2pPr>
            <a:lvl3pPr marL="1143000" indent="-228600" algn="l" rtl="0" eaLnBrk="0" fontAlgn="base" hangingPunct="0">
              <a:spcBef>
                <a:spcPct val="20000"/>
              </a:spcBef>
              <a:spcAft>
                <a:spcPct val="0"/>
              </a:spcAft>
              <a:buChar char="•"/>
              <a:defRPr kumimoji="1" sz="4000">
                <a:solidFill>
                  <a:schemeClr val="tx1"/>
                </a:solidFill>
                <a:latin typeface="+mn-lt"/>
              </a:defRPr>
            </a:lvl3pPr>
            <a:lvl4pPr marL="1600200" indent="-228600" algn="l" rtl="0" eaLnBrk="0" fontAlgn="base" hangingPunct="0">
              <a:spcBef>
                <a:spcPct val="20000"/>
              </a:spcBef>
              <a:spcAft>
                <a:spcPct val="0"/>
              </a:spcAft>
              <a:buChar char="•"/>
              <a:defRPr kumimoji="1" sz="4000">
                <a:solidFill>
                  <a:schemeClr val="tx1"/>
                </a:solidFill>
                <a:latin typeface="+mn-lt"/>
              </a:defRPr>
            </a:lvl4pPr>
            <a:lvl5pPr marL="2057400" indent="-228600" algn="l" rtl="0" eaLnBrk="0" fontAlgn="base" hangingPunct="0">
              <a:spcBef>
                <a:spcPct val="20000"/>
              </a:spcBef>
              <a:spcAft>
                <a:spcPct val="0"/>
              </a:spcAft>
              <a:buChar char="•"/>
              <a:defRPr kumimoji="1" sz="4000">
                <a:solidFill>
                  <a:schemeClr val="tx1"/>
                </a:solidFill>
                <a:latin typeface="+mn-lt"/>
              </a:defRPr>
            </a:lvl5pPr>
            <a:lvl6pPr marL="2514600" indent="-228600" algn="l" rtl="0" eaLnBrk="0" fontAlgn="base" hangingPunct="0">
              <a:spcBef>
                <a:spcPct val="20000"/>
              </a:spcBef>
              <a:spcAft>
                <a:spcPct val="0"/>
              </a:spcAft>
              <a:buChar char="•"/>
              <a:defRPr kumimoji="1" sz="4000">
                <a:solidFill>
                  <a:schemeClr val="tx1"/>
                </a:solidFill>
                <a:latin typeface="+mn-lt"/>
              </a:defRPr>
            </a:lvl6pPr>
            <a:lvl7pPr marL="2971800" indent="-228600" algn="l" rtl="0" eaLnBrk="0" fontAlgn="base" hangingPunct="0">
              <a:spcBef>
                <a:spcPct val="20000"/>
              </a:spcBef>
              <a:spcAft>
                <a:spcPct val="0"/>
              </a:spcAft>
              <a:buChar char="•"/>
              <a:defRPr kumimoji="1" sz="4000">
                <a:solidFill>
                  <a:schemeClr val="tx1"/>
                </a:solidFill>
                <a:latin typeface="+mn-lt"/>
              </a:defRPr>
            </a:lvl7pPr>
            <a:lvl8pPr marL="3429000" indent="-228600" algn="l" rtl="0" eaLnBrk="0" fontAlgn="base" hangingPunct="0">
              <a:spcBef>
                <a:spcPct val="20000"/>
              </a:spcBef>
              <a:spcAft>
                <a:spcPct val="0"/>
              </a:spcAft>
              <a:buChar char="•"/>
              <a:defRPr kumimoji="1" sz="4000">
                <a:solidFill>
                  <a:schemeClr val="tx1"/>
                </a:solidFill>
                <a:latin typeface="+mn-lt"/>
              </a:defRPr>
            </a:lvl8pPr>
            <a:lvl9pPr marL="3886200" indent="-228600" algn="l" rtl="0" eaLnBrk="0" fontAlgn="base" hangingPunct="0">
              <a:spcBef>
                <a:spcPct val="20000"/>
              </a:spcBef>
              <a:spcAft>
                <a:spcPct val="0"/>
              </a:spcAft>
              <a:buChar char="•"/>
              <a:defRPr kumimoji="1" sz="4000">
                <a:solidFill>
                  <a:schemeClr val="tx1"/>
                </a:solidFill>
                <a:latin typeface="+mn-lt"/>
              </a:defRPr>
            </a:lvl9pPr>
          </a:lstStyle>
          <a:p>
            <a:pPr>
              <a:lnSpc>
                <a:spcPct val="95000"/>
              </a:lnSpc>
              <a:spcBef>
                <a:spcPct val="10000"/>
              </a:spcBef>
              <a:defRPr/>
            </a:pPr>
            <a:r>
              <a:rPr lang="en-US" sz="2600" kern="0" dirty="0"/>
              <a:t>European nations had difficulty recovering after WW2 which led to U.S. fears of Communist coups in Europe </a:t>
            </a:r>
          </a:p>
          <a:p>
            <a:pPr>
              <a:lnSpc>
                <a:spcPct val="95000"/>
              </a:lnSpc>
              <a:spcBef>
                <a:spcPct val="10000"/>
              </a:spcBef>
              <a:defRPr/>
            </a:pPr>
            <a:r>
              <a:rPr lang="en-US" sz="2600" kern="0" dirty="0"/>
              <a:t>The </a:t>
            </a:r>
            <a:r>
              <a:rPr lang="en-US" sz="2600" b="1" u="sng" kern="0" dirty="0">
                <a:solidFill>
                  <a:srgbClr val="FF0000"/>
                </a:solidFill>
                <a:effectLst>
                  <a:outerShdw blurRad="38100" dist="38100" dir="2700000" algn="tl">
                    <a:srgbClr val="C0C0C0"/>
                  </a:outerShdw>
                </a:effectLst>
              </a:rPr>
              <a:t>Marshall Plan</a:t>
            </a:r>
            <a:r>
              <a:rPr lang="en-US" sz="2600" kern="0" dirty="0"/>
              <a:t> </a:t>
            </a:r>
            <a:r>
              <a:rPr lang="en-US" sz="2600" b="1" kern="0" dirty="0">
                <a:solidFill>
                  <a:srgbClr val="FF0000"/>
                </a:solidFill>
              </a:rPr>
              <a:t>offered aid ($12 billion) to help Europe recover</a:t>
            </a:r>
          </a:p>
          <a:p>
            <a:pPr lvl="1">
              <a:lnSpc>
                <a:spcPct val="95000"/>
              </a:lnSpc>
              <a:spcBef>
                <a:spcPct val="10000"/>
              </a:spcBef>
              <a:defRPr/>
            </a:pPr>
            <a:r>
              <a:rPr lang="en-US" sz="2200" kern="0" dirty="0"/>
              <a:t>Economies revived &amp; Western Europe safe from “communist threat”!</a:t>
            </a:r>
          </a:p>
          <a:p>
            <a:pPr lvl="1">
              <a:lnSpc>
                <a:spcPct val="95000"/>
              </a:lnSpc>
              <a:spcBef>
                <a:spcPct val="10000"/>
              </a:spcBef>
              <a:defRPr/>
            </a:pPr>
            <a:r>
              <a:rPr lang="en-US" sz="2200" kern="0" dirty="0"/>
              <a:t>USA trade boost</a:t>
            </a:r>
          </a:p>
          <a:p>
            <a:pPr lvl="1">
              <a:lnSpc>
                <a:spcPct val="95000"/>
              </a:lnSpc>
              <a:spcBef>
                <a:spcPct val="10000"/>
              </a:spcBef>
              <a:defRPr/>
            </a:pPr>
            <a:r>
              <a:rPr lang="en-US" sz="2200" kern="0" dirty="0"/>
              <a:t>Soviets REFUSED! Don’t want to become “dependent”</a:t>
            </a:r>
          </a:p>
          <a:p>
            <a:pPr lvl="1">
              <a:lnSpc>
                <a:spcPct val="95000"/>
              </a:lnSpc>
              <a:spcBef>
                <a:spcPct val="10000"/>
              </a:spcBef>
              <a:defRPr/>
            </a:pPr>
            <a:r>
              <a:rPr lang="en-US" sz="2200" b="1" kern="0" dirty="0"/>
              <a:t>BUT</a:t>
            </a:r>
            <a:r>
              <a:rPr lang="en-US" sz="2200" kern="0" dirty="0"/>
              <a:t>, we will see what happens in Germany</a:t>
            </a:r>
            <a:r>
              <a:rPr lang="mr-IN" sz="2200" kern="0" dirty="0"/>
              <a:t>…</a:t>
            </a:r>
            <a:endParaRPr lang="en-US" sz="2200" kern="0" dirty="0"/>
          </a:p>
        </p:txBody>
      </p:sp>
    </p:spTree>
    <p:extLst>
      <p:ext uri="{BB962C8B-B14F-4D97-AF65-F5344CB8AC3E}">
        <p14:creationId xmlns:p14="http://schemas.microsoft.com/office/powerpoint/2010/main" val="1927093581"/>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ph type="title"/>
          </p:nvPr>
        </p:nvSpPr>
        <p:spPr>
          <a:xfrm>
            <a:off x="1524000" y="-36513"/>
            <a:ext cx="3810000" cy="1981201"/>
          </a:xfrm>
        </p:spPr>
        <p:txBody>
          <a:bodyPr vert="horz" lIns="88900" tIns="50799" rIns="88900" bIns="50799" rtlCol="0" anchor="ctr">
            <a:normAutofit/>
          </a:bodyPr>
          <a:lstStyle/>
          <a:p>
            <a:pPr defTabSz="912813"/>
            <a:r>
              <a:rPr lang="en-US" altLang="x-none" sz="3600" b="1">
                <a:solidFill>
                  <a:srgbClr val="FF0000"/>
                </a:solidFill>
                <a:latin typeface="Arial" charset="0"/>
                <a:ea typeface="ＭＳ Ｐゴシック" charset="-128"/>
                <a:sym typeface="Arial" charset="0"/>
              </a:rPr>
              <a:t>Soviet Blockade and </a:t>
            </a:r>
            <a:br>
              <a:rPr lang="en-US" altLang="x-none" sz="3600" b="1">
                <a:solidFill>
                  <a:srgbClr val="FF0000"/>
                </a:solidFill>
                <a:latin typeface="Arial" charset="0"/>
                <a:ea typeface="ＭＳ Ｐゴシック" charset="-128"/>
                <a:sym typeface="Arial" charset="0"/>
              </a:rPr>
            </a:br>
            <a:r>
              <a:rPr lang="en-US" altLang="x-none" sz="3600" b="1">
                <a:solidFill>
                  <a:srgbClr val="FF0000"/>
                </a:solidFill>
                <a:latin typeface="Arial" charset="0"/>
                <a:ea typeface="ＭＳ Ｐゴシック" charset="-128"/>
                <a:sym typeface="Arial" charset="0"/>
              </a:rPr>
              <a:t>Berlin Airlift</a:t>
            </a:r>
            <a:endParaRPr lang="en-US" altLang="x-none" sz="3600" b="1">
              <a:solidFill>
                <a:srgbClr val="FF0000"/>
              </a:solidFill>
              <a:ea typeface="ＭＳ Ｐゴシック" charset="-128"/>
            </a:endParaRPr>
          </a:p>
        </p:txBody>
      </p:sp>
      <p:sp>
        <p:nvSpPr>
          <p:cNvPr id="26626" name="Rectangle 2"/>
          <p:cNvSpPr>
            <a:spLocks noGrp="1" noChangeArrowheads="1"/>
          </p:cNvSpPr>
          <p:nvPr>
            <p:ph type="body" idx="1"/>
          </p:nvPr>
        </p:nvSpPr>
        <p:spPr>
          <a:xfrm>
            <a:off x="1552576" y="1973263"/>
            <a:ext cx="4391025" cy="3619500"/>
          </a:xfrm>
        </p:spPr>
        <p:txBody>
          <a:bodyPr vert="horz" lIns="88900" tIns="50799" rIns="88900" bIns="50799" rtlCol="0">
            <a:normAutofit fontScale="92500" lnSpcReduction="10000"/>
          </a:bodyPr>
          <a:lstStyle/>
          <a:p>
            <a:pPr marL="0" indent="0" defTabSz="914145">
              <a:lnSpc>
                <a:spcPct val="80000"/>
              </a:lnSpc>
              <a:spcBef>
                <a:spcPts val="492"/>
              </a:spcBef>
              <a:buClr>
                <a:srgbClr val="000000"/>
              </a:buClr>
              <a:buNone/>
              <a:defRPr/>
            </a:pPr>
            <a:r>
              <a:rPr lang="en-US" altLang="x-none" sz="1969" b="1" dirty="0">
                <a:ea typeface="ＭＳ Ｐゴシック" charset="-128"/>
                <a:sym typeface="Arial" charset="0"/>
              </a:rPr>
              <a:t>(June 24, 1948 - May 12, 1949)</a:t>
            </a:r>
          </a:p>
          <a:p>
            <a:pPr marL="128360" indent="-128360" defTabSz="914145">
              <a:lnSpc>
                <a:spcPct val="80000"/>
              </a:lnSpc>
              <a:spcBef>
                <a:spcPts val="492"/>
              </a:spcBef>
              <a:buNone/>
              <a:defRPr/>
            </a:pPr>
            <a:endParaRPr lang="en-US" altLang="x-none" sz="1969" dirty="0">
              <a:ea typeface="ＭＳ Ｐゴシック" charset="-128"/>
              <a:sym typeface="Arial" charset="0"/>
            </a:endParaRPr>
          </a:p>
          <a:p>
            <a:pPr marL="128360" indent="-128360" defTabSz="914145">
              <a:lnSpc>
                <a:spcPct val="80000"/>
              </a:lnSpc>
              <a:spcBef>
                <a:spcPts val="492"/>
              </a:spcBef>
              <a:buClr>
                <a:srgbClr val="000000"/>
              </a:buClr>
              <a:buFont typeface="ArialMT" charset="0"/>
              <a:buChar char="•"/>
              <a:defRPr/>
            </a:pPr>
            <a:r>
              <a:rPr lang="en-US" altLang="x-none" sz="2500" dirty="0">
                <a:ea typeface="ＭＳ Ｐゴシック" charset="-128"/>
                <a:sym typeface="Arial" charset="0"/>
              </a:rPr>
              <a:t> </a:t>
            </a:r>
            <a:r>
              <a:rPr lang="en-US" altLang="x-none" sz="2500" b="1" u="sng" dirty="0">
                <a:ea typeface="ＭＳ Ｐゴシック" charset="-128"/>
                <a:sym typeface="Arial" charset="0"/>
              </a:rPr>
              <a:t>June 1948</a:t>
            </a:r>
            <a:r>
              <a:rPr lang="en-US" altLang="x-none" sz="2500" b="1" dirty="0">
                <a:ea typeface="ＭＳ Ｐゴシック" charset="-128"/>
                <a:sym typeface="Arial" charset="0"/>
              </a:rPr>
              <a:t>: BLOCKADE - </a:t>
            </a:r>
            <a:r>
              <a:rPr lang="en-US" altLang="x-none" sz="2500" b="1" dirty="0">
                <a:solidFill>
                  <a:srgbClr val="FF0000"/>
                </a:solidFill>
                <a:ea typeface="ＭＳ Ｐゴシック" charset="-128"/>
                <a:sym typeface="Arial" charset="0"/>
              </a:rPr>
              <a:t>Soviets cut off all land transportation links to Berlin (East Germany), causing a shortage of food and goods</a:t>
            </a:r>
            <a:r>
              <a:rPr lang="en-US" altLang="x-none" sz="2500" dirty="0">
                <a:ea typeface="ＭＳ Ｐゴシック" charset="-128"/>
                <a:sym typeface="Arial" charset="0"/>
              </a:rPr>
              <a:t> </a:t>
            </a:r>
          </a:p>
          <a:p>
            <a:pPr marL="128360" indent="-128360" defTabSz="914145">
              <a:lnSpc>
                <a:spcPct val="80000"/>
              </a:lnSpc>
              <a:spcBef>
                <a:spcPts val="492"/>
              </a:spcBef>
              <a:buNone/>
              <a:defRPr/>
            </a:pPr>
            <a:endParaRPr lang="en-US" altLang="x-none" sz="2500" dirty="0">
              <a:ea typeface="ＭＳ Ｐゴシック" charset="-128"/>
              <a:sym typeface="Arial" charset="0"/>
            </a:endParaRPr>
          </a:p>
          <a:p>
            <a:pPr marL="128360" indent="-128360" defTabSz="914145">
              <a:lnSpc>
                <a:spcPct val="80000"/>
              </a:lnSpc>
              <a:spcBef>
                <a:spcPts val="492"/>
              </a:spcBef>
              <a:buClr>
                <a:srgbClr val="000000"/>
              </a:buClr>
              <a:buFont typeface="ArialMT" charset="0"/>
              <a:buChar char="•"/>
              <a:defRPr/>
            </a:pPr>
            <a:r>
              <a:rPr lang="en-US" altLang="x-none" sz="2500" dirty="0">
                <a:ea typeface="ＭＳ Ｐゴシック" charset="-128"/>
                <a:sym typeface="Arial" charset="0"/>
              </a:rPr>
              <a:t> The West's answer = </a:t>
            </a:r>
            <a:r>
              <a:rPr lang="en-US" altLang="x-none" sz="2500" b="1" u="sng" dirty="0">
                <a:solidFill>
                  <a:srgbClr val="FF0000"/>
                </a:solidFill>
                <a:ea typeface="ＭＳ Ｐゴシック" charset="-128"/>
                <a:sym typeface="Arial" charset="0"/>
              </a:rPr>
              <a:t>Berlin Airlift</a:t>
            </a:r>
            <a:endParaRPr lang="en-US" altLang="x-none" sz="2500" dirty="0">
              <a:ea typeface="ＭＳ Ｐゴシック" charset="-128"/>
              <a:sym typeface="Arial" charset="0"/>
            </a:endParaRPr>
          </a:p>
          <a:p>
            <a:pPr marL="528410" lvl="1" indent="-128360" defTabSz="914145">
              <a:lnSpc>
                <a:spcPct val="80000"/>
              </a:lnSpc>
              <a:spcBef>
                <a:spcPts val="492"/>
              </a:spcBef>
              <a:buClr>
                <a:srgbClr val="000000"/>
              </a:buClr>
              <a:buFont typeface="ArialMT" charset="0"/>
              <a:buChar char="•"/>
              <a:defRPr/>
            </a:pPr>
            <a:r>
              <a:rPr lang="en-US" altLang="x-none" sz="2500" dirty="0">
                <a:ea typeface="ＭＳ Ｐゴシック" charset="-128"/>
                <a:sym typeface="Arial" charset="0"/>
              </a:rPr>
              <a:t> an operation to </a:t>
            </a:r>
            <a:r>
              <a:rPr lang="en-US" altLang="x-none" sz="2500" b="1" dirty="0">
                <a:solidFill>
                  <a:srgbClr val="FF0000"/>
                </a:solidFill>
                <a:ea typeface="ＭＳ Ｐゴシック" charset="-128"/>
                <a:sym typeface="Arial" charset="0"/>
              </a:rPr>
              <a:t>move goods and foodstuff to Berlin by air, thus bypassing the blockade</a:t>
            </a:r>
            <a:endParaRPr lang="en-US" altLang="x-none" sz="2500" dirty="0">
              <a:solidFill>
                <a:srgbClr val="FF0000"/>
              </a:solidFill>
              <a:ea typeface="ＭＳ Ｐゴシック" charset="-128"/>
              <a:sym typeface="Arial" charset="0"/>
            </a:endParaRPr>
          </a:p>
        </p:txBody>
      </p:sp>
      <p:pic>
        <p:nvPicPr>
          <p:cNvPr id="50179" name="Picture 5" descr="File:BerlinerBlockadeLuftwe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6626" y="381000"/>
            <a:ext cx="468312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235000"/>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524000" y="0"/>
            <a:ext cx="9144000" cy="6858000"/>
          </a:xfrm>
          <a:prstGeom prst="rect">
            <a:avLst/>
          </a:prstGeom>
          <a:solidFill>
            <a:schemeClr val="tx1"/>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defRPr/>
            </a:pPr>
            <a:endParaRPr lang="x-none" altLang="x-none"/>
          </a:p>
        </p:txBody>
      </p:sp>
      <p:pic>
        <p:nvPicPr>
          <p:cNvPr id="51202" name="Picture 3" descr="Berlin Airlife"/>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5556" b="5556"/>
          <a:stretch>
            <a:fillRect/>
          </a:stretch>
        </p:blipFill>
        <p:spPr bwMode="auto">
          <a:xfrm>
            <a:off x="2362200" y="1"/>
            <a:ext cx="7543800" cy="68611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532" name="AutoShape 4"/>
          <p:cNvSpPr>
            <a:spLocks noChangeArrowheads="1"/>
          </p:cNvSpPr>
          <p:nvPr/>
        </p:nvSpPr>
        <p:spPr bwMode="auto">
          <a:xfrm>
            <a:off x="1905000" y="609600"/>
            <a:ext cx="5486400" cy="914400"/>
          </a:xfrm>
          <a:prstGeom prst="wedgeEllipseCallout">
            <a:avLst>
              <a:gd name="adj1" fmla="val 45431"/>
              <a:gd name="adj2" fmla="val 286806"/>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defRPr/>
            </a:pPr>
            <a:r>
              <a:rPr lang="en-US" altLang="x-none" sz="4000"/>
              <a:t>Here comes help!</a:t>
            </a:r>
          </a:p>
        </p:txBody>
      </p:sp>
      <p:pic>
        <p:nvPicPr>
          <p:cNvPr id="123909" name="Picture 5" descr="HA! 3"/>
          <p:cNvPicPr preferRelativeResize="0">
            <a:picLocks noChangeAspect="1" noChangeArrowheads="1"/>
          </p:cNvPicPr>
          <p:nvPr/>
        </p:nvPicPr>
        <p:blipFill>
          <a:blip r:embed="rId3">
            <a:lum contrast="12000"/>
            <a:extLst>
              <a:ext uri="{28A0092B-C50C-407E-A947-70E740481C1C}">
                <a14:useLocalDpi xmlns:a14="http://schemas.microsoft.com/office/drawing/2010/main" val="0"/>
              </a:ext>
            </a:extLst>
          </a:blip>
          <a:srcRect l="4156" r="3233" b="11627"/>
          <a:stretch>
            <a:fillRect/>
          </a:stretch>
        </p:blipFill>
        <p:spPr bwMode="auto">
          <a:xfrm>
            <a:off x="1522413" y="381000"/>
            <a:ext cx="9155113" cy="6070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3910" name="Picture 6" descr="Berlin Airlift--Milk is a Weapon of Democracy"/>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5675" y="0"/>
            <a:ext cx="5200650" cy="685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748420" y="0"/>
            <a:ext cx="3672800" cy="92333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5"/>
              </a:rPr>
              <a:t>Berlin Airlift</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682620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23909"/>
                                        </p:tgtEl>
                                        <p:attrNameLst>
                                          <p:attrName>style.visibility</p:attrName>
                                        </p:attrNameLst>
                                      </p:cBhvr>
                                      <p:to>
                                        <p:strVal val="visible"/>
                                      </p:to>
                                    </p:set>
                                    <p:anim calcmode="lin" valueType="num">
                                      <p:cBhvr>
                                        <p:cTn id="7" dur="500" fill="hold"/>
                                        <p:tgtEl>
                                          <p:spTgt spid="123909"/>
                                        </p:tgtEl>
                                        <p:attrNameLst>
                                          <p:attrName>ppt_w</p:attrName>
                                        </p:attrNameLst>
                                      </p:cBhvr>
                                      <p:tavLst>
                                        <p:tav tm="0">
                                          <p:val>
                                            <p:fltVal val="0"/>
                                          </p:val>
                                        </p:tav>
                                        <p:tav tm="100000">
                                          <p:val>
                                            <p:strVal val="#ppt_w"/>
                                          </p:val>
                                        </p:tav>
                                      </p:tavLst>
                                    </p:anim>
                                    <p:anim calcmode="lin" valueType="num">
                                      <p:cBhvr>
                                        <p:cTn id="8" dur="500" fill="hold"/>
                                        <p:tgtEl>
                                          <p:spTgt spid="123909"/>
                                        </p:tgtEl>
                                        <p:attrNameLst>
                                          <p:attrName>ppt_h</p:attrName>
                                        </p:attrNameLst>
                                      </p:cBhvr>
                                      <p:tavLst>
                                        <p:tav tm="0">
                                          <p:val>
                                            <p:fltVal val="0"/>
                                          </p:val>
                                        </p:tav>
                                        <p:tav tm="100000">
                                          <p:val>
                                            <p:strVal val="#ppt_h"/>
                                          </p:val>
                                        </p:tav>
                                      </p:tavLst>
                                    </p:anim>
                                    <p:animEffect transition="in" filter="fade">
                                      <p:cBhvr>
                                        <p:cTn id="9" dur="500"/>
                                        <p:tgtEl>
                                          <p:spTgt spid="12390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23910"/>
                                        </p:tgtEl>
                                        <p:attrNameLst>
                                          <p:attrName>style.visibility</p:attrName>
                                        </p:attrNameLst>
                                      </p:cBhvr>
                                      <p:to>
                                        <p:strVal val="visible"/>
                                      </p:to>
                                    </p:set>
                                    <p:anim calcmode="lin" valueType="num">
                                      <p:cBhvr>
                                        <p:cTn id="14" dur="500" fill="hold"/>
                                        <p:tgtEl>
                                          <p:spTgt spid="123910"/>
                                        </p:tgtEl>
                                        <p:attrNameLst>
                                          <p:attrName>ppt_w</p:attrName>
                                        </p:attrNameLst>
                                      </p:cBhvr>
                                      <p:tavLst>
                                        <p:tav tm="0">
                                          <p:val>
                                            <p:fltVal val="0"/>
                                          </p:val>
                                        </p:tav>
                                        <p:tav tm="100000">
                                          <p:val>
                                            <p:strVal val="#ppt_w"/>
                                          </p:val>
                                        </p:tav>
                                      </p:tavLst>
                                    </p:anim>
                                    <p:anim calcmode="lin" valueType="num">
                                      <p:cBhvr>
                                        <p:cTn id="15" dur="500" fill="hold"/>
                                        <p:tgtEl>
                                          <p:spTgt spid="123910"/>
                                        </p:tgtEl>
                                        <p:attrNameLst>
                                          <p:attrName>ppt_h</p:attrName>
                                        </p:attrNameLst>
                                      </p:cBhvr>
                                      <p:tavLst>
                                        <p:tav tm="0">
                                          <p:val>
                                            <p:fltVal val="0"/>
                                          </p:val>
                                        </p:tav>
                                        <p:tav tm="100000">
                                          <p:val>
                                            <p:strVal val="#ppt_h"/>
                                          </p:val>
                                        </p:tav>
                                      </p:tavLst>
                                    </p:anim>
                                    <p:animEffect transition="in" filter="fade">
                                      <p:cBhvr>
                                        <p:cTn id="16" dur="500"/>
                                        <p:tgtEl>
                                          <p:spTgt spid="1239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6" presetClass="emph" presetSubtype="0" fill="hold" nodeType="clickEffect">
                                  <p:stCondLst>
                                    <p:cond delay="0"/>
                                  </p:stCondLst>
                                  <p:childTnLst>
                                    <p:animScale>
                                      <p:cBhvr>
                                        <p:cTn id="20" dur="2000" fill="hold"/>
                                        <p:tgtEl>
                                          <p:spTgt spid="123910"/>
                                        </p:tgtEl>
                                      </p:cBhvr>
                                      <p:by x="225000" y="225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3279</Words>
  <Application>Microsoft Macintosh PowerPoint</Application>
  <PresentationFormat>Widescreen</PresentationFormat>
  <Paragraphs>253</Paragraphs>
  <Slides>41</Slides>
  <Notes>12</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41</vt:i4>
      </vt:variant>
    </vt:vector>
  </HeadingPairs>
  <TitlesOfParts>
    <vt:vector size="57" baseType="lpstr">
      <vt:lpstr>Calibri Light</vt:lpstr>
      <vt:lpstr>ＭＳ Ｐゴシック</vt:lpstr>
      <vt:lpstr>Yu Gothic</vt:lpstr>
      <vt:lpstr>American Typewriter</vt:lpstr>
      <vt:lpstr>Arial</vt:lpstr>
      <vt:lpstr>ArialMT</vt:lpstr>
      <vt:lpstr>Calibri</vt:lpstr>
      <vt:lpstr>Comic Sans MS</vt:lpstr>
      <vt:lpstr>Helvetica</vt:lpstr>
      <vt:lpstr>Helvetica Light</vt:lpstr>
      <vt:lpstr>Mangal</vt:lpstr>
      <vt:lpstr>Symbol</vt:lpstr>
      <vt:lpstr>Times New Roman</vt:lpstr>
      <vt:lpstr>Verdana</vt:lpstr>
      <vt:lpstr>Wingdings</vt:lpstr>
      <vt:lpstr>Office Theme</vt:lpstr>
      <vt:lpstr>PowerPoint Presentation</vt:lpstr>
      <vt:lpstr>PowerPoint Presentation</vt:lpstr>
      <vt:lpstr>The Iron Curtain</vt:lpstr>
      <vt:lpstr>George F. Kennan “CONTAINMENT” (July 1947)</vt:lpstr>
      <vt:lpstr>Truman Doctrine (1947)</vt:lpstr>
      <vt:lpstr>PowerPoint Presentation</vt:lpstr>
      <vt:lpstr>US Marshall Plan, June 5, 1947</vt:lpstr>
      <vt:lpstr>Soviet Blockade and  Berlin Airlift</vt:lpstr>
      <vt:lpstr>PowerPoint Presentation</vt:lpstr>
      <vt:lpstr>PowerPoint Presentation</vt:lpstr>
      <vt:lpstr>Now that the USSR is really exerting their communist beliefs/power over Eastern Europe, what do you think will happen NEXT? </vt:lpstr>
      <vt:lpstr>NATO</vt:lpstr>
      <vt:lpstr>PowerPoint Presentation</vt:lpstr>
      <vt:lpstr>The Military Dimension </vt:lpstr>
      <vt:lpstr>The Nuclear Arms Race</vt:lpstr>
      <vt:lpstr>PowerPoint Presentation</vt:lpstr>
      <vt:lpstr>The Cold War Expands</vt:lpstr>
      <vt:lpstr>The Cold War in Asia</vt:lpstr>
      <vt:lpstr>PowerPoint Presentation</vt:lpstr>
      <vt:lpstr>PowerPoint Presentation</vt:lpstr>
      <vt:lpstr>Chinese Civil War</vt:lpstr>
      <vt:lpstr>Statement by Secretary of State Dean Acheson, August 5, 1949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was involved in the UN Military Action in Korea besides the US and South Korea?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Demarco Matthew</dc:creator>
  <cp:lastModifiedBy>Demarco Matthew</cp:lastModifiedBy>
  <cp:revision>4</cp:revision>
  <dcterms:created xsi:type="dcterms:W3CDTF">2017-04-18T22:14:13Z</dcterms:created>
  <dcterms:modified xsi:type="dcterms:W3CDTF">2017-04-18T22:16:26Z</dcterms:modified>
</cp:coreProperties>
</file>