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79"/>
  </p:normalViewPr>
  <p:slideViewPr>
    <p:cSldViewPr snapToGrid="0" snapToObjects="1">
      <p:cViewPr varScale="1">
        <p:scale>
          <a:sx n="93" d="100"/>
          <a:sy n="93"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16585-875B-9D4C-86EA-B12E38853711}" type="datetimeFigureOut">
              <a:rPr lang="en-US" smtClean="0"/>
              <a:t>3/23/17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DC96B7-9861-844A-8125-29EECB814697}" type="slidenum">
              <a:rPr lang="en-US" smtClean="0"/>
              <a:t>‹#›</a:t>
            </a:fld>
            <a:endParaRPr lang="en-US"/>
          </a:p>
        </p:txBody>
      </p:sp>
    </p:spTree>
    <p:extLst>
      <p:ext uri="{BB962C8B-B14F-4D97-AF65-F5344CB8AC3E}">
        <p14:creationId xmlns:p14="http://schemas.microsoft.com/office/powerpoint/2010/main" val="2065803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xfrm>
            <a:off x="393700" y="692150"/>
            <a:ext cx="6070600" cy="3416300"/>
          </a:xfrm>
          <a:ln/>
        </p:spPr>
      </p:sp>
      <p:sp>
        <p:nvSpPr>
          <p:cNvPr id="311299" name="Rectangle 3"/>
          <p:cNvSpPr>
            <a:spLocks noGrp="1" noChangeArrowheads="1"/>
          </p:cNvSpPr>
          <p:nvPr>
            <p:ph type="body" idx="1"/>
          </p:nvPr>
        </p:nvSpPr>
        <p:spPr/>
        <p:txBody>
          <a:bodyPr/>
          <a:lstStyle/>
          <a:p>
            <a:pPr>
              <a:defRPr/>
            </a:pPr>
            <a:endParaRPr lang="en-US" altLang="x-none" dirty="0" smtClean="0"/>
          </a:p>
        </p:txBody>
      </p:sp>
    </p:spTree>
    <p:extLst>
      <p:ext uri="{BB962C8B-B14F-4D97-AF65-F5344CB8AC3E}">
        <p14:creationId xmlns:p14="http://schemas.microsoft.com/office/powerpoint/2010/main" val="1595858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A1F640E3-FD9D-AB4A-B6B8-E1A1C0D35E8E}" type="slidenum">
              <a:rPr lang="en-US" altLang="x-none" sz="1200">
                <a:latin typeface="Arial" charset="0"/>
                <a:ea typeface="ＭＳ Ｐゴシック" charset="-128"/>
              </a:rPr>
              <a:pPr/>
              <a:t>6</a:t>
            </a:fld>
            <a:endParaRPr lang="en-US" altLang="x-none" sz="1200">
              <a:latin typeface="Arial" charset="0"/>
              <a:ea typeface="ＭＳ Ｐゴシック" charset="-128"/>
            </a:endParaRPr>
          </a:p>
        </p:txBody>
      </p:sp>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x-none" sz="1000" dirty="0" smtClean="0">
                <a:ea typeface="ＭＳ Ｐゴシック" charset="-128"/>
              </a:rPr>
              <a:t>By 1929, some economists had warned of weaknesses in the economy, but most Americans maintained the utmost confidence in the nation</a:t>
            </a:r>
            <a:r>
              <a:rPr lang="ja-JP" altLang="en-US" sz="1000" dirty="0" smtClean="0">
                <a:ea typeface="ＭＳ Ｐゴシック" charset="-128"/>
              </a:rPr>
              <a:t>’</a:t>
            </a:r>
            <a:r>
              <a:rPr lang="en-US" altLang="ja-JP" sz="1000" dirty="0" smtClean="0">
                <a:ea typeface="ＭＳ Ｐゴシック" charset="-128"/>
              </a:rPr>
              <a:t>s economic health. In increasing numbers, those who could afford to invested in the stock market. The stock market had become the most visible symbol of a prosperous American economy. Then, as now, the </a:t>
            </a:r>
            <a:r>
              <a:rPr lang="en-US" altLang="ja-JP" sz="1000" b="1" dirty="0" smtClean="0">
                <a:ea typeface="ＭＳ Ｐゴシック" charset="-128"/>
              </a:rPr>
              <a:t>Dow Jones Industrial Average </a:t>
            </a:r>
            <a:r>
              <a:rPr lang="en-US" altLang="ja-JP" sz="1000" dirty="0" smtClean="0">
                <a:ea typeface="ＭＳ Ｐゴシック" charset="-128"/>
              </a:rPr>
              <a:t>was the most widely used barometer of the stock market</a:t>
            </a:r>
            <a:r>
              <a:rPr lang="ja-JP" altLang="en-US" sz="1000" dirty="0" smtClean="0">
                <a:ea typeface="ＭＳ Ｐゴシック" charset="-128"/>
              </a:rPr>
              <a:t>’</a:t>
            </a:r>
            <a:r>
              <a:rPr lang="en-US" altLang="ja-JP" sz="1000" dirty="0" smtClean="0">
                <a:ea typeface="ＭＳ Ｐゴシック" charset="-128"/>
              </a:rPr>
              <a:t>s health. The Dow is a measure based on the stock prices of 30 representative large firms trading on the New York Stock Exchange. Through most of the 1920s, stock prices rose steadily. The Dow had reached a high of 381 points, nearly 300 points higher than it had been five years earlier. Eager to take advantage of this </a:t>
            </a:r>
            <a:r>
              <a:rPr lang="ja-JP" altLang="en-US" sz="1000" dirty="0" smtClean="0">
                <a:ea typeface="ＭＳ Ｐゴシック" charset="-128"/>
              </a:rPr>
              <a:t>“</a:t>
            </a:r>
            <a:r>
              <a:rPr lang="en-US" altLang="ja-JP" sz="1000" dirty="0" smtClean="0">
                <a:ea typeface="ＭＳ Ｐゴシック" charset="-128"/>
              </a:rPr>
              <a:t>bull market</a:t>
            </a:r>
            <a:r>
              <a:rPr lang="ja-JP" altLang="en-US" sz="1000" dirty="0" smtClean="0">
                <a:ea typeface="ＭＳ Ｐゴシック" charset="-128"/>
              </a:rPr>
              <a:t>”</a:t>
            </a:r>
            <a:r>
              <a:rPr lang="en-US" altLang="ja-JP" sz="1000" dirty="0" smtClean="0">
                <a:ea typeface="ＭＳ Ｐゴシック" charset="-128"/>
              </a:rPr>
              <a:t>—a period of rising stock prices— Americans rushed to buy stocks and bonds. One observer wrote, </a:t>
            </a:r>
            <a:r>
              <a:rPr lang="ja-JP" altLang="en-US" sz="1000" dirty="0" smtClean="0">
                <a:ea typeface="ＭＳ Ｐゴシック" charset="-128"/>
              </a:rPr>
              <a:t>“</a:t>
            </a:r>
            <a:r>
              <a:rPr lang="en-US" altLang="ja-JP" sz="1000" dirty="0" smtClean="0">
                <a:ea typeface="ＭＳ Ｐゴシック" charset="-128"/>
              </a:rPr>
              <a:t>It seemed as if all economic law had been suspended and a new era opened up in which success and prosperity could be had without knowledge or industry.</a:t>
            </a:r>
            <a:r>
              <a:rPr lang="ja-JP" altLang="en-US" sz="1000" dirty="0" smtClean="0">
                <a:ea typeface="ＭＳ Ｐゴシック" charset="-128"/>
              </a:rPr>
              <a:t>”</a:t>
            </a:r>
            <a:r>
              <a:rPr lang="en-US" altLang="ja-JP" sz="1000" dirty="0" smtClean="0">
                <a:ea typeface="ＭＳ Ｐゴシック" charset="-128"/>
              </a:rPr>
              <a:t> By 1929, about 4 million Americans—or 3 percent of the nation</a:t>
            </a:r>
            <a:r>
              <a:rPr lang="ja-JP" altLang="en-US" sz="1000" dirty="0" smtClean="0">
                <a:ea typeface="ＭＳ Ｐゴシック" charset="-128"/>
              </a:rPr>
              <a:t>’</a:t>
            </a:r>
            <a:r>
              <a:rPr lang="en-US" altLang="ja-JP" sz="1000" dirty="0" smtClean="0">
                <a:ea typeface="ＭＳ Ｐゴシック" charset="-128"/>
              </a:rPr>
              <a:t>s population—owned stocks. Many of these investors were already wealthy, but others were average Americans who hoped to strike it rich. However, the seeds of trouble were taking root. People were engaging in </a:t>
            </a:r>
            <a:r>
              <a:rPr lang="en-US" altLang="ja-JP" sz="1000" b="1" dirty="0" smtClean="0">
                <a:ea typeface="ＭＳ Ｐゴシック" charset="-128"/>
              </a:rPr>
              <a:t>speculation</a:t>
            </a:r>
            <a:r>
              <a:rPr lang="en-US" altLang="ja-JP" sz="1000" dirty="0" smtClean="0">
                <a:ea typeface="ＭＳ Ｐゴシック" charset="-128"/>
              </a:rPr>
              <a:t>—that is, they bought stocks and bonds on the chance of a quick profit, while ignoring the risks. Many began </a:t>
            </a:r>
            <a:r>
              <a:rPr lang="en-US" altLang="ja-JP" sz="1000" b="1" dirty="0" smtClean="0">
                <a:ea typeface="ＭＳ Ｐゴシック" charset="-128"/>
              </a:rPr>
              <a:t>buying on margin</a:t>
            </a:r>
            <a:r>
              <a:rPr lang="en-US" altLang="ja-JP" sz="1000" dirty="0" smtClean="0">
                <a:ea typeface="ＭＳ Ｐゴシック" charset="-128"/>
              </a:rPr>
              <a:t>—paying a small percentage of a stock</a:t>
            </a:r>
            <a:r>
              <a:rPr lang="ja-JP" altLang="en-US" sz="1000" dirty="0" smtClean="0">
                <a:ea typeface="ＭＳ Ｐゴシック" charset="-128"/>
              </a:rPr>
              <a:t>’</a:t>
            </a:r>
            <a:r>
              <a:rPr lang="en-US" altLang="ja-JP" sz="1000" dirty="0" smtClean="0">
                <a:ea typeface="ＭＳ Ｐゴシック" charset="-128"/>
              </a:rPr>
              <a:t>s price as a down payment and borrowing the rest. With easy money available to investors, the unrestrained buying and selling fueled the market</a:t>
            </a:r>
            <a:r>
              <a:rPr lang="ja-JP" altLang="en-US" sz="1000" dirty="0" smtClean="0">
                <a:ea typeface="ＭＳ Ｐゴシック" charset="-128"/>
              </a:rPr>
              <a:t>’</a:t>
            </a:r>
            <a:r>
              <a:rPr lang="en-US" altLang="ja-JP" sz="1000" dirty="0" smtClean="0">
                <a:ea typeface="ＭＳ Ｐゴシック" charset="-128"/>
              </a:rPr>
              <a:t>s upward spiral. The government did little to discourage such buying or to regulate the market. In reality, these rising prices did not reflect companies</a:t>
            </a:r>
            <a:r>
              <a:rPr lang="ja-JP" altLang="en-US" sz="1000" dirty="0" smtClean="0">
                <a:ea typeface="ＭＳ Ｐゴシック" charset="-128"/>
              </a:rPr>
              <a:t>’</a:t>
            </a:r>
            <a:r>
              <a:rPr lang="en-US" altLang="ja-JP" sz="1000" dirty="0" smtClean="0">
                <a:ea typeface="ＭＳ Ｐゴシック" charset="-128"/>
              </a:rPr>
              <a:t> worth. Worse, if the value of stocks declined, people who had bought on margin had no way to pay off the loans</a:t>
            </a:r>
            <a:endParaRPr lang="en-US" altLang="x-none" sz="1000" dirty="0" smtClean="0">
              <a:ea typeface="ＭＳ Ｐゴシック" charset="-128"/>
            </a:endParaRPr>
          </a:p>
        </p:txBody>
      </p:sp>
    </p:spTree>
    <p:extLst>
      <p:ext uri="{BB962C8B-B14F-4D97-AF65-F5344CB8AC3E}">
        <p14:creationId xmlns:p14="http://schemas.microsoft.com/office/powerpoint/2010/main" val="1247974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8DB83537-C747-D34F-9D26-7F3C39220592}" type="slidenum">
              <a:rPr lang="en-US" altLang="x-none" sz="1200">
                <a:latin typeface="Arial" charset="0"/>
                <a:ea typeface="ＭＳ Ｐゴシック" charset="-128"/>
              </a:rPr>
              <a:pPr/>
              <a:t>13</a:t>
            </a:fld>
            <a:endParaRPr lang="en-US" altLang="x-none" sz="1200">
              <a:latin typeface="Arial" charset="0"/>
              <a:ea typeface="ＭＳ Ｐゴシック" charset="-128"/>
            </a:endParaRPr>
          </a:p>
        </p:txBody>
      </p:sp>
      <p:sp>
        <p:nvSpPr>
          <p:cNvPr id="15362" name="Rectangle 2"/>
          <p:cNvSpPr>
            <a:spLocks noGrp="1" noRot="1" noChangeAspect="1" noChangeArrowheads="1" noTextEdit="1"/>
          </p:cNvSpPr>
          <p:nvPr>
            <p:ph type="sldImg"/>
          </p:nvPr>
        </p:nvSpPr>
        <p:spPr>
          <a:xfrm>
            <a:off x="393700" y="692150"/>
            <a:ext cx="6070600" cy="3416300"/>
          </a:xfrm>
          <a:ln/>
        </p:spPr>
      </p:sp>
      <p:sp>
        <p:nvSpPr>
          <p:cNvPr id="1536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x-none" sz="1000" smtClean="0">
                <a:ea typeface="ＭＳ Ｐゴシック" charset="-128"/>
              </a:rPr>
              <a:t>By 1929, some economists had warned of weaknesses in the economy, but most Americans maintained the utmost confidence in the nation</a:t>
            </a:r>
            <a:r>
              <a:rPr lang="ja-JP" altLang="en-US" sz="1000" smtClean="0">
                <a:ea typeface="ＭＳ Ｐゴシック" charset="-128"/>
              </a:rPr>
              <a:t>’</a:t>
            </a:r>
            <a:r>
              <a:rPr lang="en-US" altLang="ja-JP" sz="1000" smtClean="0">
                <a:ea typeface="ＭＳ Ｐゴシック" charset="-128"/>
              </a:rPr>
              <a:t>s economic health. In increasing numbers, those who could afford to invested in the stock market. The stock market had become the most visible symbol of a prosperous American economy. Then, as now, the </a:t>
            </a:r>
            <a:r>
              <a:rPr lang="en-US" altLang="ja-JP" sz="1000" b="1" smtClean="0">
                <a:ea typeface="ＭＳ Ｐゴシック" charset="-128"/>
              </a:rPr>
              <a:t>Dow Jones Industrial Average </a:t>
            </a:r>
            <a:r>
              <a:rPr lang="en-US" altLang="ja-JP" sz="1000" smtClean="0">
                <a:ea typeface="ＭＳ Ｐゴシック" charset="-128"/>
              </a:rPr>
              <a:t>was the most widely used barometer of the stock market</a:t>
            </a:r>
            <a:r>
              <a:rPr lang="ja-JP" altLang="en-US" sz="1000" smtClean="0">
                <a:ea typeface="ＭＳ Ｐゴシック" charset="-128"/>
              </a:rPr>
              <a:t>’</a:t>
            </a:r>
            <a:r>
              <a:rPr lang="en-US" altLang="ja-JP" sz="1000" smtClean="0">
                <a:ea typeface="ＭＳ Ｐゴシック" charset="-128"/>
              </a:rPr>
              <a:t>s health. The Dow is a measure based on the stock prices of 30 representative large firms trading on the New York Stock Exchange. Through most of the 1920s, stock prices rose steadily. The Dow had reached a high of 381 points, nearly 300 points higher than it had been five years earlier. Eager to take advantage of this </a:t>
            </a:r>
            <a:r>
              <a:rPr lang="ja-JP" altLang="en-US" sz="1000" smtClean="0">
                <a:ea typeface="ＭＳ Ｐゴシック" charset="-128"/>
              </a:rPr>
              <a:t>“</a:t>
            </a:r>
            <a:r>
              <a:rPr lang="en-US" altLang="ja-JP" sz="1000" smtClean="0">
                <a:ea typeface="ＭＳ Ｐゴシック" charset="-128"/>
              </a:rPr>
              <a:t>bull market</a:t>
            </a:r>
            <a:r>
              <a:rPr lang="ja-JP" altLang="en-US" sz="1000" smtClean="0">
                <a:ea typeface="ＭＳ Ｐゴシック" charset="-128"/>
              </a:rPr>
              <a:t>”</a:t>
            </a:r>
            <a:r>
              <a:rPr lang="en-US" altLang="ja-JP" sz="1000" smtClean="0">
                <a:ea typeface="ＭＳ Ｐゴシック" charset="-128"/>
              </a:rPr>
              <a:t>—a period of rising stock prices— Americans rushed to buy stocks and bonds. One observer wrote, </a:t>
            </a:r>
            <a:r>
              <a:rPr lang="ja-JP" altLang="en-US" sz="1000" smtClean="0">
                <a:ea typeface="ＭＳ Ｐゴシック" charset="-128"/>
              </a:rPr>
              <a:t>“</a:t>
            </a:r>
            <a:r>
              <a:rPr lang="en-US" altLang="ja-JP" sz="1000" smtClean="0">
                <a:ea typeface="ＭＳ Ｐゴシック" charset="-128"/>
              </a:rPr>
              <a:t>It seemed as if all economic law had been suspended and a new era opened up in which success and prosperity could be had without knowledge or industry.</a:t>
            </a:r>
            <a:r>
              <a:rPr lang="ja-JP" altLang="en-US" sz="1000" smtClean="0">
                <a:ea typeface="ＭＳ Ｐゴシック" charset="-128"/>
              </a:rPr>
              <a:t>”</a:t>
            </a:r>
            <a:r>
              <a:rPr lang="en-US" altLang="ja-JP" sz="1000" smtClean="0">
                <a:ea typeface="ＭＳ Ｐゴシック" charset="-128"/>
              </a:rPr>
              <a:t> By 1929, about 4 million Americans—or 3 percent of the nation</a:t>
            </a:r>
            <a:r>
              <a:rPr lang="ja-JP" altLang="en-US" sz="1000" smtClean="0">
                <a:ea typeface="ＭＳ Ｐゴシック" charset="-128"/>
              </a:rPr>
              <a:t>’</a:t>
            </a:r>
            <a:r>
              <a:rPr lang="en-US" altLang="ja-JP" sz="1000" smtClean="0">
                <a:ea typeface="ＭＳ Ｐゴシック" charset="-128"/>
              </a:rPr>
              <a:t>s population—owned stocks. Many of these investors were already wealthy, but others were average Americans who hoped to strike it rich. However, the seeds of trouble were taking root. People were engaging in </a:t>
            </a:r>
            <a:r>
              <a:rPr lang="en-US" altLang="ja-JP" sz="1000" b="1" smtClean="0">
                <a:ea typeface="ＭＳ Ｐゴシック" charset="-128"/>
              </a:rPr>
              <a:t>speculation</a:t>
            </a:r>
            <a:r>
              <a:rPr lang="en-US" altLang="ja-JP" sz="1000" smtClean="0">
                <a:ea typeface="ＭＳ Ｐゴシック" charset="-128"/>
              </a:rPr>
              <a:t>—that is, they bought stocks and bonds on the chance of a quick profit, while ignoring the risks. Many began </a:t>
            </a:r>
            <a:r>
              <a:rPr lang="en-US" altLang="ja-JP" sz="1000" b="1" smtClean="0">
                <a:ea typeface="ＭＳ Ｐゴシック" charset="-128"/>
              </a:rPr>
              <a:t>buying on margin</a:t>
            </a:r>
            <a:r>
              <a:rPr lang="en-US" altLang="ja-JP" sz="1000" smtClean="0">
                <a:ea typeface="ＭＳ Ｐゴシック" charset="-128"/>
              </a:rPr>
              <a:t>—paying a small percentage of a stock</a:t>
            </a:r>
            <a:r>
              <a:rPr lang="ja-JP" altLang="en-US" sz="1000" smtClean="0">
                <a:ea typeface="ＭＳ Ｐゴシック" charset="-128"/>
              </a:rPr>
              <a:t>’</a:t>
            </a:r>
            <a:r>
              <a:rPr lang="en-US" altLang="ja-JP" sz="1000" smtClean="0">
                <a:ea typeface="ＭＳ Ｐゴシック" charset="-128"/>
              </a:rPr>
              <a:t>s price as a down payment and borrowing the rest. With easy money available to investors, the unrestrained buying and selling fueled the market</a:t>
            </a:r>
            <a:r>
              <a:rPr lang="ja-JP" altLang="en-US" sz="1000" smtClean="0">
                <a:ea typeface="ＭＳ Ｐゴシック" charset="-128"/>
              </a:rPr>
              <a:t>’</a:t>
            </a:r>
            <a:r>
              <a:rPr lang="en-US" altLang="ja-JP" sz="1000" smtClean="0">
                <a:ea typeface="ＭＳ Ｐゴシック" charset="-128"/>
              </a:rPr>
              <a:t>s upward spiral. The government did little to discourage such buying or to regulate the market. In reality, these rising prices did not reflect companies</a:t>
            </a:r>
            <a:r>
              <a:rPr lang="ja-JP" altLang="en-US" sz="1000" smtClean="0">
                <a:ea typeface="ＭＳ Ｐゴシック" charset="-128"/>
              </a:rPr>
              <a:t>’</a:t>
            </a:r>
            <a:r>
              <a:rPr lang="en-US" altLang="ja-JP" sz="1000" smtClean="0">
                <a:ea typeface="ＭＳ Ｐゴシック" charset="-128"/>
              </a:rPr>
              <a:t> worth. Worse, if the value of stocks declined, people who had bought on margin had no way to pay off the loans</a:t>
            </a:r>
            <a:endParaRPr lang="en-US" altLang="x-none" sz="1000" smtClean="0">
              <a:ea typeface="ＭＳ Ｐゴシック" charset="-128"/>
            </a:endParaRPr>
          </a:p>
        </p:txBody>
      </p:sp>
    </p:spTree>
    <p:extLst>
      <p:ext uri="{BB962C8B-B14F-4D97-AF65-F5344CB8AC3E}">
        <p14:creationId xmlns:p14="http://schemas.microsoft.com/office/powerpoint/2010/main" val="598731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F0AD96C9-CEA6-0040-B02D-6CF1A2D36A66}" type="slidenum">
              <a:rPr lang="en-US" altLang="x-none" sz="1200">
                <a:latin typeface="Arial" charset="0"/>
                <a:ea typeface="ＭＳ Ｐゴシック" charset="-128"/>
              </a:rPr>
              <a:pPr/>
              <a:t>14</a:t>
            </a:fld>
            <a:endParaRPr lang="en-US" altLang="x-none" sz="1200">
              <a:latin typeface="Arial" charset="0"/>
              <a:ea typeface="ＭＳ Ｐゴシック" charset="-128"/>
            </a:endParaRPr>
          </a:p>
        </p:txBody>
      </p:sp>
      <p:sp>
        <p:nvSpPr>
          <p:cNvPr id="20482" name="Rectangle 2"/>
          <p:cNvSpPr>
            <a:spLocks noGrp="1" noRot="1" noChangeAspect="1" noChangeArrowheads="1" noTextEdit="1"/>
          </p:cNvSpPr>
          <p:nvPr>
            <p:ph type="sldImg"/>
          </p:nvPr>
        </p:nvSpPr>
        <p:spPr>
          <a:xfrm>
            <a:off x="393700" y="692150"/>
            <a:ext cx="6070600" cy="3416300"/>
          </a:xfrm>
          <a:ln/>
        </p:spPr>
      </p:sp>
      <p:sp>
        <p:nvSpPr>
          <p:cNvPr id="2048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x-none" smtClean="0">
                <a:ea typeface="ＭＳ Ｐゴシック" charset="-128"/>
              </a:rPr>
              <a:t>The Stock Market Crashes    In early September 1929, stock prices peaked and then fell. Confidence in the market started to waver, and some investors quickly sold their stocks and pulled out. On October 24, the market took a plunge. Panicked investors unloaded their shares. But the worst was yet to come. </a:t>
            </a:r>
          </a:p>
          <a:p>
            <a:pPr eaLnBrk="1" hangingPunct="1">
              <a:defRPr/>
            </a:pPr>
            <a:r>
              <a:rPr lang="en-US" altLang="x-none" smtClean="0">
                <a:ea typeface="ＭＳ Ｐゴシック" charset="-128"/>
              </a:rPr>
              <a:t>BLACK TUESDAY On October 29—now known as </a:t>
            </a:r>
            <a:r>
              <a:rPr lang="en-US" altLang="x-none" b="1" smtClean="0">
                <a:ea typeface="ＭＳ Ｐゴシック" charset="-128"/>
              </a:rPr>
              <a:t>Black Tuesday</a:t>
            </a:r>
            <a:r>
              <a:rPr lang="en-US" altLang="x-none" smtClean="0">
                <a:ea typeface="ＭＳ Ｐゴシック" charset="-128"/>
              </a:rPr>
              <a:t>—the bottom fell out of the market and the nation</a:t>
            </a:r>
            <a:r>
              <a:rPr lang="ja-JP" altLang="en-US" smtClean="0">
                <a:ea typeface="ＭＳ Ｐゴシック" charset="-128"/>
              </a:rPr>
              <a:t>’</a:t>
            </a:r>
            <a:r>
              <a:rPr lang="en-US" altLang="ja-JP" smtClean="0">
                <a:ea typeface="ＭＳ Ｐゴシック" charset="-128"/>
              </a:rPr>
              <a:t>s confidence. Shareholders frantically tried to sell before prices plunged even lower. The number of shares dumped that</a:t>
            </a:r>
          </a:p>
          <a:p>
            <a:pPr eaLnBrk="1" hangingPunct="1">
              <a:defRPr/>
            </a:pPr>
            <a:r>
              <a:rPr lang="en-US" altLang="x-none" smtClean="0">
                <a:ea typeface="ＭＳ Ｐゴシック" charset="-128"/>
              </a:rPr>
              <a:t>day was a record 16.4 million. Additional millions of shares could not find buyers. People who had bought stocks on credit were stuck with huge debts as the prices plummeted, while others lost most of their savings. By mid-November, investors had lost about $30 billion, an amount equal to how much America spent in World War I. The stock market bubble had finally burst. </a:t>
            </a:r>
          </a:p>
        </p:txBody>
      </p:sp>
    </p:spTree>
    <p:extLst>
      <p:ext uri="{BB962C8B-B14F-4D97-AF65-F5344CB8AC3E}">
        <p14:creationId xmlns:p14="http://schemas.microsoft.com/office/powerpoint/2010/main" val="1140516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ln/>
        </p:spPr>
        <p:txBody>
          <a:bodyPr/>
          <a:lstStyle/>
          <a:p>
            <a:pPr>
              <a:defRPr/>
            </a:pPr>
            <a:endParaRPr lang="x-none" altLang="x-none" smtClean="0"/>
          </a:p>
        </p:txBody>
      </p:sp>
      <p:sp>
        <p:nvSpPr>
          <p:cNvPr id="52227" name="Rectangle 3"/>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407766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B3008E-80C1-4244-8232-839494281D72}"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45914-D41C-2F4C-A015-68D01FC22D97}" type="slidenum">
              <a:rPr lang="en-US" smtClean="0"/>
              <a:t>‹#›</a:t>
            </a:fld>
            <a:endParaRPr lang="en-US"/>
          </a:p>
        </p:txBody>
      </p:sp>
    </p:spTree>
    <p:extLst>
      <p:ext uri="{BB962C8B-B14F-4D97-AF65-F5344CB8AC3E}">
        <p14:creationId xmlns:p14="http://schemas.microsoft.com/office/powerpoint/2010/main" val="56373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B3008E-80C1-4244-8232-839494281D72}"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45914-D41C-2F4C-A015-68D01FC22D97}" type="slidenum">
              <a:rPr lang="en-US" smtClean="0"/>
              <a:t>‹#›</a:t>
            </a:fld>
            <a:endParaRPr lang="en-US"/>
          </a:p>
        </p:txBody>
      </p:sp>
    </p:spTree>
    <p:extLst>
      <p:ext uri="{BB962C8B-B14F-4D97-AF65-F5344CB8AC3E}">
        <p14:creationId xmlns:p14="http://schemas.microsoft.com/office/powerpoint/2010/main" val="934410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B3008E-80C1-4244-8232-839494281D72}"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45914-D41C-2F4C-A015-68D01FC22D97}" type="slidenum">
              <a:rPr lang="en-US" smtClean="0"/>
              <a:t>‹#›</a:t>
            </a:fld>
            <a:endParaRPr lang="en-US"/>
          </a:p>
        </p:txBody>
      </p:sp>
    </p:spTree>
    <p:extLst>
      <p:ext uri="{BB962C8B-B14F-4D97-AF65-F5344CB8AC3E}">
        <p14:creationId xmlns:p14="http://schemas.microsoft.com/office/powerpoint/2010/main" val="8270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B3008E-80C1-4244-8232-839494281D72}"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45914-D41C-2F4C-A015-68D01FC22D97}" type="slidenum">
              <a:rPr lang="en-US" smtClean="0"/>
              <a:t>‹#›</a:t>
            </a:fld>
            <a:endParaRPr lang="en-US"/>
          </a:p>
        </p:txBody>
      </p:sp>
    </p:spTree>
    <p:extLst>
      <p:ext uri="{BB962C8B-B14F-4D97-AF65-F5344CB8AC3E}">
        <p14:creationId xmlns:p14="http://schemas.microsoft.com/office/powerpoint/2010/main" val="43245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B3008E-80C1-4244-8232-839494281D72}"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45914-D41C-2F4C-A015-68D01FC22D97}" type="slidenum">
              <a:rPr lang="en-US" smtClean="0"/>
              <a:t>‹#›</a:t>
            </a:fld>
            <a:endParaRPr lang="en-US"/>
          </a:p>
        </p:txBody>
      </p:sp>
    </p:spTree>
    <p:extLst>
      <p:ext uri="{BB962C8B-B14F-4D97-AF65-F5344CB8AC3E}">
        <p14:creationId xmlns:p14="http://schemas.microsoft.com/office/powerpoint/2010/main" val="1169027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B3008E-80C1-4244-8232-839494281D72}" type="datetimeFigureOut">
              <a:rPr lang="en-US" smtClean="0"/>
              <a:t>3/23/17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45914-D41C-2F4C-A015-68D01FC22D97}" type="slidenum">
              <a:rPr lang="en-US" smtClean="0"/>
              <a:t>‹#›</a:t>
            </a:fld>
            <a:endParaRPr lang="en-US"/>
          </a:p>
        </p:txBody>
      </p:sp>
    </p:spTree>
    <p:extLst>
      <p:ext uri="{BB962C8B-B14F-4D97-AF65-F5344CB8AC3E}">
        <p14:creationId xmlns:p14="http://schemas.microsoft.com/office/powerpoint/2010/main" val="516717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B3008E-80C1-4244-8232-839494281D72}" type="datetimeFigureOut">
              <a:rPr lang="en-US" smtClean="0"/>
              <a:t>3/23/17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B45914-D41C-2F4C-A015-68D01FC22D97}" type="slidenum">
              <a:rPr lang="en-US" smtClean="0"/>
              <a:t>‹#›</a:t>
            </a:fld>
            <a:endParaRPr lang="en-US"/>
          </a:p>
        </p:txBody>
      </p:sp>
    </p:spTree>
    <p:extLst>
      <p:ext uri="{BB962C8B-B14F-4D97-AF65-F5344CB8AC3E}">
        <p14:creationId xmlns:p14="http://schemas.microsoft.com/office/powerpoint/2010/main" val="53070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B3008E-80C1-4244-8232-839494281D72}" type="datetimeFigureOut">
              <a:rPr lang="en-US" smtClean="0"/>
              <a:t>3/23/17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45914-D41C-2F4C-A015-68D01FC22D97}" type="slidenum">
              <a:rPr lang="en-US" smtClean="0"/>
              <a:t>‹#›</a:t>
            </a:fld>
            <a:endParaRPr lang="en-US"/>
          </a:p>
        </p:txBody>
      </p:sp>
    </p:spTree>
    <p:extLst>
      <p:ext uri="{BB962C8B-B14F-4D97-AF65-F5344CB8AC3E}">
        <p14:creationId xmlns:p14="http://schemas.microsoft.com/office/powerpoint/2010/main" val="743389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B3008E-80C1-4244-8232-839494281D72}" type="datetimeFigureOut">
              <a:rPr lang="en-US" smtClean="0"/>
              <a:t>3/23/17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B45914-D41C-2F4C-A015-68D01FC22D97}" type="slidenum">
              <a:rPr lang="en-US" smtClean="0"/>
              <a:t>‹#›</a:t>
            </a:fld>
            <a:endParaRPr lang="en-US"/>
          </a:p>
        </p:txBody>
      </p:sp>
    </p:spTree>
    <p:extLst>
      <p:ext uri="{BB962C8B-B14F-4D97-AF65-F5344CB8AC3E}">
        <p14:creationId xmlns:p14="http://schemas.microsoft.com/office/powerpoint/2010/main" val="9531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B3008E-80C1-4244-8232-839494281D72}" type="datetimeFigureOut">
              <a:rPr lang="en-US" smtClean="0"/>
              <a:t>3/23/17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45914-D41C-2F4C-A015-68D01FC22D97}" type="slidenum">
              <a:rPr lang="en-US" smtClean="0"/>
              <a:t>‹#›</a:t>
            </a:fld>
            <a:endParaRPr lang="en-US"/>
          </a:p>
        </p:txBody>
      </p:sp>
    </p:spTree>
    <p:extLst>
      <p:ext uri="{BB962C8B-B14F-4D97-AF65-F5344CB8AC3E}">
        <p14:creationId xmlns:p14="http://schemas.microsoft.com/office/powerpoint/2010/main" val="2119569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B3008E-80C1-4244-8232-839494281D72}" type="datetimeFigureOut">
              <a:rPr lang="en-US" smtClean="0"/>
              <a:t>3/23/17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45914-D41C-2F4C-A015-68D01FC22D97}" type="slidenum">
              <a:rPr lang="en-US" smtClean="0"/>
              <a:t>‹#›</a:t>
            </a:fld>
            <a:endParaRPr lang="en-US"/>
          </a:p>
        </p:txBody>
      </p:sp>
    </p:spTree>
    <p:extLst>
      <p:ext uri="{BB962C8B-B14F-4D97-AF65-F5344CB8AC3E}">
        <p14:creationId xmlns:p14="http://schemas.microsoft.com/office/powerpoint/2010/main" val="11415810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B3008E-80C1-4244-8232-839494281D72}" type="datetimeFigureOut">
              <a:rPr lang="en-US" smtClean="0"/>
              <a:t>3/23/17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45914-D41C-2F4C-A015-68D01FC22D97}" type="slidenum">
              <a:rPr lang="en-US" smtClean="0"/>
              <a:t>‹#›</a:t>
            </a:fld>
            <a:endParaRPr lang="en-US"/>
          </a:p>
        </p:txBody>
      </p:sp>
    </p:spTree>
    <p:extLst>
      <p:ext uri="{BB962C8B-B14F-4D97-AF65-F5344CB8AC3E}">
        <p14:creationId xmlns:p14="http://schemas.microsoft.com/office/powerpoint/2010/main" val="1314405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www.youtube.com/watch?v=MfMzsa03E3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hyperlink" Target="https://www.youtube.com/watch?v=PoV7GGN-u7Q&amp;t=1s"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8" name="Rectangle 6"/>
          <p:cNvSpPr>
            <a:spLocks noGrp="1" noChangeArrowheads="1"/>
          </p:cNvSpPr>
          <p:nvPr>
            <p:ph type="body" idx="1"/>
          </p:nvPr>
        </p:nvSpPr>
        <p:spPr>
          <a:xfrm>
            <a:off x="1524000" y="1600200"/>
            <a:ext cx="9144000" cy="2895600"/>
          </a:xfrm>
        </p:spPr>
        <p:txBody>
          <a:bodyPr>
            <a:normAutofit fontScale="92500"/>
          </a:bodyPr>
          <a:lstStyle/>
          <a:p>
            <a:pPr>
              <a:lnSpc>
                <a:spcPct val="90000"/>
              </a:lnSpc>
              <a:defRPr/>
            </a:pPr>
            <a:endParaRPr lang="en-US" altLang="x-none" sz="2000" u="sng" dirty="0">
              <a:solidFill>
                <a:srgbClr val="FF0000"/>
              </a:solidFill>
              <a:effectLst>
                <a:outerShdw blurRad="38100" dist="38100" dir="2700000" algn="tl">
                  <a:srgbClr val="C0C0C0"/>
                </a:outerShdw>
              </a:effectLst>
            </a:endParaRPr>
          </a:p>
          <a:p>
            <a:pPr marL="0" indent="0">
              <a:buNone/>
              <a:defRPr/>
            </a:pPr>
            <a:r>
              <a:rPr lang="en-US" altLang="x-none" b="1" u="sng" dirty="0" smtClean="0">
                <a:solidFill>
                  <a:srgbClr val="FF0000"/>
                </a:solidFill>
                <a:effectLst>
                  <a:outerShdw blurRad="38100" dist="38100" dir="2700000" algn="tl">
                    <a:srgbClr val="C0C0C0"/>
                  </a:outerShdw>
                </a:effectLst>
              </a:rPr>
              <a:t>DO NOW</a:t>
            </a:r>
            <a:r>
              <a:rPr lang="en-US" altLang="x-none" dirty="0" smtClean="0">
                <a:solidFill>
                  <a:srgbClr val="FF0000"/>
                </a:solidFill>
                <a:effectLst>
                  <a:outerShdw blurRad="38100" dist="38100" dir="2700000" algn="tl">
                    <a:srgbClr val="C0C0C0"/>
                  </a:outerShdw>
                </a:effectLst>
              </a:rPr>
              <a:t>: In your notebook, answer the following</a:t>
            </a:r>
            <a:r>
              <a:rPr lang="mr-IN" altLang="x-none" dirty="0" smtClean="0">
                <a:solidFill>
                  <a:srgbClr val="FF0000"/>
                </a:solidFill>
                <a:effectLst>
                  <a:outerShdw blurRad="38100" dist="38100" dir="2700000" algn="tl">
                    <a:srgbClr val="C0C0C0"/>
                  </a:outerShdw>
                </a:effectLst>
              </a:rPr>
              <a:t>…</a:t>
            </a:r>
            <a:endParaRPr lang="en-US" altLang="x-none" dirty="0" smtClean="0">
              <a:solidFill>
                <a:srgbClr val="FF0000"/>
              </a:solidFill>
              <a:effectLst>
                <a:outerShdw blurRad="38100" dist="38100" dir="2700000" algn="tl">
                  <a:srgbClr val="C0C0C0"/>
                </a:outerShdw>
              </a:effectLst>
            </a:endParaRPr>
          </a:p>
          <a:p>
            <a:pPr marL="742950" indent="-742950">
              <a:buFont typeface="+mj-lt"/>
              <a:buAutoNum type="arabicPeriod"/>
              <a:defRPr/>
            </a:pPr>
            <a:r>
              <a:rPr lang="en-US" altLang="x-none" sz="3500" b="1" dirty="0">
                <a:solidFill>
                  <a:srgbClr val="0070C0"/>
                </a:solidFill>
              </a:rPr>
              <a:t>What actions of the 1920s might have contributed to the Great Depression?</a:t>
            </a:r>
          </a:p>
          <a:p>
            <a:pPr marL="742950" indent="-742950">
              <a:buFont typeface="+mj-lt"/>
              <a:buAutoNum type="arabicPeriod"/>
              <a:defRPr/>
            </a:pPr>
            <a:r>
              <a:rPr lang="en-US" altLang="x-none" sz="3500" b="1" dirty="0">
                <a:solidFill>
                  <a:srgbClr val="0070C0"/>
                </a:solidFill>
                <a:effectLst>
                  <a:outerShdw blurRad="38100" dist="38100" dir="2700000" algn="tl">
                    <a:srgbClr val="C0C0C0"/>
                  </a:outerShdw>
                </a:effectLst>
              </a:rPr>
              <a:t>What event is often the first to come to mind when you think of the Great Depression?</a:t>
            </a:r>
          </a:p>
        </p:txBody>
      </p:sp>
      <p:sp>
        <p:nvSpPr>
          <p:cNvPr id="3" name="Title 1"/>
          <p:cNvSpPr txBox="1">
            <a:spLocks/>
          </p:cNvSpPr>
          <p:nvPr/>
        </p:nvSpPr>
        <p:spPr bwMode="auto">
          <a:xfrm>
            <a:off x="1676400" y="0"/>
            <a:ext cx="8763000" cy="1905000"/>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57200" indent="-457200">
              <a:lnSpc>
                <a:spcPct val="80000"/>
              </a:lnSpc>
              <a:spcBef>
                <a:spcPct val="0"/>
              </a:spcBef>
              <a:buFontTx/>
              <a:buAutoNum type="arabicPeriod"/>
              <a:defRPr/>
            </a:pPr>
            <a:r>
              <a:rPr lang="en-US" altLang="x-none" sz="3000" b="1" dirty="0">
                <a:solidFill>
                  <a:srgbClr val="FF0000"/>
                </a:solidFill>
              </a:rPr>
              <a:t>NEXT REVIEW VOCAB DUE NEXT MONDAY 3/27 (PERIOD 2)</a:t>
            </a:r>
          </a:p>
          <a:p>
            <a:pPr marL="457200" indent="-457200">
              <a:lnSpc>
                <a:spcPct val="80000"/>
              </a:lnSpc>
              <a:spcBef>
                <a:spcPct val="0"/>
              </a:spcBef>
              <a:buFontTx/>
              <a:buAutoNum type="arabicPeriod"/>
              <a:defRPr/>
            </a:pPr>
            <a:r>
              <a:rPr lang="en-US" altLang="x-none" sz="3000" b="1" dirty="0">
                <a:solidFill>
                  <a:srgbClr val="FF0000"/>
                </a:solidFill>
              </a:rPr>
              <a:t>NEXT EXAM TUESDAY 3/28 (imperialism, WWI, 1920s, Great Depression)</a:t>
            </a:r>
          </a:p>
          <a:p>
            <a:pPr marL="457200" indent="-457200">
              <a:lnSpc>
                <a:spcPct val="80000"/>
              </a:lnSpc>
              <a:spcBef>
                <a:spcPct val="0"/>
              </a:spcBef>
              <a:buFontTx/>
              <a:buAutoNum type="arabicPeriod"/>
              <a:defRPr/>
            </a:pPr>
            <a:r>
              <a:rPr lang="en-US" altLang="x-none" sz="3000" b="1" dirty="0">
                <a:solidFill>
                  <a:srgbClr val="FF0000"/>
                </a:solidFill>
              </a:rPr>
              <a:t>REVIEW VOCAB (PERIOD 3) DUE NEXT FRIDAY 3/31</a:t>
            </a:r>
          </a:p>
        </p:txBody>
      </p:sp>
      <p:sp>
        <p:nvSpPr>
          <p:cNvPr id="2" name="Rectangle 1"/>
          <p:cNvSpPr/>
          <p:nvPr/>
        </p:nvSpPr>
        <p:spPr>
          <a:xfrm>
            <a:off x="6416604" y="6084498"/>
            <a:ext cx="3283271" cy="553998"/>
          </a:xfrm>
          <a:prstGeom prst="rect">
            <a:avLst/>
          </a:prstGeom>
          <a:noFill/>
        </p:spPr>
        <p:txBody>
          <a:bodyPr wrap="none">
            <a:spAutoFit/>
          </a:bodyPr>
          <a:lstStyle/>
          <a:p>
            <a:pPr algn="ctr">
              <a:defRPr/>
            </a:pPr>
            <a:r>
              <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I </a:t>
            </a:r>
            <a:r>
              <a:rPr lang="en-US" sz="3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ain’t</a:t>
            </a:r>
            <a:r>
              <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 got no home</a:t>
            </a:r>
            <a:endPar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44959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1" y="-152400"/>
            <a:ext cx="3114675"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TextBox 5"/>
          <p:cNvSpPr txBox="1">
            <a:spLocks noChangeArrowheads="1"/>
          </p:cNvSpPr>
          <p:nvPr/>
        </p:nvSpPr>
        <p:spPr bwMode="auto">
          <a:xfrm>
            <a:off x="4724400" y="76200"/>
            <a:ext cx="5867400" cy="450850"/>
          </a:xfrm>
          <a:prstGeom prst="rect">
            <a:avLst/>
          </a:prstGeom>
          <a:solidFill>
            <a:srgbClr val="CCFFCC"/>
          </a:solidFill>
          <a:ln w="12700">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2800" b="1" u="sng">
                <a:solidFill>
                  <a:srgbClr val="FF0000"/>
                </a:solidFill>
                <a:latin typeface="Calibri" charset="0"/>
                <a:ea typeface="ＭＳ Ｐゴシック" charset="-128"/>
              </a:rPr>
              <a:t>#2 Problems for farmers and industry </a:t>
            </a:r>
          </a:p>
        </p:txBody>
      </p:sp>
      <p:sp>
        <p:nvSpPr>
          <p:cNvPr id="12291" name="Rectangle 6"/>
          <p:cNvSpPr>
            <a:spLocks noChangeArrowheads="1"/>
          </p:cNvSpPr>
          <p:nvPr/>
        </p:nvSpPr>
        <p:spPr bwMode="auto">
          <a:xfrm>
            <a:off x="4724400" y="609601"/>
            <a:ext cx="5867400" cy="1216025"/>
          </a:xfrm>
          <a:prstGeom prst="rect">
            <a:avLst/>
          </a:prstGeom>
          <a:solidFill>
            <a:srgbClr val="CCCCFF"/>
          </a:solidFill>
          <a:ln w="9525">
            <a:solidFill>
              <a:schemeClr val="tx1"/>
            </a:solidFill>
            <a:miter lim="800000"/>
            <a:headEnd/>
            <a:tailEnd/>
          </a:ln>
        </p:spPr>
        <p:txBody>
          <a:bodyPr>
            <a:spAutoFit/>
          </a:bodyPr>
          <a:lstStyle>
            <a:lvl1pPr marL="4763" indent="-9525">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000">
                <a:latin typeface="Calibri" charset="0"/>
                <a:ea typeface="ＭＳ Ｐゴシック" charset="-128"/>
              </a:rPr>
              <a:t>End of WWI led to a </a:t>
            </a:r>
            <a:r>
              <a:rPr kumimoji="0" lang="en-US" altLang="x-none" sz="3000" b="1">
                <a:solidFill>
                  <a:srgbClr val="FF0000"/>
                </a:solidFill>
                <a:latin typeface="Calibri" charset="0"/>
                <a:ea typeface="ＭＳ Ｐゴシック" charset="-128"/>
              </a:rPr>
              <a:t>decline in demand for farm products</a:t>
            </a:r>
            <a:r>
              <a:rPr kumimoji="0" lang="en-US" altLang="x-none" sz="3000">
                <a:latin typeface="Calibri" charset="0"/>
                <a:ea typeface="ＭＳ Ｐゴシック" charset="-128"/>
              </a:rPr>
              <a:t> and a </a:t>
            </a:r>
            <a:r>
              <a:rPr kumimoji="0" lang="en-US" altLang="x-none" sz="3000" b="1">
                <a:latin typeface="Calibri" charset="0"/>
                <a:ea typeface="ＭＳ Ｐゴシック" charset="-128"/>
              </a:rPr>
              <a:t>40</a:t>
            </a:r>
            <a:r>
              <a:rPr kumimoji="0" lang="en-US" altLang="x-none" sz="3000">
                <a:latin typeface="Calibri" charset="0"/>
                <a:ea typeface="ＭＳ Ｐゴシック" charset="-128"/>
              </a:rPr>
              <a:t>% decline in </a:t>
            </a:r>
            <a:r>
              <a:rPr kumimoji="0" lang="en-US" altLang="x-none" sz="3000" b="1">
                <a:latin typeface="Calibri" charset="0"/>
                <a:ea typeface="ＭＳ Ｐゴシック" charset="-128"/>
              </a:rPr>
              <a:t>crop prices</a:t>
            </a:r>
          </a:p>
        </p:txBody>
      </p:sp>
      <p:sp>
        <p:nvSpPr>
          <p:cNvPr id="12292" name="Rectangle 7"/>
          <p:cNvSpPr>
            <a:spLocks noChangeArrowheads="1"/>
          </p:cNvSpPr>
          <p:nvPr/>
        </p:nvSpPr>
        <p:spPr bwMode="auto">
          <a:xfrm>
            <a:off x="4495800" y="1905000"/>
            <a:ext cx="6096000" cy="846138"/>
          </a:xfrm>
          <a:prstGeom prst="rect">
            <a:avLst/>
          </a:prstGeom>
          <a:solidFill>
            <a:srgbClr val="FFCC99"/>
          </a:solidFill>
          <a:ln w="9525">
            <a:solidFill>
              <a:schemeClr val="tx1"/>
            </a:solidFill>
            <a:miter lim="800000"/>
            <a:headEnd/>
            <a:tailEnd/>
          </a:ln>
        </p:spPr>
        <p:txBody>
          <a:bodyPr>
            <a:spAutoFit/>
          </a:bodyPr>
          <a:lstStyle>
            <a:lvl1pPr marL="4763" indent="-9525">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000">
                <a:latin typeface="Calibri" charset="0"/>
                <a:ea typeface="ＭＳ Ｐゴシック" charset="-128"/>
              </a:rPr>
              <a:t>Farmers </a:t>
            </a:r>
            <a:r>
              <a:rPr kumimoji="0" lang="en-US" altLang="x-none" sz="3000" b="1">
                <a:latin typeface="Calibri" charset="0"/>
                <a:ea typeface="ＭＳ Ｐゴシック" charset="-128"/>
              </a:rPr>
              <a:t>could not pay back loans </a:t>
            </a:r>
            <a:r>
              <a:rPr kumimoji="0" lang="en-US" altLang="x-none" sz="3000">
                <a:latin typeface="Calibri" charset="0"/>
                <a:ea typeface="ＭＳ Ｐゴシック" charset="-128"/>
              </a:rPr>
              <a:t>and many had their </a:t>
            </a:r>
            <a:r>
              <a:rPr kumimoji="0" lang="en-US" altLang="x-none" sz="3000" b="1">
                <a:latin typeface="Calibri" charset="0"/>
                <a:ea typeface="ＭＳ Ｐゴシック" charset="-128"/>
              </a:rPr>
              <a:t>farms foreclosed!</a:t>
            </a:r>
          </a:p>
        </p:txBody>
      </p:sp>
      <p:pic>
        <p:nvPicPr>
          <p:cNvPr id="10" name="Picture 4" descr="Farm-prices-1909-19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895601"/>
            <a:ext cx="5805488"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Up Arrow 10"/>
          <p:cNvSpPr>
            <a:spLocks noChangeArrowheads="1"/>
          </p:cNvSpPr>
          <p:nvPr/>
        </p:nvSpPr>
        <p:spPr bwMode="auto">
          <a:xfrm flipV="1">
            <a:off x="8458200" y="5557838"/>
            <a:ext cx="533400" cy="533400"/>
          </a:xfrm>
          <a:prstGeom prst="upArrow">
            <a:avLst>
              <a:gd name="adj1" fmla="val 50000"/>
              <a:gd name="adj2" fmla="val 50000"/>
            </a:avLst>
          </a:prstGeom>
          <a:solidFill>
            <a:srgbClr val="FF0000"/>
          </a:solidFill>
          <a:ln w="9525">
            <a:solidFill>
              <a:srgbClr val="C00000"/>
            </a:solidFill>
            <a:round/>
            <a:headEnd/>
            <a:tailEnd/>
          </a:ln>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endParaRPr kumimoji="0" lang="x-none" altLang="x-none" sz="1800">
              <a:latin typeface="Calibri" charset="0"/>
              <a:ea typeface="ＭＳ Ｐゴシック" charset="-128"/>
            </a:endParaRPr>
          </a:p>
        </p:txBody>
      </p:sp>
      <p:sp>
        <p:nvSpPr>
          <p:cNvPr id="12" name="TextBox 11"/>
          <p:cNvSpPr txBox="1">
            <a:spLocks noChangeArrowheads="1"/>
          </p:cNvSpPr>
          <p:nvPr/>
        </p:nvSpPr>
        <p:spPr bwMode="auto">
          <a:xfrm>
            <a:off x="7924800" y="5329238"/>
            <a:ext cx="1600200" cy="297004"/>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70000"/>
              </a:lnSpc>
              <a:spcBef>
                <a:spcPct val="0"/>
              </a:spcBef>
              <a:buClrTx/>
              <a:buFontTx/>
              <a:buNone/>
            </a:pPr>
            <a:r>
              <a:rPr kumimoji="0" lang="en-US" altLang="x-none" sz="1900">
                <a:solidFill>
                  <a:srgbClr val="C00000"/>
                </a:solidFill>
                <a:latin typeface="Calibri" charset="0"/>
                <a:ea typeface="ＭＳ Ｐゴシック" charset="-128"/>
              </a:rPr>
              <a:t>End of WWI</a:t>
            </a:r>
          </a:p>
        </p:txBody>
      </p:sp>
      <p:pic>
        <p:nvPicPr>
          <p:cNvPr id="13" name="Picture 6" descr="image017"/>
          <p:cNvPicPr>
            <a:picLocks noChangeAspect="1" noChangeArrowheads="1"/>
          </p:cNvPicPr>
          <p:nvPr/>
        </p:nvPicPr>
        <p:blipFill>
          <a:blip r:embed="rId4">
            <a:extLst>
              <a:ext uri="{28A0092B-C50C-407E-A947-70E740481C1C}">
                <a14:useLocalDpi xmlns:a14="http://schemas.microsoft.com/office/drawing/2010/main" val="0"/>
              </a:ext>
            </a:extLst>
          </a:blip>
          <a:srcRect t="2" b="864"/>
          <a:stretch>
            <a:fillRect/>
          </a:stretch>
        </p:blipFill>
        <p:spPr bwMode="auto">
          <a:xfrm>
            <a:off x="4724400" y="2819401"/>
            <a:ext cx="5899150" cy="40116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4495800" y="2862264"/>
            <a:ext cx="5867400" cy="1216025"/>
          </a:xfrm>
          <a:prstGeom prst="rect">
            <a:avLst/>
          </a:prstGeom>
          <a:solidFill>
            <a:srgbClr val="FFFF99"/>
          </a:solidFill>
          <a:ln w="9525">
            <a:solidFill>
              <a:schemeClr val="tx1"/>
            </a:solidFill>
            <a:miter lim="800000"/>
            <a:headEnd/>
            <a:tailEnd/>
          </a:ln>
        </p:spPr>
        <p:txBody>
          <a:bodyPr>
            <a:spAutoFit/>
          </a:bodyPr>
          <a:lstStyle>
            <a:lvl1pPr marL="4763" indent="-9525">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000">
                <a:latin typeface="Calibri" charset="0"/>
                <a:ea typeface="ＭＳ Ｐゴシック" charset="-128"/>
              </a:rPr>
              <a:t>Railroads, textiles, coal were losing money and faced competition from cars, synthetic fabrics, natural gas</a:t>
            </a:r>
          </a:p>
        </p:txBody>
      </p:sp>
    </p:spTree>
    <p:extLst>
      <p:ext uri="{BB962C8B-B14F-4D97-AF65-F5344CB8AC3E}">
        <p14:creationId xmlns:p14="http://schemas.microsoft.com/office/powerpoint/2010/main" val="1857328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xit" presetSubtype="0" fill="hold" nodeType="with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1" y="-152400"/>
            <a:ext cx="3114675"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extBox 7"/>
          <p:cNvSpPr txBox="1">
            <a:spLocks noChangeArrowheads="1"/>
          </p:cNvSpPr>
          <p:nvPr/>
        </p:nvSpPr>
        <p:spPr bwMode="auto">
          <a:xfrm>
            <a:off x="4724400" y="76200"/>
            <a:ext cx="5867400" cy="503238"/>
          </a:xfrm>
          <a:prstGeom prst="rect">
            <a:avLst/>
          </a:prstGeom>
          <a:solidFill>
            <a:srgbClr val="FFCCFF"/>
          </a:solidFill>
          <a:ln w="12700">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200" b="1" u="sng">
                <a:solidFill>
                  <a:srgbClr val="FF0000"/>
                </a:solidFill>
                <a:latin typeface="Calibri" charset="0"/>
                <a:ea typeface="ＭＳ Ｐゴシック" charset="-128"/>
              </a:rPr>
              <a:t>#3 Excessive use of credit = DEBT</a:t>
            </a:r>
          </a:p>
        </p:txBody>
      </p:sp>
      <p:sp>
        <p:nvSpPr>
          <p:cNvPr id="9" name="Rectangle 8"/>
          <p:cNvSpPr/>
          <p:nvPr/>
        </p:nvSpPr>
        <p:spPr>
          <a:xfrm>
            <a:off x="4724400" y="609601"/>
            <a:ext cx="5867400" cy="1579563"/>
          </a:xfrm>
          <a:prstGeom prst="rect">
            <a:avLst/>
          </a:prstGeom>
          <a:solidFill>
            <a:schemeClr val="accent1">
              <a:lumMod val="20000"/>
              <a:lumOff val="80000"/>
            </a:schemeClr>
          </a:solidFill>
          <a:ln>
            <a:solidFill>
              <a:schemeClr val="tx1"/>
            </a:solidFill>
          </a:ln>
        </p:spPr>
        <p:txBody>
          <a:bodyPr>
            <a:spAutoFit/>
          </a:bodyPr>
          <a:lstStyle/>
          <a:p>
            <a:pPr algn="ctr">
              <a:lnSpc>
                <a:spcPct val="80000"/>
              </a:lnSpc>
              <a:defRPr/>
            </a:pPr>
            <a:r>
              <a:rPr lang="en-US" sz="3000" dirty="0">
                <a:latin typeface="Calibri" pitchFamily="34" charset="0"/>
                <a:ea typeface="Calibri" pitchFamily="34" charset="0"/>
                <a:cs typeface="Calibri" pitchFamily="34" charset="0"/>
              </a:rPr>
              <a:t>Many Americans used </a:t>
            </a:r>
            <a:r>
              <a:rPr lang="en-US" sz="3000" b="1" u="sng" dirty="0">
                <a:solidFill>
                  <a:srgbClr val="FF0000"/>
                </a:solidFill>
                <a:latin typeface="Calibri" pitchFamily="34" charset="0"/>
                <a:ea typeface="Calibri" pitchFamily="34" charset="0"/>
                <a:cs typeface="Calibri" pitchFamily="34" charset="0"/>
              </a:rPr>
              <a:t>credit</a:t>
            </a:r>
            <a:r>
              <a:rPr lang="en-US" sz="3000" dirty="0">
                <a:solidFill>
                  <a:srgbClr val="FF0000"/>
                </a:solidFill>
                <a:latin typeface="Calibri" pitchFamily="34" charset="0"/>
                <a:ea typeface="Calibri" pitchFamily="34" charset="0"/>
                <a:cs typeface="Calibri" pitchFamily="34" charset="0"/>
              </a:rPr>
              <a:t> </a:t>
            </a:r>
            <a:r>
              <a:rPr lang="en-US" sz="3000" dirty="0">
                <a:latin typeface="Calibri" pitchFamily="34" charset="0"/>
                <a:ea typeface="Calibri" pitchFamily="34" charset="0"/>
                <a:cs typeface="Calibri" pitchFamily="34" charset="0"/>
              </a:rPr>
              <a:t>to live beyond their </a:t>
            </a:r>
            <a:r>
              <a:rPr lang="en-US" sz="3000" dirty="0">
                <a:latin typeface="Calibri" pitchFamily="34" charset="0"/>
                <a:ea typeface="Calibri" pitchFamily="34" charset="0"/>
                <a:cs typeface="Calibri" pitchFamily="34" charset="0"/>
              </a:rPr>
              <a:t>means = </a:t>
            </a:r>
            <a:r>
              <a:rPr lang="en-US" sz="3000" b="1" u="sng" dirty="0">
                <a:solidFill>
                  <a:srgbClr val="FF0000"/>
                </a:solidFill>
                <a:latin typeface="Calibri" pitchFamily="34" charset="0"/>
                <a:ea typeface="Calibri" pitchFamily="34" charset="0"/>
                <a:cs typeface="Calibri" pitchFamily="34" charset="0"/>
              </a:rPr>
              <a:t>generating </a:t>
            </a:r>
            <a:r>
              <a:rPr lang="en-US" sz="3000" b="1" u="sng" dirty="0">
                <a:solidFill>
                  <a:srgbClr val="FF0000"/>
                </a:solidFill>
                <a:latin typeface="Calibri" pitchFamily="34" charset="0"/>
                <a:ea typeface="Calibri" pitchFamily="34" charset="0"/>
                <a:cs typeface="Calibri" pitchFamily="34" charset="0"/>
              </a:rPr>
              <a:t>large </a:t>
            </a:r>
            <a:r>
              <a:rPr lang="en-US" sz="3000" b="1" u="sng" dirty="0">
                <a:solidFill>
                  <a:srgbClr val="FF0000"/>
                </a:solidFill>
                <a:latin typeface="Calibri" pitchFamily="34" charset="0"/>
                <a:ea typeface="Calibri" pitchFamily="34" charset="0"/>
                <a:cs typeface="Calibri" pitchFamily="34" charset="0"/>
              </a:rPr>
              <a:t>debts</a:t>
            </a:r>
            <a:r>
              <a:rPr lang="en-US" sz="3000" dirty="0">
                <a:latin typeface="Calibri" pitchFamily="34" charset="0"/>
                <a:ea typeface="Calibri" pitchFamily="34" charset="0"/>
                <a:cs typeface="Calibri" pitchFamily="34" charset="0"/>
              </a:rPr>
              <a:t> </a:t>
            </a:r>
            <a:r>
              <a:rPr lang="en-US" sz="3000" dirty="0">
                <a:latin typeface="Calibri" pitchFamily="34" charset="0"/>
                <a:ea typeface="Calibri" pitchFamily="34" charset="0"/>
                <a:cs typeface="Calibri" pitchFamily="34" charset="0"/>
              </a:rPr>
              <a:t>= </a:t>
            </a:r>
            <a:r>
              <a:rPr lang="en-US" sz="3000" b="1" u="sng" dirty="0">
                <a:solidFill>
                  <a:srgbClr val="FF0000"/>
                </a:solidFill>
                <a:latin typeface="Calibri" pitchFamily="34" charset="0"/>
                <a:ea typeface="Calibri" pitchFamily="34" charset="0"/>
                <a:cs typeface="Calibri" pitchFamily="34" charset="0"/>
              </a:rPr>
              <a:t>cut </a:t>
            </a:r>
            <a:r>
              <a:rPr lang="en-US" sz="3000" b="1" u="sng" dirty="0">
                <a:solidFill>
                  <a:srgbClr val="FF0000"/>
                </a:solidFill>
                <a:latin typeface="Calibri" pitchFamily="34" charset="0"/>
                <a:ea typeface="Calibri" pitchFamily="34" charset="0"/>
                <a:cs typeface="Calibri" pitchFamily="34" charset="0"/>
              </a:rPr>
              <a:t>back on spending </a:t>
            </a:r>
            <a:r>
              <a:rPr lang="en-US" sz="3000" dirty="0">
                <a:latin typeface="Calibri" pitchFamily="34" charset="0"/>
                <a:ea typeface="Calibri" pitchFamily="34" charset="0"/>
                <a:cs typeface="Calibri" pitchFamily="34" charset="0"/>
              </a:rPr>
              <a:t>by the end of the </a:t>
            </a:r>
            <a:r>
              <a:rPr lang="en-US" sz="3000" dirty="0">
                <a:latin typeface="Calibri" pitchFamily="34" charset="0"/>
                <a:ea typeface="Calibri" pitchFamily="34" charset="0"/>
                <a:cs typeface="Calibri" pitchFamily="34" charset="0"/>
              </a:rPr>
              <a:t>decade</a:t>
            </a:r>
            <a:endParaRPr lang="en-US" sz="3000" dirty="0">
              <a:latin typeface="Calibri" pitchFamily="34" charset="0"/>
              <a:ea typeface="Calibri" pitchFamily="34" charset="0"/>
              <a:cs typeface="Calibri" pitchFamily="34" charset="0"/>
            </a:endParaRPr>
          </a:p>
        </p:txBody>
      </p:sp>
      <p:pic>
        <p:nvPicPr>
          <p:cNvPr id="12" name="Picture 6"/>
          <p:cNvPicPr>
            <a:picLocks noChangeAspect="1" noChangeArrowheads="1"/>
          </p:cNvPicPr>
          <p:nvPr/>
        </p:nvPicPr>
        <p:blipFill>
          <a:blip r:embed="rId3">
            <a:lum bright="-24000" contrast="36000"/>
            <a:extLst>
              <a:ext uri="{28A0092B-C50C-407E-A947-70E740481C1C}">
                <a14:useLocalDpi xmlns:a14="http://schemas.microsoft.com/office/drawing/2010/main" val="0"/>
              </a:ext>
            </a:extLst>
          </a:blip>
          <a:srcRect/>
          <a:stretch>
            <a:fillRect/>
          </a:stretch>
        </p:blipFill>
        <p:spPr bwMode="auto">
          <a:xfrm>
            <a:off x="4648201" y="2222500"/>
            <a:ext cx="600551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14" name="Picture 8"/>
          <p:cNvPicPr>
            <a:picLocks noChangeAspect="1" noChangeArrowheads="1"/>
          </p:cNvPicPr>
          <p:nvPr/>
        </p:nvPicPr>
        <p:blipFill>
          <a:blip r:embed="rId4">
            <a:lum bright="-24000" contrast="36000"/>
            <a:extLst>
              <a:ext uri="{28A0092B-C50C-407E-A947-70E740481C1C}">
                <a14:useLocalDpi xmlns:a14="http://schemas.microsoft.com/office/drawing/2010/main" val="0"/>
              </a:ext>
            </a:extLst>
          </a:blip>
          <a:srcRect/>
          <a:stretch>
            <a:fillRect/>
          </a:stretch>
        </p:blipFill>
        <p:spPr bwMode="auto">
          <a:xfrm>
            <a:off x="4662488" y="2230438"/>
            <a:ext cx="6005512" cy="401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294462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1" y="-152400"/>
            <a:ext cx="3114675"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Box 6"/>
          <p:cNvSpPr txBox="1">
            <a:spLocks noChangeArrowheads="1"/>
          </p:cNvSpPr>
          <p:nvPr/>
        </p:nvSpPr>
        <p:spPr bwMode="auto">
          <a:xfrm>
            <a:off x="4724400" y="76200"/>
            <a:ext cx="5867400" cy="477838"/>
          </a:xfrm>
          <a:prstGeom prst="rect">
            <a:avLst/>
          </a:prstGeom>
          <a:solidFill>
            <a:srgbClr val="FFFF99"/>
          </a:solidFill>
          <a:ln w="12700">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000" b="1" u="sng">
                <a:solidFill>
                  <a:srgbClr val="FF0000"/>
                </a:solidFill>
                <a:latin typeface="Calibri" charset="0"/>
                <a:ea typeface="ＭＳ Ｐゴシック" charset="-128"/>
              </a:rPr>
              <a:t>#4 Uneven distribution of income</a:t>
            </a:r>
          </a:p>
        </p:txBody>
      </p:sp>
      <p:sp>
        <p:nvSpPr>
          <p:cNvPr id="8" name="Rectangle 7"/>
          <p:cNvSpPr/>
          <p:nvPr/>
        </p:nvSpPr>
        <p:spPr>
          <a:xfrm>
            <a:off x="4724400" y="596901"/>
            <a:ext cx="5867400" cy="1762125"/>
          </a:xfrm>
          <a:prstGeom prst="rect">
            <a:avLst/>
          </a:prstGeom>
          <a:solidFill>
            <a:schemeClr val="tx2">
              <a:lumMod val="20000"/>
              <a:lumOff val="80000"/>
            </a:schemeClr>
          </a:solidFill>
          <a:ln>
            <a:solidFill>
              <a:schemeClr val="tx1"/>
            </a:solidFill>
          </a:ln>
        </p:spPr>
        <p:txBody>
          <a:bodyPr>
            <a:spAutoFit/>
          </a:bodyPr>
          <a:lstStyle>
            <a:lvl1pPr marL="452438" indent="-457200">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nSpc>
                <a:spcPct val="80000"/>
              </a:lnSpc>
              <a:buFont typeface="Arial" charset="0"/>
              <a:buChar char="•"/>
            </a:pPr>
            <a:r>
              <a:rPr lang="en-US" altLang="x-none" sz="2700">
                <a:latin typeface="Calibri" charset="0"/>
                <a:ea typeface="Calibri" charset="0"/>
                <a:cs typeface="Calibri" charset="0"/>
              </a:rPr>
              <a:t>The decade was not as wealthy </a:t>
            </a:r>
            <a:br>
              <a:rPr lang="en-US" altLang="x-none" sz="2700">
                <a:latin typeface="Calibri" charset="0"/>
                <a:ea typeface="Calibri" charset="0"/>
                <a:cs typeface="Calibri" charset="0"/>
              </a:rPr>
            </a:br>
            <a:r>
              <a:rPr lang="en-US" altLang="x-none" sz="2700">
                <a:latin typeface="Calibri" charset="0"/>
                <a:ea typeface="Calibri" charset="0"/>
                <a:cs typeface="Calibri" charset="0"/>
              </a:rPr>
              <a:t>as it appeared</a:t>
            </a:r>
            <a:r>
              <a:rPr lang="mr-IN" altLang="x-none" sz="2700">
                <a:latin typeface="Calibri" charset="0"/>
                <a:ea typeface="Calibri" charset="0"/>
                <a:cs typeface="Calibri" charset="0"/>
              </a:rPr>
              <a:t>…</a:t>
            </a:r>
            <a:endParaRPr lang="en-US" altLang="x-none" sz="2700">
              <a:latin typeface="Calibri" charset="0"/>
              <a:ea typeface="Calibri" charset="0"/>
              <a:cs typeface="Calibri" charset="0"/>
            </a:endParaRPr>
          </a:p>
          <a:p>
            <a:pPr>
              <a:lnSpc>
                <a:spcPct val="80000"/>
              </a:lnSpc>
              <a:buFont typeface="Arial" charset="0"/>
              <a:buChar char="•"/>
            </a:pPr>
            <a:r>
              <a:rPr lang="en-US" altLang="x-none" sz="2700">
                <a:latin typeface="Calibri" charset="0"/>
                <a:ea typeface="Calibri" charset="0"/>
                <a:cs typeface="Calibri" charset="0"/>
              </a:rPr>
              <a:t>Despite rising wages, </a:t>
            </a:r>
            <a:r>
              <a:rPr lang="en-US" altLang="x-none" sz="2700" b="1" u="sng">
                <a:solidFill>
                  <a:srgbClr val="FF0000"/>
                </a:solidFill>
                <a:latin typeface="Calibri" charset="0"/>
                <a:ea typeface="Calibri" charset="0"/>
                <a:cs typeface="Calibri" charset="0"/>
              </a:rPr>
              <a:t>the gap between the rich and poor grew BIGGER</a:t>
            </a:r>
            <a:r>
              <a:rPr lang="en-US" altLang="x-none" sz="2700" b="1">
                <a:latin typeface="Calibri" charset="0"/>
                <a:ea typeface="Calibri" charset="0"/>
                <a:cs typeface="Calibri" charset="0"/>
              </a:rPr>
              <a:t> </a:t>
            </a:r>
            <a:r>
              <a:rPr lang="en-US" altLang="x-none" sz="2700">
                <a:latin typeface="Calibri" charset="0"/>
                <a:ea typeface="Calibri" charset="0"/>
                <a:cs typeface="Calibri" charset="0"/>
              </a:rPr>
              <a:t>in the 1920s</a:t>
            </a: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0" y="2271714"/>
            <a:ext cx="5892800"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2" name="Rectangle 11"/>
          <p:cNvSpPr>
            <a:spLocks noChangeArrowheads="1"/>
          </p:cNvSpPr>
          <p:nvPr/>
        </p:nvSpPr>
        <p:spPr bwMode="auto">
          <a:xfrm>
            <a:off x="4724400" y="2401889"/>
            <a:ext cx="5867400" cy="1209675"/>
          </a:xfrm>
          <a:prstGeom prst="rect">
            <a:avLst/>
          </a:prstGeom>
          <a:solidFill>
            <a:srgbClr val="FFCCFF"/>
          </a:solidFill>
          <a:ln w="9525">
            <a:solidFill>
              <a:schemeClr val="tx1"/>
            </a:solidFill>
            <a:miter lim="800000"/>
            <a:headEnd/>
            <a:tailEnd/>
          </a:ln>
        </p:spPr>
        <p:txBody>
          <a:bodyPr>
            <a:spAutoFit/>
          </a:bodyPr>
          <a:lstStyle>
            <a:lvl1pPr marL="4763" indent="-9525">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000" b="1" u="sng">
                <a:solidFill>
                  <a:srgbClr val="FF0000"/>
                </a:solidFill>
                <a:latin typeface="Calibri" charset="0"/>
                <a:ea typeface="ＭＳ Ｐゴシック" charset="-128"/>
              </a:rPr>
              <a:t>70% of Americans were considered </a:t>
            </a:r>
            <a:r>
              <a:rPr kumimoji="0" lang="ja-JP" altLang="en-US" sz="3000" b="1" u="sng">
                <a:solidFill>
                  <a:srgbClr val="FF0000"/>
                </a:solidFill>
                <a:latin typeface="Calibri" charset="0"/>
                <a:ea typeface="ＭＳ Ｐゴシック" charset="-128"/>
              </a:rPr>
              <a:t>“</a:t>
            </a:r>
            <a:r>
              <a:rPr kumimoji="0" lang="en-US" altLang="ja-JP" sz="3000" b="1" u="sng">
                <a:solidFill>
                  <a:srgbClr val="FF0000"/>
                </a:solidFill>
                <a:latin typeface="Calibri" charset="0"/>
                <a:ea typeface="ＭＳ Ｐゴシック" charset="-128"/>
              </a:rPr>
              <a:t>poor</a:t>
            </a:r>
            <a:r>
              <a:rPr kumimoji="0" lang="ja-JP" altLang="en-US" sz="3000" b="1" u="sng">
                <a:solidFill>
                  <a:srgbClr val="FF0000"/>
                </a:solidFill>
                <a:latin typeface="Calibri" charset="0"/>
                <a:ea typeface="ＭＳ Ｐゴシック" charset="-128"/>
              </a:rPr>
              <a:t>”</a:t>
            </a:r>
            <a:r>
              <a:rPr kumimoji="0" lang="en-US" altLang="ja-JP" sz="3000" b="1">
                <a:solidFill>
                  <a:srgbClr val="FF0000"/>
                </a:solidFill>
                <a:latin typeface="Calibri" charset="0"/>
                <a:ea typeface="ＭＳ Ｐゴシック" charset="-128"/>
              </a:rPr>
              <a:t> </a:t>
            </a:r>
            <a:r>
              <a:rPr kumimoji="0" lang="en-US" altLang="ja-JP" sz="3000">
                <a:latin typeface="Calibri" charset="0"/>
                <a:ea typeface="ＭＳ Ｐゴシック" charset="-128"/>
              </a:rPr>
              <a:t>so most of the spending was done by 30% of the population </a:t>
            </a:r>
            <a:endParaRPr kumimoji="0" lang="en-US" altLang="x-none" sz="3000">
              <a:latin typeface="Calibri" charset="0"/>
              <a:ea typeface="ＭＳ Ｐゴシック" charset="-128"/>
            </a:endParaRPr>
          </a:p>
        </p:txBody>
      </p:sp>
      <p:sp>
        <p:nvSpPr>
          <p:cNvPr id="13" name="Text Box 4"/>
          <p:cNvSpPr txBox="1">
            <a:spLocks noChangeArrowheads="1"/>
          </p:cNvSpPr>
          <p:nvPr/>
        </p:nvSpPr>
        <p:spPr bwMode="auto">
          <a:xfrm>
            <a:off x="7543800" y="6172200"/>
            <a:ext cx="31242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75000"/>
              </a:lnSpc>
              <a:spcBef>
                <a:spcPct val="0"/>
              </a:spcBef>
              <a:buClrTx/>
              <a:buFontTx/>
              <a:buNone/>
            </a:pPr>
            <a:r>
              <a:rPr kumimoji="0" lang="en-US" altLang="x-none" sz="1800">
                <a:solidFill>
                  <a:srgbClr val="C00000"/>
                </a:solidFill>
                <a:latin typeface="Calibri" charset="0"/>
                <a:ea typeface="ＭＳ Ｐゴシック" charset="-128"/>
              </a:rPr>
              <a:t>* An income of $2,500 per year was the minimum amount for </a:t>
            </a:r>
            <a:br>
              <a:rPr kumimoji="0" lang="en-US" altLang="x-none" sz="1800">
                <a:solidFill>
                  <a:srgbClr val="C00000"/>
                </a:solidFill>
                <a:latin typeface="Calibri" charset="0"/>
                <a:ea typeface="ＭＳ Ｐゴシック" charset="-128"/>
              </a:rPr>
            </a:br>
            <a:r>
              <a:rPr kumimoji="0" lang="en-US" altLang="x-none" sz="1800">
                <a:solidFill>
                  <a:srgbClr val="C00000"/>
                </a:solidFill>
                <a:latin typeface="Calibri" charset="0"/>
                <a:ea typeface="ＭＳ Ｐゴシック" charset="-128"/>
              </a:rPr>
              <a:t>a decent standard of living </a:t>
            </a:r>
          </a:p>
        </p:txBody>
      </p:sp>
    </p:spTree>
    <p:extLst>
      <p:ext uri="{BB962C8B-B14F-4D97-AF65-F5344CB8AC3E}">
        <p14:creationId xmlns:p14="http://schemas.microsoft.com/office/powerpoint/2010/main" val="1222444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1" y="-152400"/>
            <a:ext cx="3114675"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Box 6"/>
          <p:cNvSpPr txBox="1">
            <a:spLocks noChangeArrowheads="1"/>
          </p:cNvSpPr>
          <p:nvPr/>
        </p:nvSpPr>
        <p:spPr bwMode="auto">
          <a:xfrm>
            <a:off x="4724400" y="76200"/>
            <a:ext cx="5867400" cy="477838"/>
          </a:xfrm>
          <a:prstGeom prst="rect">
            <a:avLst/>
          </a:prstGeom>
          <a:solidFill>
            <a:srgbClr val="FFCC99"/>
          </a:solidFill>
          <a:ln w="12700">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000" b="1" u="sng">
                <a:solidFill>
                  <a:srgbClr val="FF0000"/>
                </a:solidFill>
                <a:latin typeface="Calibri" charset="0"/>
                <a:ea typeface="ＭＳ Ｐゴシック" charset="-128"/>
              </a:rPr>
              <a:t>#5 Stock market speculation</a:t>
            </a:r>
          </a:p>
        </p:txBody>
      </p:sp>
      <p:sp>
        <p:nvSpPr>
          <p:cNvPr id="14339" name="Rectangle 3"/>
          <p:cNvSpPr>
            <a:spLocks noChangeArrowheads="1"/>
          </p:cNvSpPr>
          <p:nvPr/>
        </p:nvSpPr>
        <p:spPr bwMode="auto">
          <a:xfrm>
            <a:off x="4419600" y="684214"/>
            <a:ext cx="6172200" cy="1570037"/>
          </a:xfrm>
          <a:prstGeom prst="rect">
            <a:avLst/>
          </a:prstGeom>
          <a:solidFill>
            <a:srgbClr val="CCFFCC"/>
          </a:solidFill>
          <a:ln w="9525">
            <a:solidFill>
              <a:schemeClr val="tx1"/>
            </a:solidFill>
            <a:miter lim="800000"/>
            <a:headEnd/>
            <a:tailEnd/>
          </a:ln>
        </p:spPr>
        <p:txBody>
          <a:bodyPr>
            <a:spAutoFit/>
          </a:bodyPr>
          <a:lstStyle>
            <a:lvl1pPr marL="4763" indent="-9525">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a:lnSpc>
                <a:spcPct val="80000"/>
              </a:lnSpc>
              <a:defRPr/>
            </a:pPr>
            <a:r>
              <a:rPr lang="en-US" altLang="x-none" dirty="0"/>
              <a:t>Get rich by “playing the market”? NOT SO FAST!</a:t>
            </a:r>
          </a:p>
          <a:p>
            <a:pPr marL="338138" indent="-342900" algn="ctr">
              <a:lnSpc>
                <a:spcPct val="80000"/>
              </a:lnSpc>
              <a:buFont typeface="Arial" charset="0"/>
              <a:buChar char="•"/>
              <a:defRPr/>
            </a:pPr>
            <a:r>
              <a:rPr lang="en-US" altLang="x-none" dirty="0"/>
              <a:t>The stock market </a:t>
            </a:r>
            <a:r>
              <a:rPr lang="en-US" altLang="x-none" b="1" dirty="0"/>
              <a:t>SOARED </a:t>
            </a:r>
            <a:r>
              <a:rPr lang="en-US" altLang="x-none" dirty="0"/>
              <a:t>throughout the 1920s and people gambled by borrowing money to pay for stocks (called </a:t>
            </a:r>
            <a:r>
              <a:rPr lang="en-US" altLang="x-none" b="1" u="sng" dirty="0">
                <a:solidFill>
                  <a:srgbClr val="FF0000"/>
                </a:solidFill>
              </a:rPr>
              <a:t>buying on margin</a:t>
            </a:r>
            <a:r>
              <a:rPr lang="en-US" altLang="x-none" dirty="0"/>
              <a:t>)</a:t>
            </a:r>
          </a:p>
        </p:txBody>
      </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l="5705" t="6401" r="6493"/>
          <a:stretch>
            <a:fillRect/>
          </a:stretch>
        </p:blipFill>
        <p:spPr bwMode="auto">
          <a:xfrm>
            <a:off x="7086601" y="2343150"/>
            <a:ext cx="3363913" cy="4521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46239" y="2343151"/>
            <a:ext cx="5341937"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7185025" y="2370139"/>
            <a:ext cx="3429000" cy="3062287"/>
          </a:xfrm>
          <a:prstGeom prst="rect">
            <a:avLst/>
          </a:prstGeom>
          <a:solidFill>
            <a:srgbClr val="FFCCFF"/>
          </a:solidFill>
          <a:ln w="9525">
            <a:solidFill>
              <a:schemeClr val="tx1"/>
            </a:solidFill>
            <a:miter lim="800000"/>
            <a:headEnd/>
            <a:tailEnd/>
          </a:ln>
        </p:spPr>
        <p:txBody>
          <a:bodyPr>
            <a:spAutoFit/>
          </a:bodyPr>
          <a:lstStyle>
            <a:lvl1pPr marL="4763" indent="-9525">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000">
                <a:latin typeface="Calibri" charset="0"/>
                <a:ea typeface="ＭＳ Ｐゴシック" charset="-128"/>
              </a:rPr>
              <a:t>The stock market </a:t>
            </a:r>
            <a:r>
              <a:rPr kumimoji="0" lang="en-US" altLang="x-none" sz="3000" b="1">
                <a:latin typeface="Calibri" charset="0"/>
                <a:ea typeface="ＭＳ Ｐゴシック" charset="-128"/>
              </a:rPr>
              <a:t>was not regulated </a:t>
            </a:r>
            <a:r>
              <a:rPr kumimoji="0" lang="en-US" altLang="x-none" sz="3000">
                <a:latin typeface="Calibri" charset="0"/>
                <a:ea typeface="ＭＳ Ｐゴシック" charset="-128"/>
              </a:rPr>
              <a:t>by the government which allowed some companies to alter their stock prices</a:t>
            </a:r>
            <a:br>
              <a:rPr kumimoji="0" lang="en-US" altLang="x-none" sz="3000">
                <a:latin typeface="Calibri" charset="0"/>
                <a:ea typeface="ＭＳ Ｐゴシック" charset="-128"/>
              </a:rPr>
            </a:br>
            <a:r>
              <a:rPr kumimoji="0" lang="en-US" altLang="x-none" sz="3000">
                <a:latin typeface="Calibri" charset="0"/>
                <a:ea typeface="ＭＳ Ｐゴシック" charset="-128"/>
              </a:rPr>
              <a:t>to increase profits…</a:t>
            </a:r>
            <a:br>
              <a:rPr kumimoji="0" lang="en-US" altLang="x-none" sz="3000">
                <a:latin typeface="Calibri" charset="0"/>
                <a:ea typeface="ＭＳ Ｐゴシック" charset="-128"/>
              </a:rPr>
            </a:br>
            <a:endParaRPr kumimoji="0" lang="en-US" altLang="x-none" sz="3000">
              <a:latin typeface="Calibri" charset="0"/>
              <a:ea typeface="ＭＳ Ｐゴシック" charset="-128"/>
            </a:endParaRPr>
          </a:p>
        </p:txBody>
      </p:sp>
    </p:spTree>
    <p:extLst>
      <p:ext uri="{BB962C8B-B14F-4D97-AF65-F5344CB8AC3E}">
        <p14:creationId xmlns:p14="http://schemas.microsoft.com/office/powerpoint/2010/main" val="642223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676400" y="152401"/>
            <a:ext cx="4343400" cy="1141413"/>
          </a:xfrm>
          <a:prstGeom prst="rect">
            <a:avLst/>
          </a:prstGeom>
          <a:solidFill>
            <a:srgbClr val="FFCC99"/>
          </a:solidFill>
          <a:ln w="9525">
            <a:solidFill>
              <a:schemeClr val="tx1"/>
            </a:solidFill>
            <a:miter lim="800000"/>
            <a:headEnd/>
            <a:tailEnd/>
          </a:ln>
        </p:spPr>
        <p:txBody>
          <a:bodyPr>
            <a:spAutoFit/>
          </a:bodyPr>
          <a:lstStyle>
            <a:lvl1pPr marL="4763" indent="-9525">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2800">
                <a:latin typeface="Calibri" charset="0"/>
                <a:ea typeface="ＭＳ Ｐゴシック" charset="-128"/>
              </a:rPr>
              <a:t>After the crash, people tried to </a:t>
            </a:r>
            <a:r>
              <a:rPr kumimoji="0" lang="en-US" altLang="x-none" sz="2800" b="1" u="sng">
                <a:latin typeface="Calibri" charset="0"/>
                <a:ea typeface="ＭＳ Ｐゴシック" charset="-128"/>
              </a:rPr>
              <a:t>withdraw</a:t>
            </a:r>
            <a:r>
              <a:rPr kumimoji="0" lang="en-US" altLang="x-none" sz="2800">
                <a:latin typeface="Calibri" charset="0"/>
                <a:ea typeface="ＭＳ Ｐゴシック" charset="-128"/>
              </a:rPr>
              <a:t> (take out) their money from banks</a:t>
            </a:r>
          </a:p>
        </p:txBody>
      </p:sp>
      <p:sp>
        <p:nvSpPr>
          <p:cNvPr id="4" name="Rectangle 3"/>
          <p:cNvSpPr/>
          <p:nvPr/>
        </p:nvSpPr>
        <p:spPr>
          <a:xfrm>
            <a:off x="1700214" y="1447801"/>
            <a:ext cx="4090987" cy="1635125"/>
          </a:xfrm>
          <a:prstGeom prst="rect">
            <a:avLst/>
          </a:prstGeom>
          <a:solidFill>
            <a:schemeClr val="accent1">
              <a:lumMod val="20000"/>
              <a:lumOff val="80000"/>
            </a:schemeClr>
          </a:solidFill>
          <a:ln>
            <a:solidFill>
              <a:schemeClr val="tx1"/>
            </a:solidFill>
          </a:ln>
        </p:spPr>
        <p:txBody>
          <a:bodyPr>
            <a:spAutoFit/>
          </a:bodyPr>
          <a:lstStyle>
            <a:lvl1pPr marL="4763" indent="-9525">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x-none" sz="3100">
                <a:latin typeface="Calibri" charset="0"/>
                <a:ea typeface="Calibri" charset="0"/>
                <a:cs typeface="Calibri" charset="0"/>
              </a:rPr>
              <a:t>When banks could </a:t>
            </a:r>
            <a:br>
              <a:rPr lang="en-US" altLang="x-none" sz="3100">
                <a:latin typeface="Calibri" charset="0"/>
                <a:ea typeface="Calibri" charset="0"/>
                <a:cs typeface="Calibri" charset="0"/>
              </a:rPr>
            </a:br>
            <a:r>
              <a:rPr lang="en-US" altLang="x-none" sz="3100">
                <a:latin typeface="Calibri" charset="0"/>
                <a:ea typeface="Calibri" charset="0"/>
                <a:cs typeface="Calibri" charset="0"/>
              </a:rPr>
              <a:t>not produce </a:t>
            </a:r>
            <a:r>
              <a:rPr lang="en-US" altLang="x-none" sz="3100" b="1" u="sng">
                <a:latin typeface="Calibri" charset="0"/>
                <a:ea typeface="Calibri" charset="0"/>
                <a:cs typeface="Calibri" charset="0"/>
              </a:rPr>
              <a:t>money</a:t>
            </a:r>
            <a:r>
              <a:rPr lang="en-US" altLang="x-none" sz="3100">
                <a:latin typeface="Calibri" charset="0"/>
                <a:ea typeface="Calibri" charset="0"/>
                <a:cs typeface="Calibri" charset="0"/>
              </a:rPr>
              <a:t> </a:t>
            </a:r>
            <a:br>
              <a:rPr lang="en-US" altLang="x-none" sz="3100">
                <a:latin typeface="Calibri" charset="0"/>
                <a:ea typeface="Calibri" charset="0"/>
                <a:cs typeface="Calibri" charset="0"/>
              </a:rPr>
            </a:br>
            <a:r>
              <a:rPr lang="en-US" altLang="x-none" sz="3100">
                <a:latin typeface="Calibri" charset="0"/>
                <a:ea typeface="Calibri" charset="0"/>
                <a:cs typeface="Calibri" charset="0"/>
              </a:rPr>
              <a:t>for all their customers, the banks </a:t>
            </a:r>
            <a:r>
              <a:rPr lang="en-US" altLang="x-none" sz="3100" b="1">
                <a:latin typeface="Calibri" charset="0"/>
                <a:ea typeface="Calibri" charset="0"/>
                <a:cs typeface="Calibri" charset="0"/>
              </a:rPr>
              <a:t>FAILED</a:t>
            </a:r>
            <a:r>
              <a:rPr lang="en-US" altLang="x-none" sz="3100">
                <a:latin typeface="Calibri" charset="0"/>
                <a:ea typeface="Calibri" charset="0"/>
                <a:cs typeface="Calibri" charset="0"/>
              </a:rPr>
              <a:t>!</a:t>
            </a:r>
            <a:endParaRPr lang="en-US" altLang="x-none" sz="3100" b="1" u="sng">
              <a:latin typeface="Calibri" charset="0"/>
              <a:ea typeface="Calibri" charset="0"/>
              <a:cs typeface="Calibri" charset="0"/>
            </a:endParaRPr>
          </a:p>
        </p:txBody>
      </p:sp>
      <p:sp>
        <p:nvSpPr>
          <p:cNvPr id="5" name="Rectangle 4"/>
          <p:cNvSpPr>
            <a:spLocks noChangeArrowheads="1"/>
          </p:cNvSpPr>
          <p:nvPr/>
        </p:nvSpPr>
        <p:spPr bwMode="auto">
          <a:xfrm>
            <a:off x="1700214" y="3124201"/>
            <a:ext cx="4243387" cy="2016125"/>
          </a:xfrm>
          <a:prstGeom prst="rect">
            <a:avLst/>
          </a:prstGeom>
          <a:solidFill>
            <a:srgbClr val="CCCCFF"/>
          </a:solidFill>
          <a:ln w="9525">
            <a:solidFill>
              <a:schemeClr val="tx1"/>
            </a:solidFill>
            <a:miter lim="800000"/>
            <a:headEnd/>
            <a:tailEnd/>
          </a:ln>
        </p:spPr>
        <p:txBody>
          <a:bodyPr>
            <a:spAutoFit/>
          </a:bodyPr>
          <a:lstStyle>
            <a:lvl1pPr marL="4763" indent="-9525">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100">
                <a:latin typeface="Calibri" charset="0"/>
                <a:ea typeface="ＭＳ Ｐゴシック" charset="-128"/>
              </a:rPr>
              <a:t>This led to a run on banks across the U.S… hundreds of banks failed and thousands of  people </a:t>
            </a:r>
            <a:r>
              <a:rPr kumimoji="0" lang="en-US" altLang="x-none" sz="3100" b="1" u="sng">
                <a:latin typeface="Calibri" charset="0"/>
                <a:ea typeface="ＭＳ Ｐゴシック" charset="-128"/>
              </a:rPr>
              <a:t>lost their savings</a:t>
            </a:r>
            <a:r>
              <a:rPr kumimoji="0" lang="en-US" altLang="x-none" sz="3100">
                <a:latin typeface="Calibri" charset="0"/>
                <a:ea typeface="ＭＳ Ｐゴシック" charset="-128"/>
              </a:rPr>
              <a:t>! </a:t>
            </a:r>
            <a:r>
              <a:rPr kumimoji="0" lang="en-US" altLang="x-none" sz="3100" b="1" u="sng">
                <a:latin typeface="Calibri" charset="0"/>
                <a:ea typeface="ＭＳ Ｐゴシック" charset="-128"/>
              </a:rPr>
              <a:t> </a:t>
            </a:r>
          </a:p>
        </p:txBody>
      </p:sp>
      <p:sp>
        <p:nvSpPr>
          <p:cNvPr id="6" name="Rectangle 5"/>
          <p:cNvSpPr>
            <a:spLocks noChangeArrowheads="1"/>
          </p:cNvSpPr>
          <p:nvPr/>
        </p:nvSpPr>
        <p:spPr bwMode="auto">
          <a:xfrm>
            <a:off x="1700214" y="5181601"/>
            <a:ext cx="4243387" cy="1635125"/>
          </a:xfrm>
          <a:prstGeom prst="rect">
            <a:avLst/>
          </a:prstGeom>
          <a:solidFill>
            <a:srgbClr val="99FF99"/>
          </a:solidFill>
          <a:ln w="9525">
            <a:solidFill>
              <a:schemeClr val="tx1"/>
            </a:solidFill>
            <a:miter lim="800000"/>
            <a:headEnd/>
            <a:tailEnd/>
          </a:ln>
        </p:spPr>
        <p:txBody>
          <a:bodyPr>
            <a:spAutoFit/>
          </a:bodyPr>
          <a:lstStyle>
            <a:lvl1pPr marL="4763" indent="-9525">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100">
                <a:latin typeface="Calibri" charset="0"/>
                <a:ea typeface="ＭＳ Ｐゴシック" charset="-128"/>
              </a:rPr>
              <a:t>The </a:t>
            </a:r>
            <a:r>
              <a:rPr kumimoji="0" lang="en-US" altLang="x-none" sz="3100" b="1">
                <a:latin typeface="Calibri" charset="0"/>
                <a:ea typeface="ＭＳ Ｐゴシック" charset="-128"/>
              </a:rPr>
              <a:t>banking failure </a:t>
            </a:r>
            <a:r>
              <a:rPr kumimoji="0" lang="en-US" altLang="x-none" sz="3100">
                <a:latin typeface="Calibri" charset="0"/>
                <a:ea typeface="ＭＳ Ｐゴシック" charset="-128"/>
              </a:rPr>
              <a:t>and </a:t>
            </a:r>
            <a:r>
              <a:rPr kumimoji="0" lang="en-US" altLang="x-none" sz="3100" b="1">
                <a:latin typeface="Calibri" charset="0"/>
                <a:ea typeface="ＭＳ Ｐゴシック" charset="-128"/>
              </a:rPr>
              <a:t>stock market crash </a:t>
            </a:r>
            <a:r>
              <a:rPr kumimoji="0" lang="en-US" altLang="x-none" sz="3100">
                <a:latin typeface="Calibri" charset="0"/>
                <a:ea typeface="ＭＳ Ｐゴシック" charset="-128"/>
              </a:rPr>
              <a:t>led to the collapse of thousands of </a:t>
            </a:r>
            <a:r>
              <a:rPr kumimoji="0" lang="en-US" altLang="x-none" sz="3100" b="1" u="sng">
                <a:latin typeface="Calibri" charset="0"/>
                <a:ea typeface="ＭＳ Ｐゴシック" charset="-128"/>
              </a:rPr>
              <a:t>businesses</a:t>
            </a:r>
          </a:p>
        </p:txBody>
      </p:sp>
      <p:pic>
        <p:nvPicPr>
          <p:cNvPr id="17413" name="Picture 4" descr="http://3.bp.blogspot.com/_cvdgPlEKW9k/S8b0S_n_cJI/AAAAAAAABHg/zx4ZoQBTh7E/s1600/bank-run-1931.jpg"/>
          <p:cNvPicPr>
            <a:picLocks noChangeAspect="1" noChangeArrowheads="1"/>
          </p:cNvPicPr>
          <p:nvPr/>
        </p:nvPicPr>
        <p:blipFill>
          <a:blip r:embed="rId3">
            <a:extLst>
              <a:ext uri="{28A0092B-C50C-407E-A947-70E740481C1C}">
                <a14:useLocalDpi xmlns:a14="http://schemas.microsoft.com/office/drawing/2010/main" val="0"/>
              </a:ext>
            </a:extLst>
          </a:blip>
          <a:srcRect b="9177"/>
          <a:stretch>
            <a:fillRect/>
          </a:stretch>
        </p:blipFill>
        <p:spPr bwMode="auto">
          <a:xfrm>
            <a:off x="5942014" y="152401"/>
            <a:ext cx="4649787"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506788"/>
            <a:ext cx="4114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1576" y="3543300"/>
            <a:ext cx="411162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461384" y="34926"/>
            <a:ext cx="3688830" cy="83099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hlinkClick r:id="rId6"/>
              </a:rPr>
              <a:t>The Bank Run</a:t>
            </a:r>
            <a:endPar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13854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xit" presetSubtype="0" fill="hold"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1203"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1213" name="Rectangle 13"/>
          <p:cNvSpPr>
            <a:spLocks noChangeArrowheads="1"/>
          </p:cNvSpPr>
          <p:nvPr/>
        </p:nvSpPr>
        <p:spPr bwMode="auto">
          <a:xfrm>
            <a:off x="1524000" y="0"/>
            <a:ext cx="9144000" cy="6858000"/>
          </a:xfrm>
          <a:prstGeom prst="rect">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pic>
        <p:nvPicPr>
          <p:cNvPr id="51215" name="Picture 15" descr="DIVI723356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1501"/>
          <a:stretch>
            <a:fillRect/>
          </a:stretch>
        </p:blipFill>
        <p:spPr>
          <a:xfrm>
            <a:off x="1524000" y="820738"/>
            <a:ext cx="9144000" cy="4970462"/>
          </a:xfrm>
          <a:ln w="381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1216" name="Text Box 16"/>
          <p:cNvSpPr txBox="1">
            <a:spLocks noChangeArrowheads="1"/>
          </p:cNvSpPr>
          <p:nvPr/>
        </p:nvSpPr>
        <p:spPr bwMode="auto">
          <a:xfrm>
            <a:off x="1524000" y="5791201"/>
            <a:ext cx="9144000" cy="1057275"/>
          </a:xfrm>
          <a:prstGeom prst="rect">
            <a:avLst/>
          </a:prstGeom>
          <a:solidFill>
            <a:srgbClr val="FFFF66"/>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20000"/>
              </a:spcBef>
              <a:buClr>
                <a:schemeClr val="accent1"/>
              </a:buClr>
              <a:buFont typeface="Arial" charset="0"/>
              <a:buNone/>
              <a:defRPr/>
            </a:pPr>
            <a:r>
              <a:rPr kumimoji="1" lang="en-US" altLang="x-none" sz="3800"/>
              <a:t>This downward spiral continued for 4 years;  By 1932 unemployment was at 25% </a:t>
            </a:r>
            <a:endParaRPr lang="en-US" altLang="x-none" sz="3800"/>
          </a:p>
        </p:txBody>
      </p:sp>
      <p:sp>
        <p:nvSpPr>
          <p:cNvPr id="51218" name="Rectangle 18"/>
          <p:cNvSpPr>
            <a:spLocks noGrp="1" noChangeArrowheads="1"/>
          </p:cNvSpPr>
          <p:nvPr>
            <p:ph type="title"/>
          </p:nvPr>
        </p:nvSpPr>
        <p:spPr>
          <a:xfrm>
            <a:off x="1524000" y="0"/>
            <a:ext cx="9144000" cy="8382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lIns="90488" tIns="44450" rIns="90488" bIns="44450" rtlCol="0" anchor="ctr">
            <a:normAutofit/>
          </a:bodyPr>
          <a:lstStyle/>
          <a:p>
            <a:pPr>
              <a:defRPr/>
            </a:pPr>
            <a:r>
              <a:rPr lang="en-US" altLang="x-none" smtClean="0">
                <a:solidFill>
                  <a:schemeClr val="tx1"/>
                </a:solidFill>
              </a:rPr>
              <a:t>Unemployment, 1929-1942</a:t>
            </a:r>
          </a:p>
        </p:txBody>
      </p:sp>
      <p:sp>
        <p:nvSpPr>
          <p:cNvPr id="8" name="Rectangle 7"/>
          <p:cNvSpPr/>
          <p:nvPr/>
        </p:nvSpPr>
        <p:spPr>
          <a:xfrm>
            <a:off x="1677989" y="5886450"/>
            <a:ext cx="8836025" cy="865188"/>
          </a:xfrm>
          <a:prstGeom prst="rect">
            <a:avLst/>
          </a:prstGeom>
          <a:solidFill>
            <a:schemeClr val="tx2">
              <a:lumMod val="20000"/>
              <a:lumOff val="80000"/>
            </a:schemeClr>
          </a:solidFill>
          <a:ln>
            <a:solidFill>
              <a:schemeClr val="tx1"/>
            </a:solidFill>
          </a:ln>
        </p:spPr>
        <p:txBody>
          <a:bodyPr>
            <a:spAutoFit/>
          </a:bodyPr>
          <a:lstStyle/>
          <a:p>
            <a:pPr marL="4763" indent="-9525" algn="ctr">
              <a:lnSpc>
                <a:spcPct val="80000"/>
              </a:lnSpc>
              <a:defRPr/>
            </a:pPr>
            <a:r>
              <a:rPr lang="en-US" sz="3100" dirty="0">
                <a:latin typeface="Calibri" pitchFamily="34" charset="0"/>
                <a:ea typeface="Calibri" pitchFamily="34" charset="0"/>
                <a:cs typeface="Calibri" pitchFamily="34" charset="0"/>
              </a:rPr>
              <a:t>When the Great Depression began, millions of people lost their jobs or took pay cuts to keep their jobs</a:t>
            </a:r>
          </a:p>
        </p:txBody>
      </p:sp>
      <p:sp>
        <p:nvSpPr>
          <p:cNvPr id="9" name="Rectangle 8"/>
          <p:cNvSpPr>
            <a:spLocks noChangeArrowheads="1"/>
          </p:cNvSpPr>
          <p:nvPr/>
        </p:nvSpPr>
        <p:spPr bwMode="auto">
          <a:xfrm>
            <a:off x="1506537" y="30164"/>
            <a:ext cx="3817938" cy="1570037"/>
          </a:xfrm>
          <a:prstGeom prst="rect">
            <a:avLst/>
          </a:prstGeom>
          <a:solidFill>
            <a:srgbClr val="CCFFCC"/>
          </a:solidFill>
          <a:ln w="9525">
            <a:solidFill>
              <a:schemeClr val="tx1"/>
            </a:solidFill>
            <a:miter lim="800000"/>
            <a:headEnd/>
            <a:tailEnd/>
          </a:ln>
        </p:spPr>
        <p:txBody>
          <a:bodyPr>
            <a:spAutoFit/>
          </a:bodyPr>
          <a:lstStyle>
            <a:lvl1pPr marL="4763" indent="-9525">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000">
                <a:latin typeface="Calibri" charset="0"/>
                <a:ea typeface="ＭＳ Ｐゴシック" charset="-128"/>
              </a:rPr>
              <a:t>Americans lacked confidence in the future so they tried  not to spend money</a:t>
            </a:r>
          </a:p>
        </p:txBody>
      </p:sp>
      <p:sp>
        <p:nvSpPr>
          <p:cNvPr id="10" name="Rectangle 9"/>
          <p:cNvSpPr>
            <a:spLocks noChangeArrowheads="1"/>
          </p:cNvSpPr>
          <p:nvPr/>
        </p:nvSpPr>
        <p:spPr bwMode="auto">
          <a:xfrm>
            <a:off x="1506537" y="4125914"/>
            <a:ext cx="3817938" cy="1584325"/>
          </a:xfrm>
          <a:prstGeom prst="rect">
            <a:avLst/>
          </a:prstGeom>
          <a:solidFill>
            <a:srgbClr val="FFCC99"/>
          </a:solidFill>
          <a:ln w="9525">
            <a:solidFill>
              <a:schemeClr val="tx1"/>
            </a:solidFill>
            <a:miter lim="800000"/>
            <a:headEnd/>
            <a:tailEnd/>
          </a:ln>
        </p:spPr>
        <p:txBody>
          <a:bodyPr>
            <a:spAutoFit/>
          </a:bodyPr>
          <a:lstStyle>
            <a:lvl1pPr marL="4763" indent="-9525">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000">
                <a:latin typeface="Calibri" charset="0"/>
                <a:ea typeface="ＭＳ Ｐゴシック" charset="-128"/>
              </a:rPr>
              <a:t>The decline in consumer confidence made the depression drag on until the 1940s</a:t>
            </a:r>
          </a:p>
        </p:txBody>
      </p:sp>
    </p:spTree>
    <p:extLst>
      <p:ext uri="{BB962C8B-B14F-4D97-AF65-F5344CB8AC3E}">
        <p14:creationId xmlns:p14="http://schemas.microsoft.com/office/powerpoint/2010/main" val="225160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4267200"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ChangeArrowheads="1"/>
          </p:cNvSpPr>
          <p:nvPr/>
        </p:nvSpPr>
        <p:spPr bwMode="auto">
          <a:xfrm>
            <a:off x="5943600" y="292101"/>
            <a:ext cx="4572000" cy="1635125"/>
          </a:xfrm>
          <a:prstGeom prst="rect">
            <a:avLst/>
          </a:prstGeom>
          <a:solidFill>
            <a:srgbClr val="CCFFCC"/>
          </a:solidFill>
          <a:ln w="9525">
            <a:solidFill>
              <a:schemeClr val="tx1"/>
            </a:solidFill>
            <a:miter lim="800000"/>
            <a:headEnd/>
            <a:tailEnd/>
          </a:ln>
        </p:spPr>
        <p:txBody>
          <a:bodyPr>
            <a:spAutoFit/>
          </a:bodyPr>
          <a:lstStyle>
            <a:lvl1pPr marL="4763" indent="-9525">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100">
                <a:latin typeface="Calibri" charset="0"/>
                <a:ea typeface="ＭＳ Ｐゴシック" charset="-128"/>
              </a:rPr>
              <a:t>The Great Depression </a:t>
            </a:r>
            <a:br>
              <a:rPr kumimoji="0" lang="en-US" altLang="x-none" sz="3100">
                <a:latin typeface="Calibri" charset="0"/>
                <a:ea typeface="ＭＳ Ｐゴシック" charset="-128"/>
              </a:rPr>
            </a:br>
            <a:r>
              <a:rPr kumimoji="0" lang="en-US" altLang="x-none" sz="3100">
                <a:latin typeface="Calibri" charset="0"/>
                <a:ea typeface="ＭＳ Ｐゴシック" charset="-128"/>
              </a:rPr>
              <a:t>led to a </a:t>
            </a:r>
            <a:r>
              <a:rPr kumimoji="0" lang="en-US" altLang="x-none" sz="3100" b="1" u="sng">
                <a:solidFill>
                  <a:srgbClr val="FF0000"/>
                </a:solidFill>
                <a:latin typeface="Calibri" charset="0"/>
                <a:ea typeface="ＭＳ Ｐゴシック" charset="-128"/>
              </a:rPr>
              <a:t>global depression </a:t>
            </a:r>
            <a:r>
              <a:rPr kumimoji="0" lang="en-US" altLang="x-none" sz="3100">
                <a:latin typeface="Calibri" charset="0"/>
                <a:ea typeface="ＭＳ Ｐゴシック" charset="-128"/>
              </a:rPr>
              <a:t>in Europe, Asia, and </a:t>
            </a:r>
            <a:br>
              <a:rPr kumimoji="0" lang="en-US" altLang="x-none" sz="3100">
                <a:latin typeface="Calibri" charset="0"/>
                <a:ea typeface="ＭＳ Ｐゴシック" charset="-128"/>
              </a:rPr>
            </a:br>
            <a:r>
              <a:rPr kumimoji="0" lang="en-US" altLang="x-none" sz="3100">
                <a:latin typeface="Calibri" charset="0"/>
                <a:ea typeface="ＭＳ Ｐゴシック" charset="-128"/>
              </a:rPr>
              <a:t>Latin America</a:t>
            </a:r>
          </a:p>
        </p:txBody>
      </p:sp>
      <p:sp>
        <p:nvSpPr>
          <p:cNvPr id="21507" name="Rectangle 3"/>
          <p:cNvSpPr>
            <a:spLocks noChangeArrowheads="1"/>
          </p:cNvSpPr>
          <p:nvPr/>
        </p:nvSpPr>
        <p:spPr bwMode="auto">
          <a:xfrm>
            <a:off x="5965825" y="1981200"/>
            <a:ext cx="4572000" cy="484188"/>
          </a:xfrm>
          <a:prstGeom prst="rect">
            <a:avLst/>
          </a:prstGeom>
          <a:solidFill>
            <a:srgbClr val="CCCCFF"/>
          </a:solidFill>
          <a:ln w="9525">
            <a:solidFill>
              <a:schemeClr val="tx1"/>
            </a:solidFill>
            <a:miter lim="800000"/>
            <a:headEnd/>
            <a:tailEnd/>
          </a:ln>
        </p:spPr>
        <p:txBody>
          <a:bodyPr>
            <a:spAutoFit/>
          </a:bodyPr>
          <a:lstStyle>
            <a:lvl1pPr marL="4763" indent="-9525">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100" b="1" u="sng">
                <a:solidFill>
                  <a:srgbClr val="FF0000"/>
                </a:solidFill>
                <a:latin typeface="Calibri" charset="0"/>
                <a:ea typeface="ＭＳ Ｐゴシック" charset="-128"/>
              </a:rPr>
              <a:t>World trade fell by 40%</a:t>
            </a:r>
          </a:p>
        </p:txBody>
      </p:sp>
      <p:sp>
        <p:nvSpPr>
          <p:cNvPr id="21508" name="Rectangle 10"/>
          <p:cNvSpPr>
            <a:spLocks noChangeArrowheads="1"/>
          </p:cNvSpPr>
          <p:nvPr/>
        </p:nvSpPr>
        <p:spPr bwMode="auto">
          <a:xfrm>
            <a:off x="5943600" y="2566989"/>
            <a:ext cx="4572000" cy="2016125"/>
          </a:xfrm>
          <a:prstGeom prst="rect">
            <a:avLst/>
          </a:prstGeom>
          <a:solidFill>
            <a:srgbClr val="FFCC99"/>
          </a:solidFill>
          <a:ln w="9525">
            <a:solidFill>
              <a:schemeClr val="tx1"/>
            </a:solidFill>
            <a:miter lim="800000"/>
            <a:headEnd/>
            <a:tailEnd/>
          </a:ln>
        </p:spPr>
        <p:txBody>
          <a:bodyPr>
            <a:spAutoFit/>
          </a:bodyPr>
          <a:lstStyle>
            <a:lvl1pPr marL="4763" indent="-9525">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100">
                <a:latin typeface="Calibri" charset="0"/>
                <a:ea typeface="ＭＳ Ｐゴシック" charset="-128"/>
              </a:rPr>
              <a:t>To encourage citizens to buy from U.S. companies (not foreign competitors) the government passed new high </a:t>
            </a:r>
            <a:r>
              <a:rPr kumimoji="0" lang="en-US" altLang="x-none" sz="3100" b="1">
                <a:latin typeface="Calibri" charset="0"/>
                <a:ea typeface="ＭＳ Ｐゴシック" charset="-128"/>
              </a:rPr>
              <a:t>tariffs</a:t>
            </a:r>
            <a:r>
              <a:rPr kumimoji="0" lang="en-US" altLang="x-none" sz="3100">
                <a:latin typeface="Calibri" charset="0"/>
                <a:ea typeface="ＭＳ Ｐゴシック" charset="-128"/>
              </a:rPr>
              <a:t>…</a:t>
            </a:r>
          </a:p>
        </p:txBody>
      </p:sp>
      <p:sp>
        <p:nvSpPr>
          <p:cNvPr id="21509" name="Rectangle 11"/>
          <p:cNvSpPr>
            <a:spLocks noChangeArrowheads="1"/>
          </p:cNvSpPr>
          <p:nvPr/>
        </p:nvSpPr>
        <p:spPr bwMode="auto">
          <a:xfrm>
            <a:off x="5943600" y="4643439"/>
            <a:ext cx="4572000" cy="2009775"/>
          </a:xfrm>
          <a:prstGeom prst="rect">
            <a:avLst/>
          </a:prstGeom>
          <a:solidFill>
            <a:srgbClr val="FFFF99"/>
          </a:solidFill>
          <a:ln w="9525">
            <a:solidFill>
              <a:schemeClr val="tx1"/>
            </a:solidFill>
            <a:miter lim="800000"/>
            <a:headEnd/>
            <a:tailEnd/>
          </a:ln>
        </p:spPr>
        <p:txBody>
          <a:bodyPr>
            <a:spAutoFit/>
          </a:bodyPr>
          <a:lstStyle>
            <a:lvl1pPr marL="4763" indent="-9525">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100">
                <a:latin typeface="Calibri" charset="0"/>
                <a:ea typeface="ＭＳ Ｐゴシック" charset="-128"/>
              </a:rPr>
              <a:t>…European nations responded with their </a:t>
            </a:r>
            <a:br>
              <a:rPr kumimoji="0" lang="en-US" altLang="x-none" sz="3100">
                <a:latin typeface="Calibri" charset="0"/>
                <a:ea typeface="ＭＳ Ｐゴシック" charset="-128"/>
              </a:rPr>
            </a:br>
            <a:r>
              <a:rPr kumimoji="0" lang="en-US" altLang="x-none" sz="3100">
                <a:latin typeface="Calibri" charset="0"/>
                <a:ea typeface="ＭＳ Ｐゴシック" charset="-128"/>
              </a:rPr>
              <a:t>own tariffs which made it difficult for U.S. companies to sell their goods overseas</a:t>
            </a:r>
          </a:p>
        </p:txBody>
      </p:sp>
      <p:pic>
        <p:nvPicPr>
          <p:cNvPr id="215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429000"/>
            <a:ext cx="42672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205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4" name="Rectangle 4"/>
          <p:cNvSpPr>
            <a:spLocks noChangeArrowheads="1"/>
          </p:cNvSpPr>
          <p:nvPr/>
        </p:nvSpPr>
        <p:spPr bwMode="auto">
          <a:xfrm>
            <a:off x="1524000" y="0"/>
            <a:ext cx="9144000" cy="68580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x-none" altLang="x-none"/>
          </a:p>
        </p:txBody>
      </p:sp>
      <p:pic>
        <p:nvPicPr>
          <p:cNvPr id="22530" name="Picture 6" descr="Causes%20of%20the%20Great%20Depression_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333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1716088" y="2851150"/>
            <a:ext cx="88376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r>
              <a:rPr lang="en-US" altLang="x-none" sz="3000"/>
              <a:t>2. Why did the causes of the Great Depression led to calls for government action and reform?</a:t>
            </a:r>
          </a:p>
        </p:txBody>
      </p:sp>
      <p:sp>
        <p:nvSpPr>
          <p:cNvPr id="65538" name="Rectangle 2"/>
          <p:cNvSpPr>
            <a:spLocks noChangeArrowheads="1"/>
          </p:cNvSpPr>
          <p:nvPr/>
        </p:nvSpPr>
        <p:spPr bwMode="auto">
          <a:xfrm>
            <a:off x="1752600" y="1143001"/>
            <a:ext cx="8686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r>
              <a:rPr lang="en-US" altLang="x-none" sz="3000"/>
              <a:t>1. To what extent do you think idealism about American prosperity and the American dream responsible for the Crash?</a:t>
            </a:r>
          </a:p>
        </p:txBody>
      </p:sp>
      <p:sp>
        <p:nvSpPr>
          <p:cNvPr id="4" name="Rectangle 3"/>
          <p:cNvSpPr/>
          <p:nvPr/>
        </p:nvSpPr>
        <p:spPr>
          <a:xfrm>
            <a:off x="1952761" y="0"/>
            <a:ext cx="3714478" cy="923330"/>
          </a:xfrm>
          <a:prstGeom prst="rect">
            <a:avLst/>
          </a:prstGeom>
          <a:noFill/>
        </p:spPr>
        <p:txBody>
          <a:bodyPr wrap="none">
            <a:spAutoFit/>
          </a:bodyPr>
          <a:lstStyle/>
          <a:p>
            <a:pPr algn="ctr">
              <a:defRPr/>
            </a:pPr>
            <a:r>
              <a:rPr lang="en-US" sz="5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DISCUSSION</a:t>
            </a:r>
          </a:p>
        </p:txBody>
      </p:sp>
    </p:spTree>
    <p:extLst>
      <p:ext uri="{BB962C8B-B14F-4D97-AF65-F5344CB8AC3E}">
        <p14:creationId xmlns:p14="http://schemas.microsoft.com/office/powerpoint/2010/main" val="30517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2" y="0"/>
            <a:ext cx="9143999" cy="193899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4000"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Answering AIM</a:t>
            </a: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What factors led to the beginning of the Great Depression? </a:t>
            </a:r>
          </a:p>
          <a:p>
            <a:pPr marL="571500" indent="-571500" algn="ctr">
              <a:buFont typeface="Wingdings" charset="2"/>
              <a:buChar char="Ø"/>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Could it have been avoided?</a:t>
            </a:r>
          </a:p>
        </p:txBody>
      </p:sp>
      <p:pic>
        <p:nvPicPr>
          <p:cNvPr id="665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1850" y="2743200"/>
            <a:ext cx="54483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674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2" y="1"/>
            <a:ext cx="9143999" cy="1323439"/>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4000"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AIM</a:t>
            </a: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What factors led to the beginning of the Great Depression? </a:t>
            </a:r>
          </a:p>
        </p:txBody>
      </p:sp>
      <p:pic>
        <p:nvPicPr>
          <p:cNvPr id="614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1341438"/>
            <a:ext cx="75438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4626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524000" y="0"/>
            <a:ext cx="8915400" cy="1143000"/>
          </a:xfrm>
        </p:spPr>
        <p:txBody>
          <a:bodyPr/>
          <a:lstStyle/>
          <a:p>
            <a:r>
              <a:rPr lang="en-US" altLang="en-US" sz="4000" b="1" u="sng"/>
              <a:t>Review HOMEWORK Activity</a:t>
            </a:r>
          </a:p>
        </p:txBody>
      </p:sp>
      <p:sp>
        <p:nvSpPr>
          <p:cNvPr id="7170" name="Rectangle 3"/>
          <p:cNvSpPr>
            <a:spLocks noGrp="1" noChangeArrowheads="1"/>
          </p:cNvSpPr>
          <p:nvPr>
            <p:ph type="body" idx="1"/>
          </p:nvPr>
        </p:nvSpPr>
        <p:spPr>
          <a:xfrm>
            <a:off x="1524000" y="1295400"/>
            <a:ext cx="9144000" cy="5562600"/>
          </a:xfrm>
        </p:spPr>
        <p:txBody>
          <a:bodyPr/>
          <a:lstStyle/>
          <a:p>
            <a:pPr>
              <a:lnSpc>
                <a:spcPct val="90000"/>
              </a:lnSpc>
            </a:pPr>
            <a:r>
              <a:rPr lang="en-US" altLang="en-US" sz="3600" b="1" u="sng"/>
              <a:t>SAQ PRACTICE</a:t>
            </a:r>
            <a:r>
              <a:rPr lang="en-US" altLang="en-US" sz="3600"/>
              <a:t>: Answer </a:t>
            </a:r>
            <a:r>
              <a:rPr lang="en-US" altLang="en-US" sz="3600" b="1" u="sng"/>
              <a:t>ONE</a:t>
            </a:r>
            <a:r>
              <a:rPr lang="en-US" altLang="en-US" sz="3600"/>
              <a:t> of the following</a:t>
            </a:r>
            <a:r>
              <a:rPr lang="mr-IN" altLang="en-US" sz="3600"/>
              <a:t>…</a:t>
            </a:r>
            <a:endParaRPr lang="en-US" altLang="en-US" sz="3600"/>
          </a:p>
          <a:p>
            <a:pPr>
              <a:lnSpc>
                <a:spcPct val="90000"/>
              </a:lnSpc>
              <a:buFont typeface="Times New Roman" charset="0"/>
              <a:buAutoNum type="alphaLcParenR"/>
            </a:pPr>
            <a:r>
              <a:rPr lang="en-US" altLang="en-US" sz="3600"/>
              <a:t> Briefly explain ONE example of how religion and science were a source of conflict in American society during the 1920s.</a:t>
            </a:r>
          </a:p>
          <a:p>
            <a:pPr>
              <a:lnSpc>
                <a:spcPct val="90000"/>
              </a:lnSpc>
              <a:buFont typeface="Times New Roman" charset="0"/>
              <a:buAutoNum type="alphaLcParenR"/>
            </a:pPr>
            <a:r>
              <a:rPr lang="en-US" altLang="en-US" sz="3600"/>
              <a:t> Briefly explain ONE important difference in the immigration legislation of the 1920s in comparison to other periods.</a:t>
            </a:r>
          </a:p>
        </p:txBody>
      </p:sp>
    </p:spTree>
    <p:extLst>
      <p:ext uri="{BB962C8B-B14F-4D97-AF65-F5344CB8AC3E}">
        <p14:creationId xmlns:p14="http://schemas.microsoft.com/office/powerpoint/2010/main" val="2100603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3"/>
          <p:cNvSpPr>
            <a:spLocks noChangeArrowheads="1"/>
          </p:cNvSpPr>
          <p:nvPr/>
        </p:nvSpPr>
        <p:spPr bwMode="auto">
          <a:xfrm>
            <a:off x="1676400" y="152400"/>
            <a:ext cx="8839200" cy="896938"/>
          </a:xfrm>
          <a:prstGeom prst="rect">
            <a:avLst/>
          </a:prstGeom>
          <a:solidFill>
            <a:srgbClr val="CCFFCC"/>
          </a:solidFill>
          <a:ln w="12700">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200">
                <a:latin typeface="Calibri" charset="0"/>
                <a:ea typeface="ＭＳ Ｐゴシック" charset="-128"/>
              </a:rPr>
              <a:t>The 1920s were a decade of consumer </a:t>
            </a:r>
            <a:r>
              <a:rPr kumimoji="0" lang="en-US" altLang="x-none" sz="3200" b="1">
                <a:latin typeface="Calibri" charset="0"/>
                <a:ea typeface="ＭＳ Ｐゴシック" charset="-128"/>
              </a:rPr>
              <a:t>spending</a:t>
            </a:r>
            <a:r>
              <a:rPr kumimoji="0" lang="en-US" altLang="x-none" sz="3200">
                <a:latin typeface="Calibri" charset="0"/>
                <a:ea typeface="ＭＳ Ｐゴシック" charset="-128"/>
              </a:rPr>
              <a:t> and the economy looked </a:t>
            </a:r>
            <a:r>
              <a:rPr kumimoji="0" lang="en-US" altLang="x-none" sz="3200" b="1">
                <a:latin typeface="Calibri" charset="0"/>
                <a:ea typeface="ＭＳ Ｐゴシック" charset="-128"/>
              </a:rPr>
              <a:t>healthy</a:t>
            </a:r>
            <a:r>
              <a:rPr kumimoji="0" lang="en-US" altLang="x-none" sz="3200">
                <a:latin typeface="Calibri" charset="0"/>
                <a:ea typeface="ＭＳ Ｐゴシック" charset="-128"/>
              </a:rPr>
              <a:t> on the surface</a:t>
            </a:r>
          </a:p>
        </p:txBody>
      </p:sp>
      <p:pic>
        <p:nvPicPr>
          <p:cNvPr id="7" name="Picture 5" descr="http://www.lajollalight.com/files/2011/05/roaring-twent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6" y="1235076"/>
            <a:ext cx="4657725" cy="542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676400" y="1143001"/>
            <a:ext cx="4038600" cy="1584325"/>
          </a:xfrm>
          <a:prstGeom prst="rect">
            <a:avLst/>
          </a:prstGeom>
          <a:solidFill>
            <a:srgbClr val="FFCCFF"/>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000" b="1">
                <a:latin typeface="Calibri" charset="0"/>
                <a:ea typeface="ＭＳ Ｐゴシック" charset="-128"/>
              </a:rPr>
              <a:t>Income</a:t>
            </a:r>
            <a:r>
              <a:rPr kumimoji="0" lang="en-US" altLang="x-none" sz="3000">
                <a:latin typeface="Calibri" charset="0"/>
                <a:ea typeface="ＭＳ Ｐゴシック" charset="-128"/>
              </a:rPr>
              <a:t> did increase in </a:t>
            </a:r>
            <a:br>
              <a:rPr kumimoji="0" lang="en-US" altLang="x-none" sz="3000">
                <a:latin typeface="Calibri" charset="0"/>
                <a:ea typeface="ＭＳ Ｐゴシック" charset="-128"/>
              </a:rPr>
            </a:br>
            <a:r>
              <a:rPr kumimoji="0" lang="en-US" altLang="x-none" sz="3000">
                <a:latin typeface="Calibri" charset="0"/>
                <a:ea typeface="ＭＳ Ｐゴシック" charset="-128"/>
              </a:rPr>
              <a:t>the 1920s, but there were severe </a:t>
            </a:r>
            <a:r>
              <a:rPr kumimoji="0" lang="en-US" altLang="x-none" sz="3000" b="1">
                <a:latin typeface="Calibri" charset="0"/>
                <a:ea typeface="ＭＳ Ｐゴシック" charset="-128"/>
              </a:rPr>
              <a:t>PROBLEMS</a:t>
            </a:r>
            <a:r>
              <a:rPr kumimoji="0" lang="en-US" altLang="x-none" sz="3000">
                <a:latin typeface="Calibri" charset="0"/>
                <a:ea typeface="ＭＳ Ｐゴシック" charset="-128"/>
              </a:rPr>
              <a:t> with the U.S. economy</a:t>
            </a:r>
          </a:p>
        </p:txBody>
      </p:sp>
      <p:pic>
        <p:nvPicPr>
          <p:cNvPr id="8" name="Picture 2" descr="http://unityanddivision4.wikispaces.com/file/view/babe-ruth-red-rock-cola%5B1%5D.jpg/218688870/babe-ruth-red-rock-cola%5B1%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1219201"/>
            <a:ext cx="4229100"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5867400" y="1143000"/>
            <a:ext cx="4648200" cy="1684338"/>
          </a:xfrm>
          <a:prstGeom prst="rect">
            <a:avLst/>
          </a:prstGeom>
          <a:solidFill>
            <a:srgbClr val="FFFFCC"/>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200">
                <a:latin typeface="Calibri" charset="0"/>
                <a:ea typeface="ＭＳ Ｐゴシック" charset="-128"/>
              </a:rPr>
              <a:t>In October 1929, the </a:t>
            </a:r>
            <a:r>
              <a:rPr kumimoji="0" lang="ja-JP" altLang="en-US" sz="3200">
                <a:latin typeface="Calibri" charset="0"/>
                <a:ea typeface="ＭＳ Ｐゴシック" charset="-128"/>
              </a:rPr>
              <a:t>“</a:t>
            </a:r>
            <a:r>
              <a:rPr kumimoji="0" lang="en-US" altLang="ja-JP" sz="3200" b="1">
                <a:latin typeface="Calibri" charset="0"/>
                <a:ea typeface="ＭＳ Ｐゴシック" charset="-128"/>
              </a:rPr>
              <a:t>Roaring Twenties</a:t>
            </a:r>
            <a:r>
              <a:rPr kumimoji="0" lang="ja-JP" altLang="en-US" sz="3200">
                <a:latin typeface="Calibri" charset="0"/>
                <a:ea typeface="ＭＳ Ｐゴシック" charset="-128"/>
              </a:rPr>
              <a:t>”</a:t>
            </a:r>
            <a:r>
              <a:rPr kumimoji="0" lang="en-US" altLang="ja-JP" sz="3200">
                <a:latin typeface="Calibri" charset="0"/>
                <a:ea typeface="ＭＳ Ｐゴシック" charset="-128"/>
              </a:rPr>
              <a:t> came to an end and the Great Depression began</a:t>
            </a:r>
            <a:r>
              <a:rPr kumimoji="0" lang="en-US" altLang="ja-JP" sz="3200">
                <a:solidFill>
                  <a:schemeClr val="folHlink"/>
                </a:solidFill>
                <a:latin typeface="Calibri" charset="0"/>
                <a:ea typeface="ＭＳ Ｐゴシック" charset="-128"/>
              </a:rPr>
              <a:t>…why?</a:t>
            </a:r>
            <a:endParaRPr kumimoji="0" lang="en-US" altLang="x-none" sz="3200">
              <a:solidFill>
                <a:schemeClr val="folHlink"/>
              </a:solidFill>
              <a:latin typeface="Calibri" charset="0"/>
              <a:ea typeface="ＭＳ Ｐゴシック" charset="-128"/>
            </a:endParaRPr>
          </a:p>
        </p:txBody>
      </p:sp>
      <p:pic>
        <p:nvPicPr>
          <p:cNvPr id="73730" name="Picture 2" descr="http://upload.wikimedia.org/wikipedia/commons/thumb/5/58/US_Unemployment_1910-1960.gif/350px-US_Unemployment_1910-196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2895600"/>
            <a:ext cx="5732462"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4" descr="http://www.autolife.umd.umich.edu/Design/Gartman/D_Casestudy/ID77794_depression.gif"/>
          <p:cNvPicPr>
            <a:picLocks noChangeAspect="1" noChangeArrowheads="1"/>
          </p:cNvPicPr>
          <p:nvPr/>
        </p:nvPicPr>
        <p:blipFill>
          <a:blip r:embed="rId5">
            <a:extLst>
              <a:ext uri="{28A0092B-C50C-407E-A947-70E740481C1C}">
                <a14:useLocalDpi xmlns:a14="http://schemas.microsoft.com/office/drawing/2010/main" val="0"/>
              </a:ext>
            </a:extLst>
          </a:blip>
          <a:srcRect l="7640" r="28802"/>
          <a:stretch>
            <a:fillRect/>
          </a:stretch>
        </p:blipFill>
        <p:spPr bwMode="auto">
          <a:xfrm>
            <a:off x="1635126" y="2895600"/>
            <a:ext cx="3089275" cy="386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40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73732"/>
                                        </p:tgtEl>
                                        <p:attrNameLst>
                                          <p:attrName>style.visibility</p:attrName>
                                        </p:attrNameLst>
                                      </p:cBhvr>
                                      <p:to>
                                        <p:strVal val="visible"/>
                                      </p:to>
                                    </p:set>
                                    <p:animEffect transition="in" filter="fade">
                                      <p:cBhvr>
                                        <p:cTn id="19" dur="500"/>
                                        <p:tgtEl>
                                          <p:spTgt spid="73732"/>
                                        </p:tgtEl>
                                      </p:cBhvr>
                                    </p:animEffect>
                                  </p:childTnLst>
                                </p:cTn>
                              </p:par>
                              <p:par>
                                <p:cTn id="20" presetID="10" presetClass="entr" presetSubtype="0" fill="hold" nodeType="withEffect">
                                  <p:stCondLst>
                                    <p:cond delay="0"/>
                                  </p:stCondLst>
                                  <p:childTnLst>
                                    <p:set>
                                      <p:cBhvr>
                                        <p:cTn id="21" dur="1" fill="hold">
                                          <p:stCondLst>
                                            <p:cond delay="0"/>
                                          </p:stCondLst>
                                        </p:cTn>
                                        <p:tgtEl>
                                          <p:spTgt spid="73730"/>
                                        </p:tgtEl>
                                        <p:attrNameLst>
                                          <p:attrName>style.visibility</p:attrName>
                                        </p:attrNameLst>
                                      </p:cBhvr>
                                      <p:to>
                                        <p:strVal val="visible"/>
                                      </p:to>
                                    </p:set>
                                    <p:animEffect transition="in" filter="fade">
                                      <p:cBhvr>
                                        <p:cTn id="22" dur="5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097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2881314"/>
            <a:ext cx="4811712"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463108" y="964079"/>
            <a:ext cx="3962400" cy="1200329"/>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BEFORE the Wall Street Crash</a:t>
            </a:r>
          </a:p>
        </p:txBody>
      </p:sp>
      <p:sp>
        <p:nvSpPr>
          <p:cNvPr id="5" name="TextBox 4"/>
          <p:cNvSpPr txBox="1"/>
          <p:nvPr/>
        </p:nvSpPr>
        <p:spPr>
          <a:xfrm>
            <a:off x="5233988" y="2163763"/>
            <a:ext cx="4419600" cy="43396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285750" indent="-285750">
              <a:buFont typeface="Arial" charset="0"/>
              <a:buChar char="•"/>
              <a:defRPr/>
            </a:pPr>
            <a:r>
              <a:rPr lang="en-US" sz="2300" dirty="0"/>
              <a:t>BUSINESS is BOOMIN!</a:t>
            </a:r>
          </a:p>
          <a:p>
            <a:pPr marL="285750" indent="-285750">
              <a:buFont typeface="Arial" charset="0"/>
              <a:buChar char="•"/>
              <a:defRPr/>
            </a:pPr>
            <a:r>
              <a:rPr lang="en-US" sz="2300" dirty="0"/>
              <a:t>March 1928 </a:t>
            </a:r>
            <a:r>
              <a:rPr lang="mr-IN" sz="2300" dirty="0"/>
              <a:t>–</a:t>
            </a:r>
            <a:r>
              <a:rPr lang="en-US" sz="2300" dirty="0"/>
              <a:t> September 1929 = stock prices RISING</a:t>
            </a:r>
          </a:p>
          <a:p>
            <a:pPr marL="285750" indent="-285750">
              <a:buFont typeface="Arial" charset="0"/>
              <a:buChar char="•"/>
              <a:defRPr/>
            </a:pPr>
            <a:r>
              <a:rPr lang="en-US" sz="2300" dirty="0"/>
              <a:t>September 3 = Dow Jones Industrial Average all time high of 381!</a:t>
            </a:r>
          </a:p>
          <a:p>
            <a:pPr marL="285750" indent="-285750">
              <a:buFont typeface="Arial" charset="0"/>
              <a:buChar char="•"/>
              <a:defRPr/>
            </a:pPr>
            <a:r>
              <a:rPr lang="en-US" sz="2300" dirty="0"/>
              <a:t>Buying $1,000 worth of stock in 1928? Would’ve doubled in less than a year!</a:t>
            </a:r>
          </a:p>
          <a:p>
            <a:pPr marL="285750" lvl="1" indent="-285750">
              <a:buFont typeface="Arial" charset="0"/>
              <a:buChar char="•"/>
              <a:defRPr/>
            </a:pPr>
            <a:r>
              <a:rPr lang="en-US" altLang="x-none" sz="2300" dirty="0"/>
              <a:t>In 1927, the economy had a recession but gov’t &amp; business leaders ignored warning signs. </a:t>
            </a:r>
          </a:p>
        </p:txBody>
      </p:sp>
    </p:spTree>
    <p:extLst>
      <p:ext uri="{BB962C8B-B14F-4D97-AF65-F5344CB8AC3E}">
        <p14:creationId xmlns:p14="http://schemas.microsoft.com/office/powerpoint/2010/main" val="239039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1" y="-152400"/>
            <a:ext cx="3114675"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TextBox 6"/>
          <p:cNvSpPr txBox="1">
            <a:spLocks noChangeArrowheads="1"/>
          </p:cNvSpPr>
          <p:nvPr/>
        </p:nvSpPr>
        <p:spPr bwMode="auto">
          <a:xfrm>
            <a:off x="4724400" y="76201"/>
            <a:ext cx="5867400" cy="1216025"/>
          </a:xfrm>
          <a:prstGeom prst="rect">
            <a:avLst/>
          </a:prstGeom>
          <a:solidFill>
            <a:srgbClr val="FFFF99"/>
          </a:solidFill>
          <a:ln w="12700">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000">
                <a:latin typeface="Calibri" charset="0"/>
                <a:ea typeface="ＭＳ Ｐゴシック" charset="-128"/>
              </a:rPr>
              <a:t>The spark that triggered the </a:t>
            </a:r>
            <a:br>
              <a:rPr kumimoji="0" lang="en-US" altLang="x-none" sz="3000">
                <a:latin typeface="Calibri" charset="0"/>
                <a:ea typeface="ＭＳ Ｐゴシック" charset="-128"/>
              </a:rPr>
            </a:br>
            <a:r>
              <a:rPr kumimoji="0" lang="en-US" altLang="x-none" sz="3000">
                <a:latin typeface="Calibri" charset="0"/>
                <a:ea typeface="ＭＳ Ｐゴシック" charset="-128"/>
              </a:rPr>
              <a:t>Great Depression was the </a:t>
            </a:r>
            <a:br>
              <a:rPr kumimoji="0" lang="en-US" altLang="x-none" sz="3000">
                <a:latin typeface="Calibri" charset="0"/>
                <a:ea typeface="ＭＳ Ｐゴシック" charset="-128"/>
              </a:rPr>
            </a:br>
            <a:r>
              <a:rPr kumimoji="0" lang="en-US" altLang="x-none" sz="3000" b="1">
                <a:latin typeface="Calibri" charset="0"/>
                <a:ea typeface="ＭＳ Ｐゴシック" charset="-128"/>
              </a:rPr>
              <a:t>stock market crash </a:t>
            </a:r>
            <a:r>
              <a:rPr kumimoji="0" lang="en-US" altLang="x-none" sz="3000">
                <a:latin typeface="Calibri" charset="0"/>
                <a:ea typeface="ＭＳ Ｐゴシック" charset="-128"/>
              </a:rPr>
              <a:t>in October 1929 </a:t>
            </a:r>
          </a:p>
        </p:txBody>
      </p:sp>
      <p:pic>
        <p:nvPicPr>
          <p:cNvPr id="921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1" y="2362200"/>
            <a:ext cx="5387975"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2" name="Rectangle 1"/>
          <p:cNvSpPr/>
          <p:nvPr/>
        </p:nvSpPr>
        <p:spPr>
          <a:xfrm>
            <a:off x="4725988" y="1371600"/>
            <a:ext cx="5865812" cy="839788"/>
          </a:xfrm>
          <a:prstGeom prst="rect">
            <a:avLst/>
          </a:prstGeom>
          <a:solidFill>
            <a:schemeClr val="accent1">
              <a:lumMod val="20000"/>
              <a:lumOff val="80000"/>
            </a:schemeClr>
          </a:solidFill>
          <a:ln>
            <a:solidFill>
              <a:schemeClr val="tx1"/>
            </a:solidFill>
          </a:ln>
        </p:spPr>
        <p:txBody>
          <a:bodyPr>
            <a:spAutoFit/>
          </a:bodyPr>
          <a:lstStyle/>
          <a:p>
            <a:pPr marL="4763" indent="-9525" algn="ctr">
              <a:lnSpc>
                <a:spcPct val="80000"/>
              </a:lnSpc>
              <a:defRPr/>
            </a:pPr>
            <a:r>
              <a:rPr lang="en-US" sz="3000" dirty="0">
                <a:latin typeface="Calibri" pitchFamily="34" charset="0"/>
                <a:ea typeface="Calibri" pitchFamily="34" charset="0"/>
                <a:cs typeface="Calibri" pitchFamily="34" charset="0"/>
              </a:rPr>
              <a:t>On</a:t>
            </a:r>
            <a:r>
              <a:rPr lang="en-US" sz="2800" dirty="0">
                <a:latin typeface="Calibri" pitchFamily="34" charset="0"/>
                <a:ea typeface="Calibri" pitchFamily="34" charset="0"/>
                <a:cs typeface="Calibri" pitchFamily="34" charset="0"/>
              </a:rPr>
              <a:t> </a:t>
            </a:r>
            <a:r>
              <a:rPr lang="en-US" sz="3000" dirty="0">
                <a:latin typeface="Calibri" pitchFamily="34" charset="0"/>
                <a:ea typeface="Calibri" pitchFamily="34" charset="0"/>
                <a:cs typeface="Calibri" pitchFamily="34" charset="0"/>
              </a:rPr>
              <a:t>October</a:t>
            </a:r>
            <a:r>
              <a:rPr lang="en-US" sz="2800" dirty="0">
                <a:latin typeface="Calibri" pitchFamily="34" charset="0"/>
                <a:ea typeface="Calibri" pitchFamily="34" charset="0"/>
                <a:cs typeface="Calibri" pitchFamily="34" charset="0"/>
              </a:rPr>
              <a:t> </a:t>
            </a:r>
            <a:r>
              <a:rPr lang="en-US" sz="3000" dirty="0">
                <a:latin typeface="Calibri" pitchFamily="34" charset="0"/>
                <a:ea typeface="Calibri" pitchFamily="34" charset="0"/>
                <a:cs typeface="Calibri" pitchFamily="34" charset="0"/>
              </a:rPr>
              <a:t>29,</a:t>
            </a:r>
            <a:r>
              <a:rPr lang="en-US" sz="2800" dirty="0">
                <a:latin typeface="Calibri" pitchFamily="34" charset="0"/>
                <a:ea typeface="Calibri" pitchFamily="34" charset="0"/>
                <a:cs typeface="Calibri" pitchFamily="34" charset="0"/>
              </a:rPr>
              <a:t> </a:t>
            </a:r>
            <a:r>
              <a:rPr lang="en-US" sz="3000" dirty="0">
                <a:latin typeface="Calibri" pitchFamily="34" charset="0"/>
                <a:ea typeface="Calibri" pitchFamily="34" charset="0"/>
                <a:cs typeface="Calibri" pitchFamily="34" charset="0"/>
              </a:rPr>
              <a:t>1929</a:t>
            </a:r>
            <a:r>
              <a:rPr lang="en-US" sz="2800" dirty="0">
                <a:latin typeface="Calibri" pitchFamily="34" charset="0"/>
                <a:ea typeface="Calibri" pitchFamily="34" charset="0"/>
                <a:cs typeface="Calibri" pitchFamily="34" charset="0"/>
              </a:rPr>
              <a:t> </a:t>
            </a:r>
            <a:r>
              <a:rPr lang="en-US" sz="3000" dirty="0">
                <a:latin typeface="Calibri" pitchFamily="34" charset="0"/>
                <a:ea typeface="Calibri" pitchFamily="34" charset="0"/>
                <a:cs typeface="Calibri" pitchFamily="34" charset="0"/>
              </a:rPr>
              <a:t>(</a:t>
            </a:r>
            <a:r>
              <a:rPr lang="en-US" sz="3000" b="1" u="sng" dirty="0">
                <a:solidFill>
                  <a:srgbClr val="FF0000"/>
                </a:solidFill>
                <a:latin typeface="Calibri" pitchFamily="34" charset="0"/>
                <a:ea typeface="Calibri" pitchFamily="34" charset="0"/>
                <a:cs typeface="Calibri" pitchFamily="34" charset="0"/>
              </a:rPr>
              <a:t>Black</a:t>
            </a:r>
            <a:r>
              <a:rPr lang="en-US" sz="2800" b="1" u="sng" dirty="0">
                <a:solidFill>
                  <a:srgbClr val="FF0000"/>
                </a:solidFill>
                <a:latin typeface="Calibri" pitchFamily="34" charset="0"/>
                <a:ea typeface="Calibri" pitchFamily="34" charset="0"/>
                <a:cs typeface="Calibri" pitchFamily="34" charset="0"/>
              </a:rPr>
              <a:t> </a:t>
            </a:r>
            <a:r>
              <a:rPr lang="en-US" sz="3000" b="1" u="sng" dirty="0">
                <a:solidFill>
                  <a:srgbClr val="FF0000"/>
                </a:solidFill>
                <a:latin typeface="Calibri" pitchFamily="34" charset="0"/>
                <a:ea typeface="Calibri" pitchFamily="34" charset="0"/>
                <a:cs typeface="Calibri" pitchFamily="34" charset="0"/>
              </a:rPr>
              <a:t>Tuesday</a:t>
            </a:r>
            <a:r>
              <a:rPr lang="en-US" sz="3000" dirty="0">
                <a:latin typeface="Calibri" pitchFamily="34" charset="0"/>
                <a:ea typeface="Calibri" pitchFamily="34" charset="0"/>
                <a:cs typeface="Calibri" pitchFamily="34" charset="0"/>
              </a:rPr>
              <a:t>) the </a:t>
            </a:r>
            <a:r>
              <a:rPr lang="en-US" sz="3000" b="1" u="sng" dirty="0">
                <a:solidFill>
                  <a:srgbClr val="FF0000"/>
                </a:solidFill>
                <a:latin typeface="Calibri" pitchFamily="34" charset="0"/>
                <a:ea typeface="Calibri" pitchFamily="34" charset="0"/>
                <a:cs typeface="Calibri" pitchFamily="34" charset="0"/>
              </a:rPr>
              <a:t>stock market crashed </a:t>
            </a:r>
          </a:p>
        </p:txBody>
      </p:sp>
      <p:pic>
        <p:nvPicPr>
          <p:cNvPr id="70660" name="Picture 4" descr="http://www.balkanplumbing.com/media/stock-market-crash-19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8026" y="2362201"/>
            <a:ext cx="3533775" cy="2073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0662" name="Picture 6" descr="http://commonamericanjournal.com/wp-content/uploads/2009/10/AP291030036.jpg"/>
          <p:cNvPicPr>
            <a:picLocks noChangeAspect="1" noChangeArrowheads="1"/>
          </p:cNvPicPr>
          <p:nvPr/>
        </p:nvPicPr>
        <p:blipFill>
          <a:blip r:embed="rId6">
            <a:extLst>
              <a:ext uri="{28A0092B-C50C-407E-A947-70E740481C1C}">
                <a14:useLocalDpi xmlns:a14="http://schemas.microsoft.com/office/drawing/2010/main" val="0"/>
              </a:ext>
            </a:extLst>
          </a:blip>
          <a:srcRect b="11501"/>
          <a:stretch>
            <a:fillRect/>
          </a:stretch>
        </p:blipFill>
        <p:spPr bwMode="auto">
          <a:xfrm>
            <a:off x="7043738" y="4564064"/>
            <a:ext cx="3548062" cy="2293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7058026" y="2651126"/>
            <a:ext cx="3533775" cy="1579563"/>
          </a:xfrm>
          <a:prstGeom prst="rect">
            <a:avLst/>
          </a:prstGeom>
          <a:solidFill>
            <a:srgbClr val="FFCC99"/>
          </a:solidFill>
          <a:ln w="9525">
            <a:solidFill>
              <a:schemeClr val="tx1"/>
            </a:solidFill>
            <a:miter lim="800000"/>
            <a:headEnd/>
            <a:tailEnd/>
          </a:ln>
        </p:spPr>
        <p:txBody>
          <a:bodyPr>
            <a:spAutoFit/>
          </a:bodyPr>
          <a:lstStyle>
            <a:lvl1pPr marL="4763" indent="-9525">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000">
                <a:latin typeface="Calibri" charset="0"/>
                <a:ea typeface="ＭＳ Ｐゴシック" charset="-128"/>
              </a:rPr>
              <a:t>People </a:t>
            </a:r>
            <a:r>
              <a:rPr kumimoji="0" lang="en-US" altLang="x-none" sz="3000" b="1" u="sng">
                <a:solidFill>
                  <a:srgbClr val="FF0000"/>
                </a:solidFill>
                <a:latin typeface="Calibri" charset="0"/>
                <a:ea typeface="ＭＳ Ｐゴシック" charset="-128"/>
              </a:rPr>
              <a:t>rushed to sell</a:t>
            </a:r>
            <a:r>
              <a:rPr kumimoji="0" lang="en-US" altLang="x-none" sz="3000">
                <a:latin typeface="Calibri" charset="0"/>
                <a:ea typeface="ＭＳ Ｐゴシック" charset="-128"/>
              </a:rPr>
              <a:t> = </a:t>
            </a:r>
            <a:r>
              <a:rPr kumimoji="0" lang="en-US" altLang="x-none" sz="3000" b="1" u="sng">
                <a:solidFill>
                  <a:srgbClr val="FF0000"/>
                </a:solidFill>
                <a:latin typeface="Calibri" charset="0"/>
                <a:ea typeface="ＭＳ Ｐゴシック" charset="-128"/>
              </a:rPr>
              <a:t>stock prices dropped</a:t>
            </a:r>
            <a:r>
              <a:rPr kumimoji="0" lang="en-US" altLang="x-none" sz="3000">
                <a:latin typeface="Calibri" charset="0"/>
                <a:ea typeface="ＭＳ Ｐゴシック" charset="-128"/>
              </a:rPr>
              <a:t> </a:t>
            </a:r>
            <a:r>
              <a:rPr kumimoji="0" lang="en-US" altLang="x-none" sz="3000" b="1">
                <a:latin typeface="Calibri" charset="0"/>
                <a:ea typeface="ＭＳ Ｐゴシック" charset="-128"/>
              </a:rPr>
              <a:t>(investors lost of $30 billion)</a:t>
            </a:r>
          </a:p>
        </p:txBody>
      </p:sp>
      <p:sp>
        <p:nvSpPr>
          <p:cNvPr id="6" name="Rectangle 5"/>
          <p:cNvSpPr>
            <a:spLocks noChangeArrowheads="1"/>
          </p:cNvSpPr>
          <p:nvPr/>
        </p:nvSpPr>
        <p:spPr bwMode="auto">
          <a:xfrm>
            <a:off x="7043739" y="4613276"/>
            <a:ext cx="3533775" cy="1584325"/>
          </a:xfrm>
          <a:prstGeom prst="rect">
            <a:avLst/>
          </a:prstGeom>
          <a:solidFill>
            <a:srgbClr val="CCFFCC"/>
          </a:solidFill>
          <a:ln w="9525">
            <a:solidFill>
              <a:schemeClr val="tx1"/>
            </a:solidFill>
            <a:miter lim="800000"/>
            <a:headEnd/>
            <a:tailEnd/>
          </a:ln>
        </p:spPr>
        <p:txBody>
          <a:bodyPr>
            <a:spAutoFit/>
          </a:bodyPr>
          <a:lstStyle>
            <a:lvl1pPr marL="4763" indent="-9525">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000">
                <a:latin typeface="Calibri" charset="0"/>
                <a:ea typeface="ＭＳ Ｐゴシック" charset="-128"/>
              </a:rPr>
              <a:t>Risk-takers who bought on the margin, could not pay off their debts!</a:t>
            </a:r>
            <a:endParaRPr kumimoji="0" lang="en-US" altLang="x-none" sz="3000" b="1" u="sng">
              <a:latin typeface="Calibri" charset="0"/>
              <a:ea typeface="ＭＳ Ｐゴシック" charset="-128"/>
            </a:endParaRPr>
          </a:p>
        </p:txBody>
      </p:sp>
      <p:sp>
        <p:nvSpPr>
          <p:cNvPr id="4" name="Rectangle 3"/>
          <p:cNvSpPr/>
          <p:nvPr/>
        </p:nvSpPr>
        <p:spPr>
          <a:xfrm>
            <a:off x="1600200" y="2884488"/>
            <a:ext cx="8839200" cy="2584450"/>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342900" indent="-342900">
              <a:defRPr>
                <a:solidFill>
                  <a:schemeClr val="tx1"/>
                </a:solidFill>
                <a:latin typeface="Times New Roman" charset="0"/>
              </a:defRPr>
            </a:lvl1pPr>
            <a:lvl2pPr>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lvl="1">
              <a:lnSpc>
                <a:spcPct val="90000"/>
              </a:lnSpc>
              <a:spcBef>
                <a:spcPct val="10000"/>
              </a:spcBef>
            </a:pPr>
            <a:r>
              <a:rPr lang="en-US" altLang="x-none" sz="3600">
                <a:solidFill>
                  <a:srgbClr val="000000"/>
                </a:solidFill>
                <a:latin typeface="Arial" charset="0"/>
              </a:rPr>
              <a:t>Banks lent less money, factories produced less, workers were fired or paid less </a:t>
            </a:r>
            <a:r>
              <a:rPr lang="en-US" altLang="x-none" sz="3600">
                <a:solidFill>
                  <a:srgbClr val="000000"/>
                </a:solidFill>
                <a:latin typeface="Arial" charset="0"/>
                <a:ea typeface="Arial" charset="0"/>
                <a:cs typeface="Arial" charset="0"/>
              </a:rPr>
              <a:t>→ consumers had less money to spend → factories &amp; businesses closed</a:t>
            </a:r>
            <a:r>
              <a:rPr lang="mr-IN" altLang="x-none" sz="3600">
                <a:solidFill>
                  <a:srgbClr val="000000"/>
                </a:solidFill>
                <a:latin typeface="Arial" charset="0"/>
                <a:ea typeface="Arial" charset="0"/>
                <a:cs typeface="Arial" charset="0"/>
              </a:rPr>
              <a:t>…</a:t>
            </a:r>
            <a:endParaRPr lang="en-US" altLang="x-none" sz="360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1743028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70660"/>
                                        </p:tgtEl>
                                      </p:cBhvr>
                                    </p:animEffect>
                                    <p:set>
                                      <p:cBhvr>
                                        <p:cTn id="7" dur="1" fill="hold">
                                          <p:stCondLst>
                                            <p:cond delay="499"/>
                                          </p:stCondLst>
                                        </p:cTn>
                                        <p:tgtEl>
                                          <p:spTgt spid="7066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0662"/>
                                        </p:tgtEl>
                                      </p:cBhvr>
                                    </p:animEffect>
                                    <p:set>
                                      <p:cBhvr>
                                        <p:cTn id="10" dur="1" fill="hold">
                                          <p:stCondLst>
                                            <p:cond delay="499"/>
                                          </p:stCondLst>
                                        </p:cTn>
                                        <p:tgtEl>
                                          <p:spTgt spid="70662"/>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0988" y="1"/>
            <a:ext cx="914400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51318" y="2967336"/>
            <a:ext cx="9116683" cy="33239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Read the 3 excerpts from the </a:t>
            </a:r>
            <a:r>
              <a:rPr lang="en-US" sz="35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New York Times </a:t>
            </a:r>
            <a:r>
              <a:rPr lang="en-US" sz="3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surrounding the days of the Stock Market Crash in 1929.</a:t>
            </a:r>
          </a:p>
          <a:p>
            <a:pPr marL="457200" indent="-457200">
              <a:buFont typeface="Wingdings" charset="2"/>
              <a:buChar char="Ø"/>
              <a:defRPr/>
            </a:pPr>
            <a:r>
              <a:rPr lang="en-US" sz="35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Answer the questions that follow, analyzing the point of view of the writer at the same time.</a:t>
            </a:r>
          </a:p>
        </p:txBody>
      </p:sp>
    </p:spTree>
    <p:extLst>
      <p:ext uri="{BB962C8B-B14F-4D97-AF65-F5344CB8AC3E}">
        <p14:creationId xmlns:p14="http://schemas.microsoft.com/office/powerpoint/2010/main" val="226389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304800"/>
            <a:ext cx="9144000" cy="9233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 what caused the CRASH?</a:t>
            </a:r>
          </a:p>
        </p:txBody>
      </p:sp>
      <p:pic>
        <p:nvPicPr>
          <p:cNvPr id="645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1076" y="2209800"/>
            <a:ext cx="76882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619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1" y="-152400"/>
            <a:ext cx="3114675"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TextBox 2"/>
          <p:cNvSpPr txBox="1">
            <a:spLocks noChangeArrowheads="1"/>
          </p:cNvSpPr>
          <p:nvPr/>
        </p:nvSpPr>
        <p:spPr bwMode="auto">
          <a:xfrm>
            <a:off x="3733800" y="76200"/>
            <a:ext cx="6858000" cy="450850"/>
          </a:xfrm>
          <a:prstGeom prst="rect">
            <a:avLst/>
          </a:prstGeom>
          <a:solidFill>
            <a:srgbClr val="FFCCFF"/>
          </a:solidFill>
          <a:ln w="12700">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2800" b="1" u="sng">
                <a:solidFill>
                  <a:srgbClr val="FF0000"/>
                </a:solidFill>
                <a:latin typeface="Calibri" charset="0"/>
                <a:ea typeface="ＭＳ Ｐゴシック" charset="-128"/>
              </a:rPr>
              <a:t>#1 Over-production and under-consumption </a:t>
            </a:r>
          </a:p>
        </p:txBody>
      </p:sp>
      <p:sp>
        <p:nvSpPr>
          <p:cNvPr id="4" name="Rectangle 3"/>
          <p:cNvSpPr/>
          <p:nvPr/>
        </p:nvSpPr>
        <p:spPr>
          <a:xfrm>
            <a:off x="4724400" y="609601"/>
            <a:ext cx="5867400" cy="1216025"/>
          </a:xfrm>
          <a:prstGeom prst="rect">
            <a:avLst/>
          </a:prstGeom>
          <a:solidFill>
            <a:schemeClr val="accent1">
              <a:lumMod val="20000"/>
              <a:lumOff val="80000"/>
            </a:schemeClr>
          </a:solidFill>
          <a:ln>
            <a:solidFill>
              <a:schemeClr val="tx1"/>
            </a:solidFill>
          </a:ln>
        </p:spPr>
        <p:txBody>
          <a:bodyPr>
            <a:spAutoFit/>
          </a:bodyPr>
          <a:lstStyle/>
          <a:p>
            <a:pPr marL="4763" indent="-9525" algn="ctr">
              <a:lnSpc>
                <a:spcPct val="80000"/>
              </a:lnSpc>
              <a:defRPr/>
            </a:pPr>
            <a:r>
              <a:rPr lang="en-US" sz="3000" dirty="0">
                <a:latin typeface="Calibri" pitchFamily="34" charset="0"/>
                <a:ea typeface="Calibri" pitchFamily="34" charset="0"/>
                <a:cs typeface="Calibri" pitchFamily="34" charset="0"/>
              </a:rPr>
              <a:t>By the end of the 1920s, </a:t>
            </a:r>
            <a:r>
              <a:rPr lang="en-US" sz="3000" b="1" dirty="0">
                <a:solidFill>
                  <a:srgbClr val="FF0000"/>
                </a:solidFill>
                <a:latin typeface="Calibri" pitchFamily="34" charset="0"/>
                <a:ea typeface="Calibri" pitchFamily="34" charset="0"/>
                <a:cs typeface="Calibri" pitchFamily="34" charset="0"/>
              </a:rPr>
              <a:t>factories produced too many </a:t>
            </a:r>
            <a:r>
              <a:rPr lang="en-US" sz="3000" b="1" dirty="0">
                <a:solidFill>
                  <a:srgbClr val="FF0000"/>
                </a:solidFill>
                <a:latin typeface="Calibri" pitchFamily="34" charset="0"/>
                <a:ea typeface="Calibri" pitchFamily="34" charset="0"/>
                <a:cs typeface="Calibri" pitchFamily="34" charset="0"/>
              </a:rPr>
              <a:t>goods </a:t>
            </a:r>
            <a:r>
              <a:rPr lang="en-US" sz="3000" dirty="0">
                <a:latin typeface="Calibri" pitchFamily="34" charset="0"/>
                <a:ea typeface="Calibri" pitchFamily="34" charset="0"/>
                <a:cs typeface="Calibri" pitchFamily="34" charset="0"/>
              </a:rPr>
              <a:t>(</a:t>
            </a:r>
            <a:r>
              <a:rPr lang="en-US" sz="3000" b="1" u="sng" dirty="0">
                <a:latin typeface="Calibri" pitchFamily="34" charset="0"/>
                <a:ea typeface="Calibri" pitchFamily="34" charset="0"/>
                <a:cs typeface="Calibri" pitchFamily="34" charset="0"/>
              </a:rPr>
              <a:t>over-production</a:t>
            </a:r>
            <a:r>
              <a:rPr lang="en-US" sz="3000" dirty="0">
                <a:latin typeface="Calibri" pitchFamily="34" charset="0"/>
                <a:ea typeface="Calibri" pitchFamily="34" charset="0"/>
                <a:cs typeface="Calibri" pitchFamily="34" charset="0"/>
              </a:rPr>
              <a:t>) </a:t>
            </a:r>
            <a:endParaRPr lang="en-US" sz="3000" dirty="0">
              <a:latin typeface="Calibri" pitchFamily="34" charset="0"/>
              <a:ea typeface="Calibri" pitchFamily="34" charset="0"/>
              <a:cs typeface="Calibri" pitchFamily="34" charset="0"/>
            </a:endParaRPr>
          </a:p>
        </p:txBody>
      </p:sp>
      <p:sp>
        <p:nvSpPr>
          <p:cNvPr id="11268" name="Rectangle 5"/>
          <p:cNvSpPr>
            <a:spLocks noChangeArrowheads="1"/>
          </p:cNvSpPr>
          <p:nvPr/>
        </p:nvSpPr>
        <p:spPr bwMode="auto">
          <a:xfrm>
            <a:off x="4724400" y="1905001"/>
            <a:ext cx="5867400" cy="1216025"/>
          </a:xfrm>
          <a:prstGeom prst="rect">
            <a:avLst/>
          </a:prstGeom>
          <a:solidFill>
            <a:srgbClr val="FFFFCC"/>
          </a:solidFill>
          <a:ln w="9525">
            <a:solidFill>
              <a:schemeClr val="tx1"/>
            </a:solidFill>
            <a:miter lim="800000"/>
            <a:headEnd/>
            <a:tailEnd/>
          </a:ln>
        </p:spPr>
        <p:txBody>
          <a:bodyPr>
            <a:spAutoFit/>
          </a:bodyPr>
          <a:lstStyle>
            <a:lvl1pPr marL="4763" indent="-9525">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000" b="1">
                <a:solidFill>
                  <a:srgbClr val="FF0000"/>
                </a:solidFill>
                <a:latin typeface="Calibri" charset="0"/>
                <a:ea typeface="ＭＳ Ｐゴシック" charset="-128"/>
              </a:rPr>
              <a:t>People DID NOT NEED as many goods </a:t>
            </a:r>
            <a:r>
              <a:rPr kumimoji="0" lang="en-US" altLang="x-none" sz="3000">
                <a:latin typeface="Calibri" charset="0"/>
                <a:ea typeface="ＭＳ Ｐゴシック" charset="-128"/>
              </a:rPr>
              <a:t>and cars by the end of the decade (</a:t>
            </a:r>
            <a:r>
              <a:rPr kumimoji="0" lang="en-US" altLang="x-none" sz="3000" b="1" u="sng">
                <a:latin typeface="Calibri" charset="0"/>
                <a:ea typeface="ＭＳ Ｐゴシック" charset="-128"/>
              </a:rPr>
              <a:t>under-consumption</a:t>
            </a:r>
            <a:r>
              <a:rPr kumimoji="0" lang="en-US" altLang="x-none" sz="3000">
                <a:latin typeface="Calibri" charset="0"/>
                <a:ea typeface="ＭＳ Ｐゴシック" charset="-128"/>
              </a:rPr>
              <a:t>)</a:t>
            </a:r>
          </a:p>
        </p:txBody>
      </p:sp>
      <p:pic>
        <p:nvPicPr>
          <p:cNvPr id="11" name="Picture 8" descr="Dealer Display"/>
          <p:cNvPicPr>
            <a:picLocks noChangeAspect="1" noChangeArrowheads="1"/>
          </p:cNvPicPr>
          <p:nvPr/>
        </p:nvPicPr>
        <p:blipFill>
          <a:blip r:embed="rId3">
            <a:extLst>
              <a:ext uri="{28A0092B-C50C-407E-A947-70E740481C1C}">
                <a14:useLocalDpi xmlns:a14="http://schemas.microsoft.com/office/drawing/2010/main" val="0"/>
              </a:ext>
            </a:extLst>
          </a:blip>
          <a:srcRect t="7053" b="17380"/>
          <a:stretch>
            <a:fillRect/>
          </a:stretch>
        </p:blipFill>
        <p:spPr bwMode="auto">
          <a:xfrm>
            <a:off x="4724400" y="3200400"/>
            <a:ext cx="58674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143_95813"/>
          <p:cNvPicPr>
            <a:picLocks noChangeAspect="1" noChangeArrowheads="1"/>
          </p:cNvPicPr>
          <p:nvPr/>
        </p:nvPicPr>
        <p:blipFill>
          <a:blip r:embed="rId4">
            <a:extLst>
              <a:ext uri="{28A0092B-C50C-407E-A947-70E740481C1C}">
                <a14:useLocalDpi xmlns:a14="http://schemas.microsoft.com/office/drawing/2010/main" val="0"/>
              </a:ext>
            </a:extLst>
          </a:blip>
          <a:srcRect t="8704"/>
          <a:stretch>
            <a:fillRect/>
          </a:stretch>
        </p:blipFill>
        <p:spPr bwMode="auto">
          <a:xfrm>
            <a:off x="4724400" y="3209926"/>
            <a:ext cx="5867400"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A%20Chevrolet%20showroom%20Minneapolis%201926"/>
          <p:cNvPicPr>
            <a:picLocks noChangeAspect="1" noChangeArrowheads="1"/>
          </p:cNvPicPr>
          <p:nvPr/>
        </p:nvPicPr>
        <p:blipFill>
          <a:blip r:embed="rId5">
            <a:extLst>
              <a:ext uri="{28A0092B-C50C-407E-A947-70E740481C1C}">
                <a14:useLocalDpi xmlns:a14="http://schemas.microsoft.com/office/drawing/2010/main" val="0"/>
              </a:ext>
            </a:extLst>
          </a:blip>
          <a:srcRect b="22549"/>
          <a:stretch>
            <a:fillRect/>
          </a:stretch>
        </p:blipFill>
        <p:spPr bwMode="auto">
          <a:xfrm>
            <a:off x="4724400" y="3184526"/>
            <a:ext cx="58674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6"/>
          <p:cNvSpPr txBox="1">
            <a:spLocks noChangeArrowheads="1"/>
          </p:cNvSpPr>
          <p:nvPr/>
        </p:nvSpPr>
        <p:spPr bwMode="auto">
          <a:xfrm>
            <a:off x="4724400" y="6294438"/>
            <a:ext cx="2552700" cy="563562"/>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75000"/>
              </a:lnSpc>
              <a:spcBef>
                <a:spcPct val="0"/>
              </a:spcBef>
              <a:buClrTx/>
              <a:buFontTx/>
              <a:buNone/>
            </a:pPr>
            <a:r>
              <a:rPr kumimoji="0" lang="en-US" altLang="x-none" sz="2000">
                <a:solidFill>
                  <a:srgbClr val="C00000"/>
                </a:solidFill>
                <a:latin typeface="Calibri" charset="0"/>
                <a:ea typeface="ＭＳ Ｐゴシック" charset="-128"/>
              </a:rPr>
              <a:t>Too much inventory…</a:t>
            </a:r>
            <a:br>
              <a:rPr kumimoji="0" lang="en-US" altLang="x-none" sz="2000">
                <a:solidFill>
                  <a:srgbClr val="C00000"/>
                </a:solidFill>
                <a:latin typeface="Calibri" charset="0"/>
                <a:ea typeface="ＭＳ Ｐゴシック" charset="-128"/>
              </a:rPr>
            </a:br>
            <a:r>
              <a:rPr kumimoji="0" lang="en-US" altLang="x-none" sz="2000">
                <a:solidFill>
                  <a:srgbClr val="C00000"/>
                </a:solidFill>
                <a:latin typeface="Calibri" charset="0"/>
                <a:ea typeface="ＭＳ Ｐゴシック" charset="-128"/>
              </a:rPr>
              <a:t>Not enough buyers </a:t>
            </a:r>
          </a:p>
        </p:txBody>
      </p:sp>
    </p:spTree>
    <p:extLst>
      <p:ext uri="{BB962C8B-B14F-4D97-AF65-F5344CB8AC3E}">
        <p14:creationId xmlns:p14="http://schemas.microsoft.com/office/powerpoint/2010/main" val="346759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1738</Words>
  <Application>Microsoft Macintosh PowerPoint</Application>
  <PresentationFormat>Widescreen</PresentationFormat>
  <Paragraphs>77</Paragraphs>
  <Slides>19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Calibri Light</vt:lpstr>
      <vt:lpstr>Mangal</vt:lpstr>
      <vt:lpstr>ＭＳ Ｐゴシック</vt:lpstr>
      <vt:lpstr>Wingdings</vt:lpstr>
      <vt:lpstr>Arial</vt:lpstr>
      <vt:lpstr>Calibri</vt:lpstr>
      <vt:lpstr>Times New Roman</vt:lpstr>
      <vt:lpstr>Office Theme</vt:lpstr>
      <vt:lpstr>PowerPoint Presentation</vt:lpstr>
      <vt:lpstr>PowerPoint Presentation</vt:lpstr>
      <vt:lpstr>Review HOMEWORK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Unemployment, 1929-1942</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1</cp:revision>
  <dcterms:created xsi:type="dcterms:W3CDTF">2017-03-23T11:20:28Z</dcterms:created>
  <dcterms:modified xsi:type="dcterms:W3CDTF">2017-03-23T11:20:51Z</dcterms:modified>
</cp:coreProperties>
</file>