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4DD6-DD28-7143-9772-2C19FE220614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AF6B-4AD7-2D4A-BA16-1FE88B4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4A6C887-6A28-B645-BB88-35D541F47C36}" type="slidenum">
              <a:rPr lang="en-US" altLang="en-US">
                <a:ea typeface="MS PGothic" charset="-128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0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4A6C887-6A28-B645-BB88-35D541F47C36}" type="slidenum">
              <a:rPr lang="en-US" altLang="en-US">
                <a:ea typeface="MS PGothic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8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9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D01D-120D-6842-A005-1700175151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1E6E-FDAD-DE4D-9862-5A200220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New_York_City" TargetMode="External"/><Relationship Id="rId3" Type="http://schemas.openxmlformats.org/officeDocument/2006/relationships/hyperlink" Target="http://en.wikipedia.org/wiki/Political_corrup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New_York_City" TargetMode="External"/><Relationship Id="rId3" Type="http://schemas.openxmlformats.org/officeDocument/2006/relationships/hyperlink" Target="http://en.wikipedia.org/wiki/Political_corrup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286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Thomas Nast</a:t>
            </a:r>
          </a:p>
        </p:txBody>
      </p:sp>
      <p:pic>
        <p:nvPicPr>
          <p:cNvPr id="35842" name="Picture 5" descr="santa_claus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066800"/>
            <a:ext cx="30019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What Are You Laughing A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2870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 descr="NastPhoto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838200"/>
            <a:ext cx="209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1" descr="USAnas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3988"/>
            <a:ext cx="4419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53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tweed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990600"/>
            <a:ext cx="2214563" cy="2514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267200" y="854075"/>
            <a:ext cx="64008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Georgia" charset="0"/>
              </a:rPr>
              <a:t>The Role of the Political Boss</a:t>
            </a:r>
          </a:p>
          <a:p>
            <a:pPr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May serve as mayor he: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controls city jobs, business licenses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influenced courts, municipal agencies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arranged building projects community services</a:t>
            </a:r>
          </a:p>
          <a:p>
            <a:pPr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•Bosses paid by businesses, get voters’ loyalty, extend influence</a:t>
            </a:r>
            <a:endParaRPr lang="en-US" altLang="en-US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458200" cy="381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POLITICAL MACHINES</a:t>
            </a:r>
          </a:p>
        </p:txBody>
      </p:sp>
      <p:sp>
        <p:nvSpPr>
          <p:cNvPr id="46694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870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1524000" y="3810000"/>
            <a:ext cx="9144000" cy="3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x-none" sz="2800" b="1" u="sng">
                <a:solidFill>
                  <a:srgbClr val="000000"/>
                </a:solidFill>
                <a:latin typeface="Georgia" charset="0"/>
              </a:rPr>
              <a:t>Immigrants and the Machine</a:t>
            </a:r>
            <a:endParaRPr lang="en-US" altLang="x-none" sz="2800" u="sng">
              <a:solidFill>
                <a:srgbClr val="000000"/>
              </a:solidFill>
              <a:latin typeface="Georgia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Many captains, bosses 1</a:t>
            </a:r>
            <a:r>
              <a:rPr lang="en-US" altLang="x-none" baseline="30000">
                <a:solidFill>
                  <a:srgbClr val="000000"/>
                </a:solidFill>
                <a:latin typeface="Georgia" charset="0"/>
              </a:rPr>
              <a:t>st</a:t>
            </a:r>
            <a:r>
              <a:rPr lang="en-US" altLang="x-none">
                <a:solidFill>
                  <a:srgbClr val="000000"/>
                </a:solidFill>
                <a:latin typeface="Georgia" charset="0"/>
              </a:rPr>
              <a:t> or 2</a:t>
            </a:r>
            <a:r>
              <a:rPr lang="en-US" altLang="x-none" baseline="30000">
                <a:solidFill>
                  <a:srgbClr val="000000"/>
                </a:solidFill>
                <a:latin typeface="Georgia" charset="0"/>
              </a:rPr>
              <a:t>nd</a:t>
            </a:r>
            <a:r>
              <a:rPr lang="en-US" altLang="x-none">
                <a:solidFill>
                  <a:srgbClr val="000000"/>
                </a:solidFill>
                <a:latin typeface="Georgia" charset="0"/>
              </a:rPr>
              <a:t> generation Americans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Machines help immigrants with naturalization, jobs, housing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x-none" sz="2000" b="1">
              <a:solidFill>
                <a:srgbClr val="000000"/>
              </a:solidFill>
              <a:latin typeface="Georgia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x-none" sz="2800" b="1" u="sng">
                <a:solidFill>
                  <a:srgbClr val="000000"/>
                </a:solidFill>
                <a:latin typeface="Georgia" charset="0"/>
              </a:rPr>
              <a:t>Election Fraud and Graft</a:t>
            </a:r>
            <a:endParaRPr lang="en-US" altLang="x-none" sz="2800" u="sng">
              <a:solidFill>
                <a:srgbClr val="000000"/>
              </a:solidFill>
              <a:latin typeface="Georgia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•Machines use electoral fraud to win elections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•</a:t>
            </a:r>
            <a:r>
              <a:rPr lang="en-US" altLang="x-none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Graft</a:t>
            </a: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—illegal use of political influence for personal gain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•Machines take kickbacks, bribes to allow legal, illegal activities</a:t>
            </a:r>
            <a:endParaRPr lang="en-US" altLang="x-none" sz="3200">
              <a:solidFill>
                <a:srgbClr val="000000"/>
              </a:solidFill>
              <a:latin typeface="Georgia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x-none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5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tweed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2514600" cy="266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4495800" y="862014"/>
            <a:ext cx="6019800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x-none" sz="2800">
                <a:latin typeface="Georgia" charset="0"/>
              </a:rPr>
              <a:t>Corrupt political leader put New York City in debt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SzPct val="75000"/>
              <a:buFont typeface="Wingdings" charset="2"/>
              <a:buChar char="ü"/>
            </a:pPr>
            <a:r>
              <a:rPr lang="en-US" altLang="x-none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Political boss</a:t>
            </a:r>
            <a:endParaRPr lang="en-US" altLang="x-none" sz="2800" b="1">
              <a:latin typeface="Georgi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x-none" sz="2800">
                <a:latin typeface="Georgia" charset="0"/>
              </a:rPr>
              <a:t>1851 elected to city council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x-none" sz="2800">
                <a:latin typeface="Georgia" charset="0"/>
              </a:rPr>
              <a:t>1852 served in Congress </a:t>
            </a:r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458200" cy="381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WILLIAM BOSS TWEED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495800" y="3622675"/>
            <a:ext cx="6096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Georgia" charset="0"/>
              </a:rPr>
              <a:t>Kept </a:t>
            </a:r>
            <a:r>
              <a:rPr lang="en-US" altLang="en-US" sz="2800" b="1" u="sng">
                <a:latin typeface="Georgia" charset="0"/>
              </a:rPr>
              <a:t>Democratic Party</a:t>
            </a:r>
            <a:r>
              <a:rPr lang="en-US" altLang="en-US" sz="2800">
                <a:latin typeface="Georgia" charset="0"/>
              </a:rPr>
              <a:t> in power in NYC called </a:t>
            </a:r>
            <a:r>
              <a:rPr lang="en-US" altLang="en-US" sz="2800" b="1" u="sng">
                <a:latin typeface="Georgia" charset="0"/>
              </a:rPr>
              <a:t>Tammany Hall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Georgia" charset="0"/>
              </a:rPr>
              <a:t>Formed the </a:t>
            </a:r>
            <a:r>
              <a:rPr lang="en-US" altLang="en-US" sz="2800" b="1" u="sng">
                <a:latin typeface="Georgia" charset="0"/>
              </a:rPr>
              <a:t>Tweed Ring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Georgia" charset="0"/>
              </a:rPr>
              <a:t>Bought votes, encouraged corruption, controlled NYC politics</a:t>
            </a:r>
          </a:p>
        </p:txBody>
      </p:sp>
      <p:sp>
        <p:nvSpPr>
          <p:cNvPr id="46797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870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9942" name="Picture 7" descr="ballot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2514600" cy="304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6096000" y="954088"/>
            <a:ext cx="4419600" cy="50444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70000"/>
              </a:spcBef>
              <a:buClr>
                <a:srgbClr val="CC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800">
                <a:latin typeface="Arial Black" pitchFamily="34" charset="0"/>
              </a:rPr>
              <a:t>Received large fees for interests (*</a:t>
            </a:r>
            <a:r>
              <a:rPr lang="en-US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kickbacks</a:t>
            </a:r>
            <a:r>
              <a:rPr lang="en-US" sz="2800">
                <a:latin typeface="Arial Black" pitchFamily="34" charset="0"/>
              </a:rPr>
              <a:t>) from the Erie Railroad </a:t>
            </a:r>
          </a:p>
          <a:p>
            <a:pPr algn="ctr">
              <a:lnSpc>
                <a:spcPct val="80000"/>
              </a:lnSpc>
              <a:spcBef>
                <a:spcPct val="70000"/>
              </a:spcBef>
              <a:buClr>
                <a:srgbClr val="CC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800">
                <a:latin typeface="Arial Black" pitchFamily="34" charset="0"/>
              </a:rPr>
              <a:t>Tweed Ring milked the city with false leases, padded bills, false vouchers, unnecessary repairs and over-priced goods </a:t>
            </a:r>
          </a:p>
          <a:p>
            <a:pPr algn="ctr">
              <a:lnSpc>
                <a:spcPct val="80000"/>
              </a:lnSpc>
              <a:spcBef>
                <a:spcPct val="70000"/>
              </a:spcBef>
              <a:buClr>
                <a:srgbClr val="CC0000"/>
              </a:buClr>
              <a:buSzPct val="80000"/>
              <a:buFont typeface="Wingdings" pitchFamily="2" charset="2"/>
              <a:buNone/>
              <a:defRPr/>
            </a:pPr>
            <a:r>
              <a:rPr lang="en-US" b="1">
                <a:latin typeface="Georgia" pitchFamily="18" charset="0"/>
              </a:rPr>
              <a:t>*</a:t>
            </a:r>
            <a:r>
              <a:rPr lang="en-US" i="1">
                <a:latin typeface="Georgia" pitchFamily="18" charset="0"/>
              </a:rPr>
              <a:t>Return of a portion of the money received in a sale or contract often illegal and corrupt in return for special favors.</a:t>
            </a:r>
          </a:p>
        </p:txBody>
      </p:sp>
      <p:sp>
        <p:nvSpPr>
          <p:cNvPr id="40962" name="WordArt 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WILLIAM BOSS TWEED</a:t>
            </a:r>
          </a:p>
        </p:txBody>
      </p:sp>
      <p:pic>
        <p:nvPicPr>
          <p:cNvPr id="40963" name="Picture 4" descr="ballot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4298950" cy="5562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4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513" y="2057401"/>
            <a:ext cx="8153400" cy="29241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Tweed was convicted for stealing an amount at between $25 million and $45 million from 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file" tooltip="New York City"/>
              </a:rPr>
              <a:t>New York City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 taxpayers through 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file" tooltip="Political corruption"/>
              </a:rPr>
              <a:t>political corruption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, although later estimates ranged as high as $200 million.</a:t>
            </a:r>
          </a:p>
          <a:p>
            <a:pPr eaLnBrk="1" hangingPunct="1"/>
            <a:endParaRPr lang="en-US" altLang="x-none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$25-$200 million is between $1 and $8 billion in todays dollars.</a:t>
            </a:r>
          </a:p>
        </p:txBody>
      </p:sp>
    </p:spTree>
    <p:extLst>
      <p:ext uri="{BB962C8B-B14F-4D97-AF65-F5344CB8AC3E}">
        <p14:creationId xmlns:p14="http://schemas.microsoft.com/office/powerpoint/2010/main" val="99271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2209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914400"/>
          </a:xfrm>
        </p:spPr>
        <p:txBody>
          <a:bodyPr anchor="t"/>
          <a:lstStyle/>
          <a:p>
            <a:pPr eaLnBrk="1" hangingPunct="1"/>
            <a:r>
              <a:rPr lang="en-US" altLang="en-US" sz="6000" b="1">
                <a:solidFill>
                  <a:srgbClr val="CC0000"/>
                </a:solidFill>
              </a:rPr>
              <a:t>Fraud!</a:t>
            </a:r>
            <a:endParaRPr lang="en-US" altLang="en-US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362200" y="9144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 1870, the Tweed ring was able to milk the city through such devices as </a:t>
            </a:r>
            <a:r>
              <a:rPr lang="en-US" u="sng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faked leases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padded bills, false vouchers, unnecessary repairs, and </a:t>
            </a:r>
            <a:r>
              <a:rPr lang="en-US" u="sng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overpriced goods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services bought from suppliers controlled by the ring.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8610600" cy="230832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Examples of the flagrant abuse of the public’s money were: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1)	40 old chairs and three tables: $179,792.60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(about $2 million today)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2)	</a:t>
            </a:r>
            <a:r>
              <a:rPr lang="en-US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Repairing fixtures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$1,149,874.50 (about $14 million today)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3)	A plasterer's wages during a nine month period: $2,870,464.06 (about $34 million today)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4)	30 months of advertising paid to a Tweed-controlled </a:t>
            </a:r>
            <a:r>
              <a:rPr lang="en-US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printing company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$7,168,212.23 (about $87 million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today)</a:t>
            </a:r>
          </a:p>
        </p:txBody>
      </p:sp>
    </p:spTree>
    <p:extLst>
      <p:ext uri="{BB962C8B-B14F-4D97-AF65-F5344CB8AC3E}">
        <p14:creationId xmlns:p14="http://schemas.microsoft.com/office/powerpoint/2010/main" val="8323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6248400" y="990600"/>
            <a:ext cx="4267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en-US">
                <a:latin typeface="Georgia" charset="0"/>
              </a:rPr>
              <a:t>Exposed for his corruption by cartoonist and editor, Thomas Nast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en-US">
                <a:latin typeface="Georgia" charset="0"/>
              </a:rPr>
              <a:t> Tweed Ring fell and 1873 Tweed convicted of embezzlement 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en-US">
                <a:latin typeface="Georgia" charset="0"/>
              </a:rPr>
              <a:t>Later Tweed was arrested on a civil charge and jailed in NYC, later died there </a:t>
            </a:r>
          </a:p>
        </p:txBody>
      </p:sp>
      <p:sp>
        <p:nvSpPr>
          <p:cNvPr id="45058" name="WordArt 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WILLIAM BOSS TWEED</a:t>
            </a:r>
          </a:p>
        </p:txBody>
      </p:sp>
      <p:pic>
        <p:nvPicPr>
          <p:cNvPr id="45059" name="Picture 4" descr="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838200"/>
            <a:ext cx="4383087" cy="5410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2" name="Picture 6" descr="Boss_Tweed%2C_Thomas_N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838200"/>
            <a:ext cx="43862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363200" y="65532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76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513" y="2057401"/>
            <a:ext cx="8153400" cy="29241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Tweed was convicted for stealing an amount at between $25 million and $45 million from 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file" tooltip="New York City"/>
              </a:rPr>
              <a:t>New York City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 taxpayers through 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file" tooltip="Political corruption"/>
              </a:rPr>
              <a:t>political corruption</a:t>
            </a:r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, although later estimates ranged as high as $200 million.</a:t>
            </a:r>
          </a:p>
          <a:p>
            <a:pPr eaLnBrk="1" hangingPunct="1"/>
            <a:endParaRPr lang="en-US" altLang="x-none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FFFFFF"/>
                  </a:outerShdw>
                </a:effectLst>
              </a:rPr>
              <a:t>$25-$200 million is between $1 and $8 billion in todays dollars.</a:t>
            </a:r>
          </a:p>
        </p:txBody>
      </p:sp>
    </p:spTree>
    <p:extLst>
      <p:ext uri="{BB962C8B-B14F-4D97-AF65-F5344CB8AC3E}">
        <p14:creationId xmlns:p14="http://schemas.microsoft.com/office/powerpoint/2010/main" val="146383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2209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914400"/>
          </a:xfrm>
        </p:spPr>
        <p:txBody>
          <a:bodyPr anchor="t"/>
          <a:lstStyle/>
          <a:p>
            <a:pPr eaLnBrk="1" hangingPunct="1"/>
            <a:r>
              <a:rPr lang="en-US" altLang="en-US" sz="6000" b="1">
                <a:solidFill>
                  <a:srgbClr val="CC0000"/>
                </a:solidFill>
              </a:rPr>
              <a:t>Fraud!</a:t>
            </a:r>
            <a:endParaRPr lang="en-US" altLang="en-US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362200" y="9144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 1870, the Tweed ring was able to milk the city through such devices as </a:t>
            </a:r>
            <a:r>
              <a:rPr lang="en-US" u="sng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faked leases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padded bills, false vouchers, unnecessary repairs, and </a:t>
            </a:r>
            <a:r>
              <a:rPr lang="en-US" u="sng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overpriced goods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services bought from suppliers controlled by the ring.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8610600" cy="230832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Examples of the flagrant abuse of the public’s money were: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1)	40 old chairs and three tables: $179,792.60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(about $2 million today)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2)	</a:t>
            </a:r>
            <a:r>
              <a:rPr lang="en-US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Repairing fixtures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$1,149,874.50 (about $14 million today)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3)	A plasterer's wages during a nine month period: $2,870,464.06 (about $34 million today)</a:t>
            </a:r>
          </a:p>
          <a:p>
            <a:pPr marL="457200" indent="-457200">
              <a:defRPr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4)	30 months of advertising paid to a Tweed-controlled </a:t>
            </a:r>
            <a:r>
              <a:rPr lang="en-US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printing company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$7,168,212.23 (about $87 million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today)</a:t>
            </a:r>
          </a:p>
        </p:txBody>
      </p:sp>
    </p:spTree>
    <p:extLst>
      <p:ext uri="{BB962C8B-B14F-4D97-AF65-F5344CB8AC3E}">
        <p14:creationId xmlns:p14="http://schemas.microsoft.com/office/powerpoint/2010/main" val="103030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6248400" y="990600"/>
            <a:ext cx="4267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en-US">
                <a:latin typeface="Georgia" charset="0"/>
              </a:rPr>
              <a:t>Exposed for his corruption by cartoonist and editor, Thomas Nast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en-US">
                <a:latin typeface="Georgia" charset="0"/>
              </a:rPr>
              <a:t> Tweed Ring fell and 1873 Tweed convicted of embezzlement 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en-US">
                <a:latin typeface="Georgia" charset="0"/>
              </a:rPr>
              <a:t>Later Tweed was arrested on a civil charge and jailed in NYC, later died there </a:t>
            </a:r>
          </a:p>
        </p:txBody>
      </p:sp>
      <p:sp>
        <p:nvSpPr>
          <p:cNvPr id="45058" name="WordArt 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WILLIAM BOSS TWEED</a:t>
            </a:r>
          </a:p>
        </p:txBody>
      </p:sp>
      <p:pic>
        <p:nvPicPr>
          <p:cNvPr id="45059" name="Picture 4" descr="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838200"/>
            <a:ext cx="4383087" cy="5410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2" name="Picture 6" descr="Boss_Tweed%2C_Thomas_N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838200"/>
            <a:ext cx="43862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363200" y="65532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18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5257800" y="685800"/>
            <a:ext cx="5257800" cy="605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Thomas Nast was the artist for </a:t>
            </a:r>
            <a:r>
              <a:rPr lang="en-US" altLang="x-none" sz="2800" b="1" i="1" u="sng">
                <a:solidFill>
                  <a:srgbClr val="0000CC"/>
                </a:solidFill>
                <a:latin typeface="Georgia" charset="0"/>
              </a:rPr>
              <a:t>Harper's Weekly</a:t>
            </a:r>
            <a:r>
              <a:rPr lang="en-US" altLang="x-none" sz="2800" i="1">
                <a:latin typeface="Georgia" charset="0"/>
              </a:rPr>
              <a:t> </a:t>
            </a:r>
            <a:r>
              <a:rPr lang="en-US" altLang="x-none" sz="2800">
                <a:latin typeface="Georgia" charset="0"/>
              </a:rPr>
              <a:t>in the late 1800’s. 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 "He has been called, the Father of American Caricature." 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Nast's campaign against New York City's political boss William Tweed is legendary</a:t>
            </a:r>
            <a:r>
              <a:rPr lang="en-US" altLang="x-none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charset="0"/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Nast's cartoons depicted Tweed as a sleazy criminal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Tweed was known to say, </a:t>
            </a:r>
            <a:r>
              <a:rPr lang="en-US" altLang="x-none" sz="2800" b="1" i="1">
                <a:latin typeface="Georgia" charset="0"/>
              </a:rPr>
              <a:t>"Stop them damn pictures. I don't care what the papers write about me. My constituents can't read. But, damn it, they can see the pictures."</a:t>
            </a:r>
            <a:endParaRPr lang="en-US" altLang="x-none" sz="2800" b="1" i="1">
              <a:effectLst>
                <a:outerShdw blurRad="38100" dist="38100" dir="2700000" algn="tl">
                  <a:srgbClr val="FFFFFF"/>
                </a:outerShdw>
              </a:effectLst>
              <a:latin typeface="Georgia" charset="0"/>
            </a:endParaRPr>
          </a:p>
        </p:txBody>
      </p:sp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THOMAS NAST</a:t>
            </a:r>
          </a:p>
        </p:txBody>
      </p:sp>
      <p:pic>
        <p:nvPicPr>
          <p:cNvPr id="36867" name="Picture 5" descr="NastPhoto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62000"/>
            <a:ext cx="3529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weed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198938" cy="5943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019800" y="1204914"/>
            <a:ext cx="4648200" cy="56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4000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Political Machine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Organized group that controls a cities political party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Give services to voters, businesses for political, financial support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After Civil War, machines gain control of major cities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Machine organization: precinct captains, ward bosses, city boss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6324600" y="1905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Impact" charset="0"/>
              </a:rPr>
              <a:t>The Emergence of </a:t>
            </a:r>
            <a:br>
              <a:rPr lang="en-US" altLang="en-US" sz="4000">
                <a:latin typeface="Impact" charset="0"/>
              </a:rPr>
            </a:br>
            <a:r>
              <a:rPr lang="en-US" altLang="en-US" sz="4000">
                <a:latin typeface="Impact" charset="0"/>
              </a:rPr>
              <a:t>Political Machines</a:t>
            </a:r>
          </a:p>
        </p:txBody>
      </p:sp>
    </p:spTree>
    <p:extLst>
      <p:ext uri="{BB962C8B-B14F-4D97-AF65-F5344CB8AC3E}">
        <p14:creationId xmlns:p14="http://schemas.microsoft.com/office/powerpoint/2010/main" val="199079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tweed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990600"/>
            <a:ext cx="2214563" cy="2514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267200" y="854075"/>
            <a:ext cx="64008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Georgia" charset="0"/>
              </a:rPr>
              <a:t>The Role of the Political Boss</a:t>
            </a:r>
          </a:p>
          <a:p>
            <a:pPr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May serve as mayor he: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controls city jobs, business licenses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influenced courts, municipal agencies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arranged building projects community services</a:t>
            </a:r>
          </a:p>
          <a:p>
            <a:pPr>
              <a:lnSpc>
                <a:spcPct val="75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Georgia" charset="0"/>
              </a:rPr>
              <a:t>•Bosses paid by businesses, get voters’ loyalty, extend influence</a:t>
            </a:r>
            <a:endParaRPr lang="en-US" altLang="en-US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458200" cy="381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POLITICAL MACHINES</a:t>
            </a:r>
          </a:p>
        </p:txBody>
      </p:sp>
      <p:sp>
        <p:nvSpPr>
          <p:cNvPr id="46694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870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1524000" y="3810000"/>
            <a:ext cx="9144000" cy="3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x-none" sz="2800" b="1" u="sng">
                <a:solidFill>
                  <a:srgbClr val="000000"/>
                </a:solidFill>
                <a:latin typeface="Georgia" charset="0"/>
              </a:rPr>
              <a:t>Immigrants and the Machine</a:t>
            </a:r>
            <a:endParaRPr lang="en-US" altLang="x-none" sz="2800" u="sng">
              <a:solidFill>
                <a:srgbClr val="000000"/>
              </a:solidFill>
              <a:latin typeface="Georgia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Many captains, bosses 1</a:t>
            </a:r>
            <a:r>
              <a:rPr lang="en-US" altLang="x-none" baseline="30000">
                <a:solidFill>
                  <a:srgbClr val="000000"/>
                </a:solidFill>
                <a:latin typeface="Georgia" charset="0"/>
              </a:rPr>
              <a:t>st</a:t>
            </a:r>
            <a:r>
              <a:rPr lang="en-US" altLang="x-none">
                <a:solidFill>
                  <a:srgbClr val="000000"/>
                </a:solidFill>
                <a:latin typeface="Georgia" charset="0"/>
              </a:rPr>
              <a:t> or 2</a:t>
            </a:r>
            <a:r>
              <a:rPr lang="en-US" altLang="x-none" baseline="30000">
                <a:solidFill>
                  <a:srgbClr val="000000"/>
                </a:solidFill>
                <a:latin typeface="Georgia" charset="0"/>
              </a:rPr>
              <a:t>nd</a:t>
            </a:r>
            <a:r>
              <a:rPr lang="en-US" altLang="x-none">
                <a:solidFill>
                  <a:srgbClr val="000000"/>
                </a:solidFill>
                <a:latin typeface="Georgia" charset="0"/>
              </a:rPr>
              <a:t> generation Americans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Machines help immigrants with naturalization, jobs, housing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x-none" sz="2000" b="1">
              <a:solidFill>
                <a:srgbClr val="000000"/>
              </a:solidFill>
              <a:latin typeface="Georgia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x-none" sz="2800" b="1" u="sng">
                <a:solidFill>
                  <a:srgbClr val="000000"/>
                </a:solidFill>
                <a:latin typeface="Georgia" charset="0"/>
              </a:rPr>
              <a:t>Election Fraud and Graft</a:t>
            </a:r>
            <a:endParaRPr lang="en-US" altLang="x-none" sz="2800" u="sng">
              <a:solidFill>
                <a:srgbClr val="000000"/>
              </a:solidFill>
              <a:latin typeface="Georgia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•Machines use electoral fraud to win elections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•</a:t>
            </a:r>
            <a:r>
              <a:rPr lang="en-US" altLang="x-none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Graft</a:t>
            </a: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—illegal use of political influence for personal gain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Georgia" charset="0"/>
              </a:rPr>
              <a:t>•Machines take kickbacks, bribes to allow legal, illegal activities</a:t>
            </a:r>
            <a:endParaRPr lang="en-US" altLang="x-none" sz="3200">
              <a:solidFill>
                <a:srgbClr val="000000"/>
              </a:solidFill>
              <a:latin typeface="Georgia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x-none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2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tweed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2514600" cy="266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4495800" y="862014"/>
            <a:ext cx="6019800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x-none" sz="2800">
                <a:latin typeface="Georgia" charset="0"/>
              </a:rPr>
              <a:t>Corrupt political leader put New York City in debt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SzPct val="75000"/>
              <a:buFont typeface="Wingdings" charset="2"/>
              <a:buChar char="ü"/>
            </a:pPr>
            <a:r>
              <a:rPr lang="en-US" altLang="x-none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Political boss</a:t>
            </a:r>
            <a:endParaRPr lang="en-US" altLang="x-none" sz="2800" b="1">
              <a:latin typeface="Georgi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x-none" sz="2800">
                <a:latin typeface="Georgia" charset="0"/>
              </a:rPr>
              <a:t>1851 elected to city council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x-none" sz="2800">
                <a:latin typeface="Georgia" charset="0"/>
              </a:rPr>
              <a:t>1852 served in Congress </a:t>
            </a:r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458200" cy="381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WILLIAM BOSS TWEED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495800" y="3622675"/>
            <a:ext cx="6096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Georgia" charset="0"/>
              </a:rPr>
              <a:t>Kept </a:t>
            </a:r>
            <a:r>
              <a:rPr lang="en-US" altLang="en-US" sz="2800" b="1" u="sng">
                <a:latin typeface="Georgia" charset="0"/>
              </a:rPr>
              <a:t>Democratic Party</a:t>
            </a:r>
            <a:r>
              <a:rPr lang="en-US" altLang="en-US" sz="2800">
                <a:latin typeface="Georgia" charset="0"/>
              </a:rPr>
              <a:t> in power in NYC called </a:t>
            </a:r>
            <a:r>
              <a:rPr lang="en-US" altLang="en-US" sz="2800" b="1" u="sng">
                <a:latin typeface="Georgia" charset="0"/>
              </a:rPr>
              <a:t>Tammany Hall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Georgia" charset="0"/>
              </a:rPr>
              <a:t>Formed the </a:t>
            </a:r>
            <a:r>
              <a:rPr lang="en-US" altLang="en-US" sz="2800" b="1" u="sng">
                <a:latin typeface="Georgia" charset="0"/>
              </a:rPr>
              <a:t>Tweed Ring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Georgia" charset="0"/>
              </a:rPr>
              <a:t>Bought votes, encouraged corruption, controlled NYC politics</a:t>
            </a:r>
          </a:p>
        </p:txBody>
      </p:sp>
      <p:sp>
        <p:nvSpPr>
          <p:cNvPr id="46797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870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9942" name="Picture 7" descr="ballot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2514600" cy="304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6096000" y="954088"/>
            <a:ext cx="4419600" cy="50444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70000"/>
              </a:spcBef>
              <a:buClr>
                <a:srgbClr val="CC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800">
                <a:latin typeface="Arial Black" pitchFamily="34" charset="0"/>
              </a:rPr>
              <a:t>Received large fees for interests (*</a:t>
            </a:r>
            <a:r>
              <a:rPr lang="en-US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kickbacks</a:t>
            </a:r>
            <a:r>
              <a:rPr lang="en-US" sz="2800">
                <a:latin typeface="Arial Black" pitchFamily="34" charset="0"/>
              </a:rPr>
              <a:t>) from the Erie Railroad </a:t>
            </a:r>
          </a:p>
          <a:p>
            <a:pPr algn="ctr">
              <a:lnSpc>
                <a:spcPct val="80000"/>
              </a:lnSpc>
              <a:spcBef>
                <a:spcPct val="70000"/>
              </a:spcBef>
              <a:buClr>
                <a:srgbClr val="CC0000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800">
                <a:latin typeface="Arial Black" pitchFamily="34" charset="0"/>
              </a:rPr>
              <a:t>Tweed Ring milked the city with false leases, padded bills, false vouchers, unnecessary repairs and over-priced goods </a:t>
            </a:r>
          </a:p>
          <a:p>
            <a:pPr algn="ctr">
              <a:lnSpc>
                <a:spcPct val="80000"/>
              </a:lnSpc>
              <a:spcBef>
                <a:spcPct val="70000"/>
              </a:spcBef>
              <a:buClr>
                <a:srgbClr val="CC0000"/>
              </a:buClr>
              <a:buSzPct val="80000"/>
              <a:buFont typeface="Wingdings" pitchFamily="2" charset="2"/>
              <a:buNone/>
              <a:defRPr/>
            </a:pPr>
            <a:r>
              <a:rPr lang="en-US" b="1">
                <a:latin typeface="Georgia" pitchFamily="18" charset="0"/>
              </a:rPr>
              <a:t>*</a:t>
            </a:r>
            <a:r>
              <a:rPr lang="en-US" i="1">
                <a:latin typeface="Georgia" pitchFamily="18" charset="0"/>
              </a:rPr>
              <a:t>Return of a portion of the money received in a sale or contract often illegal and corrupt in return for special favors.</a:t>
            </a:r>
          </a:p>
        </p:txBody>
      </p:sp>
      <p:sp>
        <p:nvSpPr>
          <p:cNvPr id="40962" name="WordArt 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WILLIAM BOSS TWEED</a:t>
            </a:r>
          </a:p>
        </p:txBody>
      </p:sp>
      <p:pic>
        <p:nvPicPr>
          <p:cNvPr id="40963" name="Picture 4" descr="ballot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4298950" cy="5562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5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286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Thomas Nast</a:t>
            </a:r>
          </a:p>
        </p:txBody>
      </p:sp>
      <p:pic>
        <p:nvPicPr>
          <p:cNvPr id="35842" name="Picture 5" descr="santa_claus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066800"/>
            <a:ext cx="30019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What Are You Laughing A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2870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 descr="NastPhoto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838200"/>
            <a:ext cx="209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1" descr="USAnas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3988"/>
            <a:ext cx="4419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5257800" y="685800"/>
            <a:ext cx="5257800" cy="605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Thomas Nast was the artist for </a:t>
            </a:r>
            <a:r>
              <a:rPr lang="en-US" altLang="x-none" sz="2800" b="1" i="1" u="sng">
                <a:solidFill>
                  <a:srgbClr val="0000CC"/>
                </a:solidFill>
                <a:latin typeface="Georgia" charset="0"/>
              </a:rPr>
              <a:t>Harper's Weekly</a:t>
            </a:r>
            <a:r>
              <a:rPr lang="en-US" altLang="x-none" sz="2800" i="1">
                <a:latin typeface="Georgia" charset="0"/>
              </a:rPr>
              <a:t> </a:t>
            </a:r>
            <a:r>
              <a:rPr lang="en-US" altLang="x-none" sz="2800">
                <a:latin typeface="Georgia" charset="0"/>
              </a:rPr>
              <a:t>in the late 1800’s. 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 "He has been called, the Father of American Caricature." 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Nast's campaign against New York City's political boss William Tweed is legendary</a:t>
            </a:r>
            <a:r>
              <a:rPr lang="en-US" altLang="x-none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charset="0"/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Nast's cartoons depicted Tweed as a sleazy criminal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80000"/>
              <a:buFont typeface="Wingdings" charset="2"/>
              <a:buChar char="v"/>
            </a:pPr>
            <a:r>
              <a:rPr lang="en-US" altLang="x-none" sz="2800">
                <a:latin typeface="Georgia" charset="0"/>
              </a:rPr>
              <a:t>Tweed was known to say, </a:t>
            </a:r>
            <a:r>
              <a:rPr lang="en-US" altLang="x-none" sz="2800" b="1" i="1">
                <a:latin typeface="Georgia" charset="0"/>
              </a:rPr>
              <a:t>"Stop them damn pictures. I don't care what the papers write about me. My constituents can't read. But, damn it, they can see the pictures."</a:t>
            </a:r>
            <a:endParaRPr lang="en-US" altLang="x-none" sz="2800" b="1" i="1">
              <a:effectLst>
                <a:outerShdw blurRad="38100" dist="38100" dir="2700000" algn="tl">
                  <a:srgbClr val="FFFFFF"/>
                </a:outerShdw>
              </a:effectLst>
              <a:latin typeface="Georgia" charset="0"/>
            </a:endParaRPr>
          </a:p>
        </p:txBody>
      </p:sp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chemeClr val="tx1">
                      <a:alpha val="74997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THOMAS NAST</a:t>
            </a:r>
          </a:p>
        </p:txBody>
      </p:sp>
      <p:pic>
        <p:nvPicPr>
          <p:cNvPr id="36867" name="Picture 5" descr="NastPhoto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62000"/>
            <a:ext cx="3529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6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weed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198938" cy="5943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019800" y="1204914"/>
            <a:ext cx="4648200" cy="56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sz="4000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Political Machine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Organized group that controls a cities political party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Give services to voters, businesses for political, financial support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After Civil War, machines gain control of major cities</a:t>
            </a:r>
          </a:p>
          <a:p>
            <a:pPr marL="228600" indent="-228600" algn="ctr">
              <a:lnSpc>
                <a:spcPct val="75000"/>
              </a:lnSpc>
              <a:spcBef>
                <a:spcPct val="30000"/>
              </a:spcBef>
              <a:buSzPct val="75000"/>
              <a:buBlip>
                <a:blip r:embed="rId3"/>
              </a:buBlip>
              <a:defRPr/>
            </a:pPr>
            <a:r>
              <a:rPr lang="en-US" sz="3200">
                <a:latin typeface="Georgia" pitchFamily="18" charset="0"/>
              </a:rPr>
              <a:t>Machine organization: precinct captains, ward bosses, city boss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6324600" y="1905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2"/>
              <a:buChar char="n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Impact" charset="0"/>
              </a:rPr>
              <a:t>The Emergence of </a:t>
            </a:r>
            <a:br>
              <a:rPr lang="en-US" altLang="en-US" sz="4000">
                <a:latin typeface="Impact" charset="0"/>
              </a:rPr>
            </a:br>
            <a:r>
              <a:rPr lang="en-US" altLang="en-US" sz="4000">
                <a:latin typeface="Impact" charset="0"/>
              </a:rPr>
              <a:t>Political Machines</a:t>
            </a:r>
          </a:p>
        </p:txBody>
      </p:sp>
    </p:spTree>
    <p:extLst>
      <p:ext uri="{BB962C8B-B14F-4D97-AF65-F5344CB8AC3E}">
        <p14:creationId xmlns:p14="http://schemas.microsoft.com/office/powerpoint/2010/main" val="67117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Macintosh PowerPoint</Application>
  <PresentationFormat>Widescreen</PresentationFormat>
  <Paragraphs>112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Calibri Light</vt:lpstr>
      <vt:lpstr>MS PGothic</vt:lpstr>
      <vt:lpstr>Arial</vt:lpstr>
      <vt:lpstr>Arial Black</vt:lpstr>
      <vt:lpstr>Comic Sans MS</vt:lpstr>
      <vt:lpstr>Georgia</vt:lpstr>
      <vt:lpstr>Impact</vt:lpstr>
      <vt:lpstr>Times New Roman</vt:lpstr>
      <vt:lpstr>Verdana</vt:lpstr>
      <vt:lpstr>Wingdings</vt:lpstr>
      <vt:lpstr>Office Theme</vt:lpstr>
      <vt:lpstr>Thomas Nast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Thomas Nast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Fraud!</vt:lpstr>
      <vt:lpstr>PowerPoint Presentation</vt:lpstr>
      <vt:lpstr>PowerPoint Presentation</vt:lpstr>
      <vt:lpstr>Fraud!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Nast</dc:title>
  <dc:creator>Demarco Matthew</dc:creator>
  <cp:lastModifiedBy>Demarco Matthew</cp:lastModifiedBy>
  <cp:revision>1</cp:revision>
  <dcterms:created xsi:type="dcterms:W3CDTF">2017-03-01T20:08:53Z</dcterms:created>
  <dcterms:modified xsi:type="dcterms:W3CDTF">2017-03-01T20:09:18Z</dcterms:modified>
</cp:coreProperties>
</file>