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E09CF-983E-184C-BFB9-FA0039D5345F}" type="datetimeFigureOut">
              <a:rPr lang="en-US" smtClean="0"/>
              <a:t>11/8/16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E4928-3B28-544C-B324-29993BCA5F4A}" type="slidenum">
              <a:rPr lang="en-US" smtClean="0"/>
              <a:t>‹#›</a:t>
            </a:fld>
            <a:endParaRPr lang="en-US"/>
          </a:p>
        </p:txBody>
      </p:sp>
    </p:spTree>
    <p:extLst>
      <p:ext uri="{BB962C8B-B14F-4D97-AF65-F5344CB8AC3E}">
        <p14:creationId xmlns:p14="http://schemas.microsoft.com/office/powerpoint/2010/main" val="183705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ltLang="en-US"/>
              <a:t>S</a:t>
            </a:r>
            <a:fld id="{E1ADD07F-94B3-1942-904D-4372C845E0E5}" type="slidenum">
              <a:rPr lang="en-US" altLang="en-US"/>
              <a:pPr/>
              <a:t>2</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dirty="0">
                <a:latin typeface="Times New Roman" charset="0"/>
              </a:rPr>
              <a:t>The Articles of Confederation were crafted from a combination of urgent necessity and past experience. After the colonies declared their independence in 1776, the leaders needed a government to oversee the operation of the war and, if victorious, help the country settle the peace. Fundamental issues needed to be addressed: How much political power should be given to the central government when cooperation among the states was so important? Would France gamble on aiding the fledgling nation if the United States appeared weak? How would the central government speak for all the states while each state maintained its sovereignty?</a:t>
            </a:r>
          </a:p>
          <a:p>
            <a:endParaRPr lang="en-US" altLang="en-US" dirty="0">
              <a:latin typeface="Times New Roman" charset="0"/>
            </a:endParaRPr>
          </a:p>
          <a:p>
            <a:r>
              <a:rPr lang="en-US" altLang="en-US" dirty="0">
                <a:latin typeface="Times New Roman" charset="0"/>
              </a:rPr>
              <a:t>In 1777, the “Articles of Confederation and Perpetual Union” were drafted and submitted to the states for ratification, but the states didn’t approve the document until March of 1781. The Articles were modeled after the colonial charters, with the legislative branch having supremacy over the other branches. The Articles’ creators made sure that each state would remain sovereign and would retain all power not expressly given to the national Congress. This would insure that all decisions made by the government were subject to discussion and debate and that the states would never face a distant dominant power as when they were colonies under Britain.</a:t>
            </a:r>
          </a:p>
          <a:p>
            <a:endParaRPr lang="en-US" altLang="en-US" dirty="0">
              <a:latin typeface="Times New Roman" charset="0"/>
            </a:endParaRP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98400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AAB87-6FDE-5846-872B-B7C872C564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24963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AAB87-6FDE-5846-872B-B7C872C564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84347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AAB87-6FDE-5846-872B-B7C872C564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79144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A751D3D4-1F34-0B4F-A9D3-07B6C7F96D64}" type="slidenum">
              <a:rPr lang="en-US" altLang="en-US"/>
              <a:pPr/>
              <a:t>‹#›</a:t>
            </a:fld>
            <a:endParaRPr lang="en-US" altLang="en-US"/>
          </a:p>
        </p:txBody>
      </p:sp>
    </p:spTree>
    <p:extLst>
      <p:ext uri="{BB962C8B-B14F-4D97-AF65-F5344CB8AC3E}">
        <p14:creationId xmlns:p14="http://schemas.microsoft.com/office/powerpoint/2010/main" val="141301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AAB87-6FDE-5846-872B-B7C872C564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157028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AAB87-6FDE-5846-872B-B7C872C564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136374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AAB87-6FDE-5846-872B-B7C872C56415}"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33397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AAB87-6FDE-5846-872B-B7C872C56415}" type="datetimeFigureOut">
              <a:rPr lang="en-US" smtClean="0"/>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170399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AAB87-6FDE-5846-872B-B7C872C56415}" type="datetimeFigureOut">
              <a:rPr lang="en-US" smtClean="0"/>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2175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AAB87-6FDE-5846-872B-B7C872C56415}" type="datetimeFigureOut">
              <a:rPr lang="en-US" smtClean="0"/>
              <a:t>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97349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AAB87-6FDE-5846-872B-B7C872C56415}"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194610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AAB87-6FDE-5846-872B-B7C872C56415}"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E11D-82EF-3746-91A0-821F1B65B491}" type="slidenum">
              <a:rPr lang="en-US" smtClean="0"/>
              <a:t>‹#›</a:t>
            </a:fld>
            <a:endParaRPr lang="en-US"/>
          </a:p>
        </p:txBody>
      </p:sp>
    </p:spTree>
    <p:extLst>
      <p:ext uri="{BB962C8B-B14F-4D97-AF65-F5344CB8AC3E}">
        <p14:creationId xmlns:p14="http://schemas.microsoft.com/office/powerpoint/2010/main" val="2069464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AAB87-6FDE-5846-872B-B7C872C56415}" type="datetimeFigureOut">
              <a:rPr lang="en-US" smtClean="0"/>
              <a:t>11/8/16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8E11D-82EF-3746-91A0-821F1B65B491}" type="slidenum">
              <a:rPr lang="en-US" smtClean="0"/>
              <a:t>‹#›</a:t>
            </a:fld>
            <a:endParaRPr lang="en-US"/>
          </a:p>
        </p:txBody>
      </p:sp>
    </p:spTree>
    <p:extLst>
      <p:ext uri="{BB962C8B-B14F-4D97-AF65-F5344CB8AC3E}">
        <p14:creationId xmlns:p14="http://schemas.microsoft.com/office/powerpoint/2010/main" val="4090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6625" y="237803"/>
            <a:ext cx="10515600" cy="1325563"/>
          </a:xfrm>
          <a:effectLst>
            <a:outerShdw dist="35921" dir="2700000" algn="ctr" rotWithShape="0">
              <a:schemeClr val="bg2"/>
            </a:outerShdw>
          </a:effectLst>
        </p:spPr>
        <p:txBody>
          <a:bodyPr/>
          <a:lstStyle/>
          <a:p>
            <a:pPr algn="ctr" eaLnBrk="1" hangingPunct="1">
              <a:defRPr/>
            </a:pPr>
            <a:r>
              <a:rPr lang="en-US" altLang="en-US" b="1" smtClean="0">
                <a:solidFill>
                  <a:srgbClr val="996633"/>
                </a:solidFill>
                <a:effectLst>
                  <a:outerShdw blurRad="38100" dist="38100" dir="2700000" algn="tl">
                    <a:srgbClr val="000000"/>
                  </a:outerShdw>
                </a:effectLst>
                <a:latin typeface="Emerald Isle" pitchFamily="2" charset="0"/>
              </a:rPr>
              <a:t>America after </a:t>
            </a:r>
            <a:br>
              <a:rPr lang="en-US" altLang="en-US" b="1" smtClean="0">
                <a:solidFill>
                  <a:srgbClr val="996633"/>
                </a:solidFill>
                <a:effectLst>
                  <a:outerShdw blurRad="38100" dist="38100" dir="2700000" algn="tl">
                    <a:srgbClr val="000000"/>
                  </a:outerShdw>
                </a:effectLst>
                <a:latin typeface="Emerald Isle" pitchFamily="2" charset="0"/>
              </a:rPr>
            </a:br>
            <a:r>
              <a:rPr lang="en-US" altLang="en-US" b="1" smtClean="0">
                <a:solidFill>
                  <a:srgbClr val="996633"/>
                </a:solidFill>
                <a:effectLst>
                  <a:outerShdw blurRad="38100" dist="38100" dir="2700000" algn="tl">
                    <a:srgbClr val="000000"/>
                  </a:outerShdw>
                </a:effectLst>
                <a:latin typeface="Emerald Isle" pitchFamily="2" charset="0"/>
              </a:rPr>
              <a:t>the Revolution</a:t>
            </a:r>
          </a:p>
        </p:txBody>
      </p:sp>
      <p:sp>
        <p:nvSpPr>
          <p:cNvPr id="11267" name="Rectangle 3"/>
          <p:cNvSpPr>
            <a:spLocks noGrp="1" noChangeArrowheads="1"/>
          </p:cNvSpPr>
          <p:nvPr>
            <p:ph type="body" idx="1"/>
          </p:nvPr>
        </p:nvSpPr>
        <p:spPr>
          <a:xfrm>
            <a:off x="208344" y="1777679"/>
            <a:ext cx="6954456" cy="4724400"/>
          </a:xfrm>
        </p:spPr>
        <p:txBody>
          <a:bodyPr>
            <a:normAutofit/>
          </a:bodyPr>
          <a:lstStyle/>
          <a:p>
            <a:pPr eaLnBrk="1" hangingPunct="1">
              <a:lnSpc>
                <a:spcPct val="90000"/>
              </a:lnSpc>
              <a:buFont typeface="Wingdings" panose="05000000000000000000" pitchFamily="2" charset="2"/>
              <a:buChar char="n"/>
              <a:defRPr/>
            </a:pPr>
            <a:r>
              <a:rPr lang="en-US" altLang="en-US" sz="3200" dirty="0" smtClean="0">
                <a:cs typeface="Times New Roman" panose="02020603050405020304" pitchFamily="18" charset="0"/>
              </a:rPr>
              <a:t> Colonists see </a:t>
            </a:r>
            <a:r>
              <a:rPr lang="en-US" altLang="en-US" sz="3200" dirty="0">
                <a:cs typeface="Times New Roman" panose="02020603050405020304" pitchFamily="18" charset="0"/>
              </a:rPr>
              <a:t>themselves as a </a:t>
            </a:r>
            <a:r>
              <a:rPr lang="en-US" altLang="en-US" sz="3200" b="1" u="sng" dirty="0">
                <a:cs typeface="Times New Roman" panose="02020603050405020304" pitchFamily="18" charset="0"/>
              </a:rPr>
              <a:t>separate </a:t>
            </a:r>
            <a:r>
              <a:rPr lang="en-US" altLang="en-US" sz="3200" b="1" u="sng" dirty="0" smtClean="0">
                <a:cs typeface="Times New Roman" panose="02020603050405020304" pitchFamily="18" charset="0"/>
              </a:rPr>
              <a:t>society</a:t>
            </a:r>
            <a:endParaRPr lang="en-US" altLang="en-US" sz="3200" dirty="0">
              <a:cs typeface="Times New Roman" panose="02020603050405020304" pitchFamily="18" charset="0"/>
            </a:endParaRPr>
          </a:p>
          <a:p>
            <a:pPr lvl="1" eaLnBrk="1" hangingPunct="1">
              <a:lnSpc>
                <a:spcPct val="90000"/>
              </a:lnSpc>
              <a:buFont typeface="Wingdings" panose="05000000000000000000" pitchFamily="2" charset="2"/>
              <a:buChar char="n"/>
              <a:defRPr/>
            </a:pPr>
            <a:r>
              <a:rPr lang="en-US" altLang="en-US" sz="3200" dirty="0" smtClean="0">
                <a:cs typeface="Times New Roman" panose="02020603050405020304" pitchFamily="18" charset="0"/>
              </a:rPr>
              <a:t> Distinct </a:t>
            </a:r>
            <a:r>
              <a:rPr lang="en-US" altLang="en-US" sz="3200" dirty="0">
                <a:cs typeface="Times New Roman" panose="02020603050405020304" pitchFamily="18" charset="0"/>
              </a:rPr>
              <a:t>from </a:t>
            </a:r>
            <a:r>
              <a:rPr lang="en-US" altLang="en-US" sz="3200" dirty="0" smtClean="0">
                <a:cs typeface="Times New Roman" panose="02020603050405020304" pitchFamily="18" charset="0"/>
              </a:rPr>
              <a:t>Europe</a:t>
            </a:r>
            <a:endParaRPr lang="en-US" altLang="en-US" sz="3200" dirty="0">
              <a:cs typeface="Times New Roman" panose="02020603050405020304" pitchFamily="18" charset="0"/>
            </a:endParaRPr>
          </a:p>
          <a:p>
            <a:pPr lvl="1" eaLnBrk="1" hangingPunct="1">
              <a:lnSpc>
                <a:spcPct val="90000"/>
              </a:lnSpc>
              <a:buFont typeface="Wingdings" panose="05000000000000000000" pitchFamily="2" charset="2"/>
              <a:buChar char="n"/>
              <a:defRPr/>
            </a:pPr>
            <a:r>
              <a:rPr lang="en-US" altLang="en-US" sz="3200" dirty="0" smtClean="0">
                <a:cs typeface="Times New Roman" panose="02020603050405020304" pitchFamily="18" charset="0"/>
              </a:rPr>
              <a:t> No kings</a:t>
            </a:r>
          </a:p>
          <a:p>
            <a:pPr lvl="1" eaLnBrk="1" hangingPunct="1">
              <a:lnSpc>
                <a:spcPct val="90000"/>
              </a:lnSpc>
              <a:buFont typeface="Wingdings" panose="05000000000000000000" pitchFamily="2" charset="2"/>
              <a:buChar char="n"/>
              <a:defRPr/>
            </a:pPr>
            <a:r>
              <a:rPr lang="en-US" altLang="en-US" sz="3200" dirty="0">
                <a:cs typeface="Times New Roman" panose="02020603050405020304" pitchFamily="18" charset="0"/>
              </a:rPr>
              <a:t> T</a:t>
            </a:r>
            <a:r>
              <a:rPr lang="en-US" altLang="en-US" sz="3200" dirty="0" smtClean="0">
                <a:cs typeface="Times New Roman" panose="02020603050405020304" pitchFamily="18" charset="0"/>
              </a:rPr>
              <a:t>he </a:t>
            </a:r>
            <a:r>
              <a:rPr lang="en-US" altLang="en-US" sz="3200" dirty="0">
                <a:cs typeface="Times New Roman" panose="02020603050405020304" pitchFamily="18" charset="0"/>
              </a:rPr>
              <a:t>equality of </a:t>
            </a:r>
            <a:r>
              <a:rPr lang="en-US" altLang="en-US" sz="3200" dirty="0" smtClean="0">
                <a:cs typeface="Times New Roman" panose="02020603050405020304" pitchFamily="18" charset="0"/>
              </a:rPr>
              <a:t>man</a:t>
            </a:r>
            <a:endParaRPr lang="en-US" altLang="en-US" sz="3200" dirty="0">
              <a:cs typeface="Times New Roman" panose="02020603050405020304" pitchFamily="18" charset="0"/>
            </a:endParaRPr>
          </a:p>
          <a:p>
            <a:pPr lvl="1" eaLnBrk="1" hangingPunct="1">
              <a:lnSpc>
                <a:spcPct val="90000"/>
              </a:lnSpc>
              <a:buFont typeface="Wingdings" panose="05000000000000000000" pitchFamily="2" charset="2"/>
              <a:buChar char="n"/>
              <a:defRPr/>
            </a:pPr>
            <a:r>
              <a:rPr lang="en-US" altLang="en-US" sz="3200" dirty="0" smtClean="0">
                <a:cs typeface="Times New Roman" panose="02020603050405020304" pitchFamily="18" charset="0"/>
              </a:rPr>
              <a:t> More </a:t>
            </a:r>
            <a:r>
              <a:rPr lang="en-US" altLang="en-US" sz="3200" b="1" u="sng" dirty="0">
                <a:solidFill>
                  <a:schemeClr val="hlink"/>
                </a:solidFill>
                <a:effectLst>
                  <a:outerShdw blurRad="38100" dist="38100" dir="2700000" algn="tl">
                    <a:srgbClr val="000000"/>
                  </a:outerShdw>
                </a:effectLst>
                <a:cs typeface="Times New Roman" panose="02020603050405020304" pitchFamily="18" charset="0"/>
              </a:rPr>
              <a:t>educated and </a:t>
            </a:r>
            <a:r>
              <a:rPr lang="en-US" altLang="en-US" sz="3200" b="1" u="sng" dirty="0" smtClean="0">
                <a:solidFill>
                  <a:schemeClr val="hlink"/>
                </a:solidFill>
                <a:effectLst>
                  <a:outerShdw blurRad="38100" dist="38100" dir="2700000" algn="tl">
                    <a:srgbClr val="000000"/>
                  </a:outerShdw>
                </a:effectLst>
                <a:cs typeface="Times New Roman" panose="02020603050405020304" pitchFamily="18" charset="0"/>
              </a:rPr>
              <a:t>liberal</a:t>
            </a:r>
            <a:endParaRPr lang="en-US" altLang="en-US" sz="3200" dirty="0">
              <a:cs typeface="Times New Roman" panose="02020603050405020304" pitchFamily="18" charset="0"/>
            </a:endParaRPr>
          </a:p>
          <a:p>
            <a:pPr lvl="1" eaLnBrk="1" hangingPunct="1">
              <a:lnSpc>
                <a:spcPct val="90000"/>
              </a:lnSpc>
              <a:buFont typeface="Wingdings" panose="05000000000000000000" pitchFamily="2" charset="2"/>
              <a:buChar char="n"/>
              <a:defRPr/>
            </a:pPr>
            <a:r>
              <a:rPr lang="en-US" altLang="en-US" sz="3200" dirty="0" smtClean="0">
                <a:cs typeface="Times New Roman" panose="02020603050405020304" pitchFamily="18" charset="0"/>
              </a:rPr>
              <a:t> Many </a:t>
            </a:r>
            <a:r>
              <a:rPr lang="en-US" altLang="en-US" sz="3200" dirty="0">
                <a:cs typeface="Times New Roman" panose="02020603050405020304" pitchFamily="18" charset="0"/>
              </a:rPr>
              <a:t>come from the </a:t>
            </a:r>
            <a:r>
              <a:rPr lang="en-US" altLang="en-US" sz="3200" b="1" u="sng" dirty="0" smtClean="0">
                <a:solidFill>
                  <a:schemeClr val="hlink"/>
                </a:solidFill>
                <a:effectLst>
                  <a:outerShdw blurRad="38100" dist="38100" dir="2700000" algn="tl">
                    <a:srgbClr val="000000"/>
                  </a:outerShdw>
                </a:effectLst>
                <a:cs typeface="Times New Roman" panose="02020603050405020304" pitchFamily="18" charset="0"/>
              </a:rPr>
              <a:t>middle-class</a:t>
            </a:r>
            <a:r>
              <a:rPr lang="en-US" altLang="en-US" sz="3200" dirty="0" smtClean="0">
                <a:cs typeface="Times New Roman" panose="02020603050405020304" pitchFamily="18" charset="0"/>
              </a:rPr>
              <a:t> </a:t>
            </a:r>
            <a:endParaRPr lang="en-US" altLang="en-US" sz="3200" dirty="0">
              <a:cs typeface="Times New Roman" panose="02020603050405020304" pitchFamily="18" charset="0"/>
            </a:endParaRPr>
          </a:p>
        </p:txBody>
      </p:sp>
      <p:pic>
        <p:nvPicPr>
          <p:cNvPr id="11270" name="Picture 6" descr="ben_frank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83" y="1777679"/>
            <a:ext cx="4532671" cy="447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647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267">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267">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983"/>
            <a:ext cx="12054467" cy="707886"/>
          </a:xfrm>
          <a:prstGeom prst="rect">
            <a:avLst/>
          </a:prstGeom>
          <a:noFill/>
        </p:spPr>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Enough with the states, what could Congress do?</a:t>
            </a:r>
            <a:endParaRPr lang="en-US" sz="40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4" name="Rectangle 3"/>
          <p:cNvSpPr/>
          <p:nvPr/>
        </p:nvSpPr>
        <p:spPr>
          <a:xfrm>
            <a:off x="184867" y="862869"/>
            <a:ext cx="6096000" cy="2985433"/>
          </a:xfrm>
          <a:prstGeom prst="rect">
            <a:avLst/>
          </a:prstGeom>
        </p:spPr>
        <p:txBody>
          <a:bodyPr>
            <a:spAutoFit/>
          </a:bodyPr>
          <a:lstStyle/>
          <a:p>
            <a:pPr marL="342900" indent="-342900">
              <a:buFont typeface="Wingdings" charset="0"/>
              <a:buChar char="Ø"/>
            </a:pPr>
            <a:r>
              <a:rPr lang="en-US" sz="2600" dirty="0"/>
              <a:t>Congress </a:t>
            </a:r>
            <a:r>
              <a:rPr lang="en-US" sz="2600" b="1" dirty="0" smtClean="0"/>
              <a:t>COULD</a:t>
            </a:r>
            <a:r>
              <a:rPr lang="en-US" sz="2600" dirty="0" smtClean="0"/>
              <a:t>:</a:t>
            </a:r>
          </a:p>
          <a:p>
            <a:pPr marL="971550" lvl="1" indent="-514350">
              <a:buFont typeface="+mj-lt"/>
              <a:buAutoNum type="arabicPeriod"/>
            </a:pPr>
            <a:r>
              <a:rPr lang="en-US" sz="2600" dirty="0" smtClean="0"/>
              <a:t>Declare WAR!</a:t>
            </a:r>
          </a:p>
          <a:p>
            <a:pPr marL="971550" lvl="1" indent="-514350">
              <a:buFont typeface="+mj-lt"/>
              <a:buAutoNum type="arabicPeriod"/>
            </a:pPr>
            <a:r>
              <a:rPr lang="en-US" sz="2600" dirty="0" smtClean="0"/>
              <a:t>Build a navy</a:t>
            </a:r>
          </a:p>
          <a:p>
            <a:pPr marL="971550" lvl="1" indent="-514350">
              <a:buFont typeface="+mj-lt"/>
              <a:buAutoNum type="arabicPeriod"/>
            </a:pPr>
            <a:r>
              <a:rPr lang="en-US" sz="2600" dirty="0" smtClean="0"/>
              <a:t>Send ambassadors/make alliances</a:t>
            </a:r>
            <a:endParaRPr lang="en-US" sz="2600" dirty="0"/>
          </a:p>
          <a:p>
            <a:pPr marL="971550" lvl="1" indent="-514350">
              <a:buFont typeface="+mj-lt"/>
              <a:buAutoNum type="arabicPeriod"/>
            </a:pPr>
            <a:r>
              <a:rPr lang="en-US" sz="2600" dirty="0" smtClean="0"/>
              <a:t>Borrow/request money</a:t>
            </a:r>
          </a:p>
          <a:p>
            <a:pPr marL="971550" lvl="1" indent="-514350">
              <a:buFont typeface="+mj-lt"/>
              <a:buAutoNum type="arabicPeriod"/>
            </a:pPr>
            <a:r>
              <a:rPr lang="en-US" sz="2600" dirty="0" smtClean="0"/>
              <a:t>Manage relations with natives</a:t>
            </a:r>
          </a:p>
          <a:p>
            <a:pPr marL="971550" lvl="1" indent="-514350">
              <a:buFont typeface="+mj-lt"/>
              <a:buAutoNum type="arabicPeriod"/>
            </a:pPr>
            <a:endParaRPr lang="en-US" sz="3200" dirty="0"/>
          </a:p>
        </p:txBody>
      </p:sp>
      <p:sp>
        <p:nvSpPr>
          <p:cNvPr id="5" name="Rectangle 4"/>
          <p:cNvSpPr/>
          <p:nvPr/>
        </p:nvSpPr>
        <p:spPr>
          <a:xfrm>
            <a:off x="184867" y="3571569"/>
            <a:ext cx="6096000" cy="2492990"/>
          </a:xfrm>
          <a:prstGeom prst="rect">
            <a:avLst/>
          </a:prstGeom>
        </p:spPr>
        <p:txBody>
          <a:bodyPr>
            <a:spAutoFit/>
          </a:bodyPr>
          <a:lstStyle/>
          <a:p>
            <a:pPr marL="342900" indent="-342900">
              <a:buFont typeface="Wingdings" charset="0"/>
              <a:buChar char="Ø"/>
            </a:pPr>
            <a:r>
              <a:rPr lang="en-US" sz="2600" dirty="0"/>
              <a:t>Congress </a:t>
            </a:r>
            <a:r>
              <a:rPr lang="en-US" sz="2600" b="1" dirty="0" smtClean="0"/>
              <a:t>COULD NOT</a:t>
            </a:r>
            <a:r>
              <a:rPr lang="en-US" sz="2600" dirty="0" smtClean="0"/>
              <a:t>:</a:t>
            </a:r>
          </a:p>
          <a:p>
            <a:pPr marL="971550" lvl="1" indent="-514350">
              <a:buFont typeface="+mj-lt"/>
              <a:buAutoNum type="arabicPeriod"/>
            </a:pPr>
            <a:r>
              <a:rPr lang="en-US" sz="2600" dirty="0" smtClean="0"/>
              <a:t>Collect taxes (each state did it)</a:t>
            </a:r>
          </a:p>
          <a:p>
            <a:pPr marL="971550" lvl="1" indent="-514350">
              <a:buFont typeface="+mj-lt"/>
              <a:buAutoNum type="arabicPeriod"/>
            </a:pPr>
            <a:r>
              <a:rPr lang="en-US" sz="2600" dirty="0" smtClean="0"/>
              <a:t>Draft soldiers</a:t>
            </a:r>
          </a:p>
          <a:p>
            <a:pPr marL="971550" lvl="1" indent="-514350">
              <a:buFont typeface="+mj-lt"/>
              <a:buAutoNum type="arabicPeriod"/>
            </a:pPr>
            <a:r>
              <a:rPr lang="en-US" sz="2600" dirty="0" smtClean="0"/>
              <a:t>Regulate trade between states</a:t>
            </a:r>
          </a:p>
          <a:p>
            <a:pPr marL="971550" lvl="1" indent="-514350">
              <a:buFont typeface="+mj-lt"/>
              <a:buAutoNum type="arabicPeriod"/>
            </a:pPr>
            <a:r>
              <a:rPr lang="en-US" sz="2600" dirty="0" smtClean="0"/>
              <a:t>Elect a leader</a:t>
            </a:r>
          </a:p>
          <a:p>
            <a:pPr marL="971550" lvl="1" indent="-514350">
              <a:buFont typeface="+mj-lt"/>
              <a:buAutoNum type="arabicPeriod"/>
            </a:pPr>
            <a:r>
              <a:rPr lang="en-US" sz="2600" dirty="0" smtClean="0"/>
              <a:t>Settle disputes between states</a:t>
            </a:r>
          </a:p>
        </p:txBody>
      </p:sp>
      <p:pic>
        <p:nvPicPr>
          <p:cNvPr id="7170" name="Picture 2" descr="mage result for articles of con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979" y="869539"/>
            <a:ext cx="5628198" cy="484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2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 y="393700"/>
            <a:ext cx="10058400" cy="6002391"/>
          </a:xfrm>
          <a:prstGeom prst="rect">
            <a:avLst/>
          </a:prstGeom>
        </p:spPr>
      </p:pic>
    </p:spTree>
    <p:extLst>
      <p:ext uri="{BB962C8B-B14F-4D97-AF65-F5344CB8AC3E}">
        <p14:creationId xmlns:p14="http://schemas.microsoft.com/office/powerpoint/2010/main" val="179483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27000"/>
            <a:ext cx="10058400" cy="6460779"/>
          </a:xfrm>
          <a:prstGeom prst="rect">
            <a:avLst/>
          </a:prstGeom>
        </p:spPr>
      </p:pic>
    </p:spTree>
    <p:extLst>
      <p:ext uri="{BB962C8B-B14F-4D97-AF65-F5344CB8AC3E}">
        <p14:creationId xmlns:p14="http://schemas.microsoft.com/office/powerpoint/2010/main" val="12626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16" y="81023"/>
            <a:ext cx="454804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 MC REVIEW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83580" y="1288186"/>
            <a:ext cx="9642088" cy="4278094"/>
          </a:xfrm>
          <a:prstGeom prst="rect">
            <a:avLst/>
          </a:prstGeom>
        </p:spPr>
        <p:txBody>
          <a:bodyPr wrap="square">
            <a:spAutoFit/>
          </a:bodyPr>
          <a:lstStyle/>
          <a:p>
            <a:r>
              <a:rPr lang="en-US" sz="3400" b="1" dirty="0">
                <a:latin typeface="Geneva,Arial" charset="0"/>
              </a:rPr>
              <a:t>Which of the following was one of the powers given to Congress in the Articles</a:t>
            </a:r>
            <a:r>
              <a:rPr lang="en-US" sz="3400" b="1" dirty="0" smtClean="0">
                <a:latin typeface="Geneva,Arial" charset="0"/>
              </a:rPr>
              <a:t>?</a:t>
            </a:r>
          </a:p>
          <a:p>
            <a:endParaRPr lang="en-US" sz="3400" b="1" dirty="0" smtClean="0">
              <a:latin typeface="Geneva,Arial" charset="0"/>
            </a:endParaRPr>
          </a:p>
          <a:p>
            <a:pPr marL="514350" indent="-514350">
              <a:buAutoNum type="arabicPeriod"/>
            </a:pPr>
            <a:r>
              <a:rPr lang="en-US" sz="3400" dirty="0"/>
              <a:t>T</a:t>
            </a:r>
            <a:r>
              <a:rPr lang="en-US" sz="3400" dirty="0" smtClean="0"/>
              <a:t>he </a:t>
            </a:r>
            <a:r>
              <a:rPr lang="en-US" sz="3400" dirty="0"/>
              <a:t>power to tax the people </a:t>
            </a:r>
            <a:r>
              <a:rPr lang="en-US" sz="3400" dirty="0" smtClean="0"/>
              <a:t>directly</a:t>
            </a:r>
          </a:p>
          <a:p>
            <a:pPr marL="514350" indent="-514350">
              <a:buFontTx/>
              <a:buAutoNum type="arabicPeriod"/>
            </a:pPr>
            <a:r>
              <a:rPr lang="en-US" sz="3400" dirty="0" smtClean="0"/>
              <a:t>The power to borrow money</a:t>
            </a:r>
          </a:p>
          <a:p>
            <a:pPr marL="514350" indent="-514350">
              <a:buAutoNum type="arabicPeriod"/>
            </a:pPr>
            <a:r>
              <a:rPr lang="en-US" sz="3400" dirty="0"/>
              <a:t>T</a:t>
            </a:r>
            <a:r>
              <a:rPr lang="en-US" sz="3400" dirty="0" smtClean="0"/>
              <a:t>he </a:t>
            </a:r>
            <a:r>
              <a:rPr lang="en-US" sz="3400" dirty="0"/>
              <a:t>power to regulate commerce between the </a:t>
            </a:r>
            <a:r>
              <a:rPr lang="en-US" sz="3400" dirty="0" smtClean="0"/>
              <a:t>states</a:t>
            </a:r>
          </a:p>
          <a:p>
            <a:pPr marL="514350" indent="-514350">
              <a:buAutoNum type="arabicPeriod"/>
            </a:pPr>
            <a:r>
              <a:rPr lang="en-US" sz="3400" dirty="0"/>
              <a:t>T</a:t>
            </a:r>
            <a:r>
              <a:rPr lang="en-US" sz="3400" dirty="0" smtClean="0"/>
              <a:t>he </a:t>
            </a:r>
            <a:r>
              <a:rPr lang="en-US" sz="3400" dirty="0"/>
              <a:t>power to establish a federal </a:t>
            </a:r>
            <a:r>
              <a:rPr lang="en-US" sz="3400" dirty="0" smtClean="0"/>
              <a:t>judiciary</a:t>
            </a:r>
          </a:p>
        </p:txBody>
      </p:sp>
      <p:sp>
        <p:nvSpPr>
          <p:cNvPr id="4" name="5-Point Star 3"/>
          <p:cNvSpPr/>
          <p:nvPr/>
        </p:nvSpPr>
        <p:spPr>
          <a:xfrm>
            <a:off x="6273337" y="3321651"/>
            <a:ext cx="729205" cy="62503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6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14" y="0"/>
            <a:ext cx="9097170"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Always a </a:t>
            </a:r>
            <a:r>
              <a:rPr lang="en-US" sz="4400" b="1" dirty="0" smtClean="0">
                <a:ln w="22225">
                  <a:solidFill>
                    <a:schemeClr val="accent2"/>
                  </a:solidFill>
                  <a:prstDash val="solid"/>
                </a:ln>
                <a:solidFill>
                  <a:srgbClr val="FF0000"/>
                </a:solidFill>
              </a:rPr>
              <a:t>consequence</a:t>
            </a:r>
            <a:r>
              <a:rPr lang="en-US" sz="4400" b="1" dirty="0" smtClean="0">
                <a:ln w="22225">
                  <a:solidFill>
                    <a:schemeClr val="accent2"/>
                  </a:solidFill>
                  <a:prstDash val="solid"/>
                </a:ln>
                <a:solidFill>
                  <a:schemeClr val="accent2">
                    <a:lumMod val="40000"/>
                    <a:lumOff val="60000"/>
                  </a:schemeClr>
                </a:solidFill>
              </a:rPr>
              <a:t> for weakness</a:t>
            </a:r>
            <a:r>
              <a:rPr lang="is-IS" sz="4400" b="1" dirty="0" smtClean="0">
                <a:ln w="22225">
                  <a:solidFill>
                    <a:schemeClr val="accent2"/>
                  </a:solidFill>
                  <a:prstDash val="solid"/>
                </a:ln>
                <a:solidFill>
                  <a:schemeClr val="accent2">
                    <a:lumMod val="40000"/>
                    <a:lumOff val="60000"/>
                  </a:schemeClr>
                </a:solidFill>
              </a:rPr>
              <a:t>…</a:t>
            </a:r>
            <a:endParaRPr lang="en-US" sz="4400" b="1" dirty="0">
              <a:ln w="22225">
                <a:solidFill>
                  <a:schemeClr val="accent2"/>
                </a:solidFill>
                <a:prstDash val="solid"/>
              </a:ln>
              <a:solidFill>
                <a:schemeClr val="accent2">
                  <a:lumMod val="40000"/>
                  <a:lumOff val="60000"/>
                </a:schemeClr>
              </a:solidFill>
            </a:endParaRPr>
          </a:p>
        </p:txBody>
      </p:sp>
      <p:graphicFrame>
        <p:nvGraphicFramePr>
          <p:cNvPr id="4" name="Table 3"/>
          <p:cNvGraphicFramePr>
            <a:graphicFrameLocks noGrp="1"/>
          </p:cNvGraphicFramePr>
          <p:nvPr>
            <p:extLst/>
          </p:nvPr>
        </p:nvGraphicFramePr>
        <p:xfrm>
          <a:off x="324091" y="974309"/>
          <a:ext cx="11007524" cy="5632251"/>
        </p:xfrm>
        <a:graphic>
          <a:graphicData uri="http://schemas.openxmlformats.org/drawingml/2006/table">
            <a:tbl>
              <a:tblPr firstRow="1" bandRow="1">
                <a:tableStyleId>{073A0DAA-6AF3-43AB-8588-CEC1D06C72B9}</a:tableStyleId>
              </a:tblPr>
              <a:tblGrid>
                <a:gridCol w="5503762"/>
                <a:gridCol w="5503762"/>
              </a:tblGrid>
              <a:tr h="607417">
                <a:tc>
                  <a:txBody>
                    <a:bodyPr/>
                    <a:lstStyle/>
                    <a:p>
                      <a:pPr algn="ctr"/>
                      <a:r>
                        <a:rPr lang="en-US" sz="2500" dirty="0" smtClean="0"/>
                        <a:t>WEAKNESSES</a:t>
                      </a:r>
                      <a:endParaRPr lang="en-US" sz="2500" dirty="0"/>
                    </a:p>
                  </a:txBody>
                  <a:tcPr/>
                </a:tc>
                <a:tc>
                  <a:txBody>
                    <a:bodyPr/>
                    <a:lstStyle/>
                    <a:p>
                      <a:pPr algn="ctr"/>
                      <a:r>
                        <a:rPr lang="en-US" sz="2400" dirty="0" smtClean="0"/>
                        <a:t>STRENGTHS</a:t>
                      </a:r>
                      <a:endParaRPr lang="en-US" sz="2400" dirty="0"/>
                    </a:p>
                  </a:txBody>
                  <a:tcPr/>
                </a:tc>
              </a:tr>
              <a:tr h="607417">
                <a:tc>
                  <a:txBody>
                    <a:bodyPr/>
                    <a:lstStyle/>
                    <a:p>
                      <a:r>
                        <a:rPr lang="en-US" sz="2200" b="1" dirty="0" smtClean="0">
                          <a:solidFill>
                            <a:srgbClr val="FF0000"/>
                          </a:solidFill>
                        </a:rPr>
                        <a:t>1. No</a:t>
                      </a:r>
                      <a:r>
                        <a:rPr lang="en-US" sz="2200" b="1" baseline="0" dirty="0" smtClean="0">
                          <a:solidFill>
                            <a:srgbClr val="FF0000"/>
                          </a:solidFill>
                        </a:rPr>
                        <a:t> chief executive; the Congress worked through committees</a:t>
                      </a:r>
                      <a:endParaRPr lang="en-US" sz="2200" b="1" dirty="0">
                        <a:solidFill>
                          <a:srgbClr val="FF0000"/>
                        </a:solidFill>
                      </a:endParaRPr>
                    </a:p>
                  </a:txBody>
                  <a:tcPr/>
                </a:tc>
                <a:tc>
                  <a:txBody>
                    <a:bodyPr/>
                    <a:lstStyle/>
                    <a:p>
                      <a:r>
                        <a:rPr lang="en-US" sz="2200" b="1" dirty="0" smtClean="0"/>
                        <a:t>1. No coordination of committees</a:t>
                      </a:r>
                      <a:r>
                        <a:rPr lang="en-US" sz="2200" b="1" baseline="0" dirty="0" smtClean="0"/>
                        <a:t> and no uniform domestic or foreign policy</a:t>
                      </a:r>
                      <a:endParaRPr lang="en-US" sz="2200" b="1" dirty="0"/>
                    </a:p>
                  </a:txBody>
                  <a:tcPr/>
                </a:tc>
              </a:tr>
              <a:tr h="607417">
                <a:tc>
                  <a:txBody>
                    <a:bodyPr/>
                    <a:lstStyle/>
                    <a:p>
                      <a:r>
                        <a:rPr lang="en-US" sz="2200" b="1" dirty="0" smtClean="0">
                          <a:solidFill>
                            <a:srgbClr val="FF0000"/>
                          </a:solidFill>
                        </a:rPr>
                        <a:t>2. Required 9</a:t>
                      </a:r>
                      <a:r>
                        <a:rPr lang="en-US" sz="2200" b="1" baseline="0" dirty="0" smtClean="0">
                          <a:solidFill>
                            <a:srgbClr val="FF0000"/>
                          </a:solidFill>
                        </a:rPr>
                        <a:t> of 13 states to approve laws (each state with ONE vote)</a:t>
                      </a:r>
                      <a:endParaRPr lang="en-US" sz="2200" b="1" dirty="0">
                        <a:solidFill>
                          <a:srgbClr val="FF0000"/>
                        </a:solidFill>
                      </a:endParaRPr>
                    </a:p>
                  </a:txBody>
                  <a:tcPr/>
                </a:tc>
                <a:tc>
                  <a:txBody>
                    <a:bodyPr/>
                    <a:lstStyle/>
                    <a:p>
                      <a:r>
                        <a:rPr lang="en-US" sz="2200" b="1" dirty="0" smtClean="0"/>
                        <a:t>2. Rarely delegates from all 13 states in Congress at once</a:t>
                      </a:r>
                      <a:endParaRPr lang="en-US" sz="2200" b="1" dirty="0"/>
                    </a:p>
                  </a:txBody>
                  <a:tcPr/>
                </a:tc>
              </a:tr>
              <a:tr h="607417">
                <a:tc>
                  <a:txBody>
                    <a:bodyPr/>
                    <a:lstStyle/>
                    <a:p>
                      <a:r>
                        <a:rPr lang="en-US" sz="2200" b="1" dirty="0" smtClean="0">
                          <a:solidFill>
                            <a:srgbClr val="FF0000"/>
                          </a:solidFill>
                        </a:rPr>
                        <a:t>3. All</a:t>
                      </a:r>
                      <a:r>
                        <a:rPr lang="en-US" sz="2200" b="1" baseline="0" dirty="0" smtClean="0">
                          <a:solidFill>
                            <a:srgbClr val="FF0000"/>
                          </a:solidFill>
                        </a:rPr>
                        <a:t> states required to approve amendments</a:t>
                      </a:r>
                      <a:endParaRPr lang="en-US" sz="2200" b="1" dirty="0">
                        <a:solidFill>
                          <a:srgbClr val="FF0000"/>
                        </a:solidFill>
                      </a:endParaRPr>
                    </a:p>
                  </a:txBody>
                  <a:tcPr/>
                </a:tc>
                <a:tc>
                  <a:txBody>
                    <a:bodyPr/>
                    <a:lstStyle/>
                    <a:p>
                      <a:r>
                        <a:rPr lang="en-US" sz="2200" b="1" dirty="0" smtClean="0"/>
                        <a:t>3. 13</a:t>
                      </a:r>
                      <a:r>
                        <a:rPr lang="en-US" sz="2200" b="1" baseline="0" dirty="0" smtClean="0"/>
                        <a:t> states never agree!</a:t>
                      </a:r>
                      <a:endParaRPr lang="en-US" sz="2200" b="1" dirty="0"/>
                    </a:p>
                  </a:txBody>
                  <a:tcPr/>
                </a:tc>
              </a:tr>
              <a:tr h="607417">
                <a:tc>
                  <a:txBody>
                    <a:bodyPr/>
                    <a:lstStyle/>
                    <a:p>
                      <a:r>
                        <a:rPr lang="en-US" sz="2200" b="1" dirty="0" smtClean="0">
                          <a:solidFill>
                            <a:srgbClr val="FF0000"/>
                          </a:solidFill>
                        </a:rPr>
                        <a:t>4. No power to pass or collect taxes (make $$ only by borrowing)</a:t>
                      </a:r>
                      <a:endParaRPr lang="en-US" sz="2200" b="1" dirty="0">
                        <a:solidFill>
                          <a:srgbClr val="FF0000"/>
                        </a:solidFill>
                      </a:endParaRPr>
                    </a:p>
                  </a:txBody>
                  <a:tcPr/>
                </a:tc>
                <a:tc>
                  <a:txBody>
                    <a:bodyPr/>
                    <a:lstStyle/>
                    <a:p>
                      <a:r>
                        <a:rPr lang="en-US" sz="2200" b="1" dirty="0" smtClean="0"/>
                        <a:t>4.</a:t>
                      </a:r>
                      <a:r>
                        <a:rPr lang="en-US" sz="2200" b="1" baseline="0" dirty="0" smtClean="0"/>
                        <a:t> No reason for states to agree to requests</a:t>
                      </a:r>
                      <a:endParaRPr lang="en-US" sz="2200" b="1" dirty="0"/>
                    </a:p>
                  </a:txBody>
                  <a:tcPr/>
                </a:tc>
              </a:tr>
              <a:tr h="607417">
                <a:tc>
                  <a:txBody>
                    <a:bodyPr/>
                    <a:lstStyle/>
                    <a:p>
                      <a:r>
                        <a:rPr lang="en-US" sz="2200" b="1" dirty="0" smtClean="0">
                          <a:solidFill>
                            <a:srgbClr val="FF0000"/>
                          </a:solidFill>
                        </a:rPr>
                        <a:t>5. No power to enforce treaties</a:t>
                      </a:r>
                      <a:endParaRPr lang="en-US" sz="2200" b="1" dirty="0">
                        <a:solidFill>
                          <a:srgbClr val="FF0000"/>
                        </a:solidFill>
                      </a:endParaRPr>
                    </a:p>
                  </a:txBody>
                  <a:tcPr/>
                </a:tc>
                <a:tc>
                  <a:txBody>
                    <a:bodyPr/>
                    <a:lstStyle/>
                    <a:p>
                      <a:r>
                        <a:rPr lang="en-US" sz="2200" b="1" dirty="0" smtClean="0"/>
                        <a:t>5. No</a:t>
                      </a:r>
                      <a:r>
                        <a:rPr lang="en-US" sz="2200" b="1" baseline="0" dirty="0" smtClean="0"/>
                        <a:t> power to force British to abide by Treaty of Paris 1783</a:t>
                      </a:r>
                      <a:endParaRPr lang="en-US" sz="2200" b="1" dirty="0"/>
                    </a:p>
                  </a:txBody>
                  <a:tcPr/>
                </a:tc>
              </a:tr>
              <a:tr h="607417">
                <a:tc>
                  <a:txBody>
                    <a:bodyPr/>
                    <a:lstStyle/>
                    <a:p>
                      <a:r>
                        <a:rPr lang="en-US" sz="2200" b="1" dirty="0" smtClean="0">
                          <a:solidFill>
                            <a:srgbClr val="FF0000"/>
                          </a:solidFill>
                        </a:rPr>
                        <a:t>6. No</a:t>
                      </a:r>
                      <a:r>
                        <a:rPr lang="en-US" sz="2200" b="1" baseline="0" dirty="0" smtClean="0">
                          <a:solidFill>
                            <a:srgbClr val="FF0000"/>
                          </a:solidFill>
                        </a:rPr>
                        <a:t> power to enforce own laws</a:t>
                      </a:r>
                      <a:endParaRPr lang="en-US" sz="2200" b="1" dirty="0">
                        <a:solidFill>
                          <a:srgbClr val="FF0000"/>
                        </a:solidFill>
                      </a:endParaRPr>
                    </a:p>
                  </a:txBody>
                  <a:tcPr/>
                </a:tc>
                <a:tc>
                  <a:txBody>
                    <a:bodyPr/>
                    <a:lstStyle/>
                    <a:p>
                      <a:r>
                        <a:rPr lang="en-US" sz="2200" b="1" dirty="0" smtClean="0"/>
                        <a:t>6. Could</a:t>
                      </a:r>
                      <a:r>
                        <a:rPr lang="en-US" sz="2200" b="1" baseline="0" dirty="0" smtClean="0"/>
                        <a:t> only advise and request states abide by their laws</a:t>
                      </a:r>
                      <a:endParaRPr lang="en-US" sz="2200" b="1" dirty="0"/>
                    </a:p>
                  </a:txBody>
                  <a:tcPr/>
                </a:tc>
              </a:tr>
              <a:tr h="607417">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3296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92597" y="685800"/>
            <a:ext cx="6613003" cy="2057400"/>
          </a:xfrm>
        </p:spPr>
        <p:txBody>
          <a:bodyPr/>
          <a:lstStyle/>
          <a:p>
            <a:r>
              <a:rPr lang="en-US" altLang="en-US" dirty="0"/>
              <a:t>During the Revolution, the new United States needed a functioning government </a:t>
            </a:r>
          </a:p>
          <a:p>
            <a:pPr lvl="1"/>
            <a:r>
              <a:rPr lang="en-US" altLang="en-US" sz="2800" dirty="0"/>
              <a:t>It was </a:t>
            </a:r>
            <a:r>
              <a:rPr lang="en-US" altLang="en-US" sz="2800" b="1" dirty="0"/>
              <a:t>URGENT</a:t>
            </a:r>
            <a:r>
              <a:rPr lang="en-US" altLang="en-US" sz="2800" dirty="0"/>
              <a:t>!</a:t>
            </a:r>
          </a:p>
          <a:p>
            <a:pPr lvl="1"/>
            <a:endParaRPr lang="en-US" altLang="en-US" sz="1800" dirty="0"/>
          </a:p>
          <a:p>
            <a:pPr lvl="1"/>
            <a:endParaRPr lang="en-US" altLang="en-US" sz="2200" dirty="0"/>
          </a:p>
        </p:txBody>
      </p:sp>
      <p:pic>
        <p:nvPicPr>
          <p:cNvPr id="8198" name="Picture 6" descr="Capture of Yorktown_43-1091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62532" y="0"/>
            <a:ext cx="3917353"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 name="TextBox 6"/>
          <p:cNvSpPr txBox="1"/>
          <p:nvPr/>
        </p:nvSpPr>
        <p:spPr>
          <a:xfrm>
            <a:off x="262359" y="3236571"/>
            <a:ext cx="11335474" cy="3046988"/>
          </a:xfrm>
          <a:prstGeom prst="rect">
            <a:avLst/>
          </a:prstGeom>
          <a:noFill/>
        </p:spPr>
        <p:txBody>
          <a:bodyPr wrap="square">
            <a:spAutoFit/>
          </a:bodyPr>
          <a:lstStyle/>
          <a:p>
            <a:pPr>
              <a:defRPr/>
            </a:pPr>
            <a:r>
              <a:rPr lang="en-US" sz="3200" b="1" dirty="0">
                <a:solidFill>
                  <a:srgbClr val="C00000"/>
                </a:solidFill>
              </a:rPr>
              <a:t>You are John Hancock, President of the Second Continental Congress. One MINOR issue is that you have 13 NEWLY INDEPENDENT STATES in America</a:t>
            </a:r>
            <a:r>
              <a:rPr lang="is-IS" sz="3200" b="1" dirty="0">
                <a:solidFill>
                  <a:srgbClr val="C00000"/>
                </a:solidFill>
              </a:rPr>
              <a:t>…</a:t>
            </a:r>
            <a:r>
              <a:rPr lang="en-US" sz="3200" b="1" dirty="0">
                <a:solidFill>
                  <a:srgbClr val="C00000"/>
                </a:solidFill>
              </a:rPr>
              <a:t>do you</a:t>
            </a:r>
            <a:r>
              <a:rPr lang="en-US" sz="3200" dirty="0">
                <a:solidFill>
                  <a:srgbClr val="C00000"/>
                </a:solidFill>
              </a:rPr>
              <a:t>:</a:t>
            </a:r>
          </a:p>
          <a:p>
            <a:pPr marL="342900" indent="-342900">
              <a:buFontTx/>
              <a:buAutoNum type="arabicPeriod"/>
              <a:defRPr/>
            </a:pPr>
            <a:r>
              <a:rPr lang="en-US" sz="3200" dirty="0">
                <a:solidFill>
                  <a:srgbClr val="C00000"/>
                </a:solidFill>
              </a:rPr>
              <a:t>Give them power to rule themselves individually like they want?</a:t>
            </a:r>
          </a:p>
          <a:p>
            <a:pPr marL="342900" indent="-342900">
              <a:buFontTx/>
              <a:buAutoNum type="arabicPeriod"/>
              <a:defRPr/>
            </a:pPr>
            <a:r>
              <a:rPr lang="en-US" sz="3200" dirty="0">
                <a:solidFill>
                  <a:srgbClr val="C00000"/>
                </a:solidFill>
              </a:rPr>
              <a:t>Have a central government rule over them, but give them some wiggle room to rule themselves at the same time? </a:t>
            </a:r>
            <a:endParaRPr lang="is-IS" sz="3200" dirty="0">
              <a:solidFill>
                <a:srgbClr val="C00000"/>
              </a:solidFill>
            </a:endParaRPr>
          </a:p>
        </p:txBody>
      </p:sp>
    </p:spTree>
    <p:extLst>
      <p:ext uri="{BB962C8B-B14F-4D97-AF65-F5344CB8AC3E}">
        <p14:creationId xmlns:p14="http://schemas.microsoft.com/office/powerpoint/2010/main" val="1610817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133" y="806692"/>
            <a:ext cx="11753963" cy="954107"/>
          </a:xfrm>
          <a:prstGeom prst="rect">
            <a:avLst/>
          </a:prstGeom>
          <a:noFill/>
        </p:spPr>
        <p:txBody>
          <a:bodyPr wrap="square" rtlCol="0">
            <a:spAutoFit/>
          </a:bodyPr>
          <a:lstStyle/>
          <a:p>
            <a:r>
              <a:rPr lang="en-US" sz="2800" dirty="0" smtClean="0"/>
              <a:t>During the revolution, 13 colonies worked to give </a:t>
            </a:r>
            <a:r>
              <a:rPr lang="en-US" sz="2800" b="1" dirty="0" smtClean="0"/>
              <a:t>each state its own constitution</a:t>
            </a:r>
          </a:p>
        </p:txBody>
      </p:sp>
      <p:sp>
        <p:nvSpPr>
          <p:cNvPr id="5" name="Rectangle 4"/>
          <p:cNvSpPr/>
          <p:nvPr/>
        </p:nvSpPr>
        <p:spPr>
          <a:xfrm>
            <a:off x="90538" y="-24305"/>
            <a:ext cx="7598940"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rgbClr val="FF0000"/>
                </a:solidFill>
              </a:rPr>
              <a:t>First, new STATE governments</a:t>
            </a:r>
            <a:r>
              <a:rPr lang="is-IS" sz="4400" b="1" dirty="0" smtClean="0">
                <a:ln w="22225">
                  <a:solidFill>
                    <a:schemeClr val="accent2"/>
                  </a:solidFill>
                  <a:prstDash val="solid"/>
                </a:ln>
                <a:solidFill>
                  <a:srgbClr val="FF0000"/>
                </a:solidFill>
              </a:rPr>
              <a:t>…</a:t>
            </a:r>
            <a:endParaRPr lang="en-US" sz="4400" b="1" dirty="0">
              <a:ln w="22225">
                <a:solidFill>
                  <a:schemeClr val="accent2"/>
                </a:solidFill>
                <a:prstDash val="solid"/>
              </a:ln>
              <a:solidFill>
                <a:srgbClr val="FF0000"/>
              </a:solidFill>
            </a:endParaRPr>
          </a:p>
        </p:txBody>
      </p:sp>
      <p:sp>
        <p:nvSpPr>
          <p:cNvPr id="7" name="TextBox 6"/>
          <p:cNvSpPr txBox="1"/>
          <p:nvPr/>
        </p:nvSpPr>
        <p:spPr>
          <a:xfrm>
            <a:off x="382093" y="2149527"/>
            <a:ext cx="7442394" cy="2554545"/>
          </a:xfrm>
          <a:prstGeom prst="rect">
            <a:avLst/>
          </a:prstGeom>
          <a:noFill/>
        </p:spPr>
        <p:txBody>
          <a:bodyPr wrap="square" rtlCol="0">
            <a:spAutoFit/>
          </a:bodyPr>
          <a:lstStyle/>
          <a:p>
            <a:r>
              <a:rPr lang="en-US" sz="3200" dirty="0" smtClean="0"/>
              <a:t>‘Right the Wrongs’ dealt under British rule:</a:t>
            </a:r>
          </a:p>
          <a:p>
            <a:pPr marL="514350" indent="-514350">
              <a:buFont typeface="+mj-lt"/>
              <a:buAutoNum type="arabicPeriod"/>
            </a:pPr>
            <a:r>
              <a:rPr lang="en-US" sz="3200" dirty="0" smtClean="0"/>
              <a:t>3 BRANCHES = </a:t>
            </a:r>
            <a:r>
              <a:rPr lang="en-US" sz="3200" b="1" u="sng" dirty="0" smtClean="0"/>
              <a:t>AVOID TYRANNY</a:t>
            </a:r>
          </a:p>
          <a:p>
            <a:pPr marL="514350" indent="-514350">
              <a:buFont typeface="+mj-lt"/>
              <a:buAutoNum type="arabicPeriod"/>
            </a:pPr>
            <a:r>
              <a:rPr lang="en-US" sz="3200" b="1" u="sng" dirty="0" smtClean="0"/>
              <a:t>ALL white males with property can VOTE</a:t>
            </a:r>
          </a:p>
          <a:p>
            <a:pPr marL="514350" indent="-514350">
              <a:buFont typeface="+mj-lt"/>
              <a:buAutoNum type="arabicPeriod"/>
            </a:pPr>
            <a:r>
              <a:rPr lang="en-US" sz="3200" b="1" u="sng" dirty="0" smtClean="0"/>
              <a:t>Natural Rights for ALL</a:t>
            </a:r>
            <a:endParaRPr lang="en-US" sz="3200" dirty="0" smtClean="0"/>
          </a:p>
        </p:txBody>
      </p:sp>
      <p:pic>
        <p:nvPicPr>
          <p:cNvPr id="8" name="Picture 2" descr="mage result for drafting the articles of con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487" y="1593943"/>
            <a:ext cx="4414949" cy="33490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791" y="5068485"/>
            <a:ext cx="8335597" cy="1323439"/>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Pennsylvania: “</a:t>
            </a:r>
            <a:r>
              <a:rPr lang="en-US" sz="4000" b="1" i="1" dirty="0"/>
              <a:t>"All men are born equally free and independent."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70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089" y="815172"/>
            <a:ext cx="11700688" cy="1323439"/>
          </a:xfrm>
          <a:prstGeom prst="rect">
            <a:avLst/>
          </a:prstGeom>
        </p:spPr>
        <p:txBody>
          <a:bodyPr wrap="square">
            <a:spAutoFit/>
          </a:bodyPr>
          <a:lstStyle/>
          <a:p>
            <a:pPr marL="457200" indent="-457200">
              <a:buFont typeface="Wingdings" charset="0"/>
              <a:buChar char="Ø"/>
            </a:pPr>
            <a:r>
              <a:rPr lang="en-US" sz="2600" dirty="0" smtClean="0"/>
              <a:t>1777- </a:t>
            </a:r>
            <a:r>
              <a:rPr lang="en-US" sz="2600" b="1" u="sng" dirty="0"/>
              <a:t>John Dickinson</a:t>
            </a:r>
            <a:r>
              <a:rPr lang="en-US" sz="2600" dirty="0"/>
              <a:t> drafts the </a:t>
            </a:r>
            <a:r>
              <a:rPr lang="en-US" sz="2600" b="1" u="sng" dirty="0"/>
              <a:t>Articles of Confederation</a:t>
            </a:r>
            <a:r>
              <a:rPr lang="en-US" sz="2600" dirty="0"/>
              <a:t> = the </a:t>
            </a:r>
            <a:r>
              <a:rPr lang="en-US" sz="2600" b="1" u="sng" dirty="0"/>
              <a:t>FIRST United States </a:t>
            </a:r>
            <a:r>
              <a:rPr lang="en-US" sz="2600" b="1" u="sng" dirty="0" smtClean="0"/>
              <a:t>constitution</a:t>
            </a:r>
          </a:p>
          <a:p>
            <a:pPr marL="457200" indent="-457200">
              <a:buFont typeface="Wingdings" charset="0"/>
              <a:buChar char="Ø"/>
            </a:pPr>
            <a:r>
              <a:rPr lang="en-US" sz="2600" dirty="0" smtClean="0"/>
              <a:t> </a:t>
            </a:r>
            <a:r>
              <a:rPr lang="en-US" sz="2600" b="1" dirty="0" smtClean="0"/>
              <a:t>REMEMBER</a:t>
            </a:r>
            <a:r>
              <a:rPr lang="en-US" sz="2600" dirty="0" smtClean="0"/>
              <a:t>: </a:t>
            </a:r>
            <a:r>
              <a:rPr lang="en-US" sz="2800" dirty="0" smtClean="0"/>
              <a:t>states STILL had individual </a:t>
            </a:r>
            <a:r>
              <a:rPr lang="en-US" sz="2800" dirty="0"/>
              <a:t>s</a:t>
            </a:r>
            <a:r>
              <a:rPr lang="en-US" sz="2800" dirty="0" smtClean="0"/>
              <a:t>tate </a:t>
            </a:r>
            <a:r>
              <a:rPr lang="en-US" sz="2800" dirty="0"/>
              <a:t>c</a:t>
            </a:r>
            <a:r>
              <a:rPr lang="en-US" sz="2800" dirty="0" smtClean="0"/>
              <a:t>onstitutions </a:t>
            </a:r>
          </a:p>
        </p:txBody>
      </p:sp>
      <p:pic>
        <p:nvPicPr>
          <p:cNvPr id="3" name="Picture 2" descr="mage result for drafting the articles of con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321" y="3545925"/>
            <a:ext cx="5480251" cy="3312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471" y="115746"/>
            <a:ext cx="11921924" cy="615553"/>
          </a:xfrm>
          <a:prstGeom prst="rect">
            <a:avLst/>
          </a:prstGeom>
          <a:noFill/>
        </p:spPr>
        <p:txBody>
          <a:bodyPr wrap="square" lIns="91440" tIns="45720" rIns="91440" bIns="45720">
            <a:spAutoFit/>
          </a:bodyPr>
          <a:lstStyle/>
          <a:p>
            <a:pPr algn="ctr"/>
            <a:r>
              <a:rPr lang="en-US" sz="3400" b="1" cap="none" spc="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While the Declaration of Independence was being drafted</a:t>
            </a:r>
            <a:r>
              <a:rPr lang="is-IS" sz="3400" b="1" cap="none" spc="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a:t>
            </a:r>
            <a:endParaRPr lang="en-US" sz="34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pic>
        <p:nvPicPr>
          <p:cNvPr id="12290" name="Picture 2" descr="mage result for john dickinson articles of con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351" y="3406418"/>
            <a:ext cx="2630500" cy="34515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2174" y="2310849"/>
            <a:ext cx="628377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this going to work?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345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67" y="115746"/>
            <a:ext cx="6400085"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The Articles of Confederation</a:t>
            </a:r>
            <a:endParaRPr lang="en-US" sz="40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272133" y="806692"/>
            <a:ext cx="6700840" cy="5262979"/>
          </a:xfrm>
          <a:prstGeom prst="rect">
            <a:avLst/>
          </a:prstGeom>
          <a:noFill/>
        </p:spPr>
        <p:txBody>
          <a:bodyPr wrap="square" rtlCol="0">
            <a:spAutoFit/>
          </a:bodyPr>
          <a:lstStyle/>
          <a:p>
            <a:r>
              <a:rPr lang="en-US" sz="2800" b="1" dirty="0" smtClean="0"/>
              <a:t>BUT RATIFICATION IS DELAYED!</a:t>
            </a:r>
            <a:endParaRPr lang="en-US" sz="2800" b="1" dirty="0"/>
          </a:p>
          <a:p>
            <a:pPr marL="514350" indent="-514350">
              <a:buFont typeface="+mj-lt"/>
              <a:buAutoNum type="arabicPeriod"/>
            </a:pPr>
            <a:r>
              <a:rPr lang="en-US" sz="2800" dirty="0" smtClean="0"/>
              <a:t>Lands past Allegheny </a:t>
            </a:r>
            <a:r>
              <a:rPr lang="en-US" sz="2800" dirty="0" err="1" smtClean="0"/>
              <a:t>Mtns</a:t>
            </a:r>
            <a:r>
              <a:rPr lang="en-US" sz="2800" dirty="0" smtClean="0"/>
              <a:t>. = </a:t>
            </a:r>
            <a:r>
              <a:rPr lang="en-US" sz="2800" b="1" u="sng" dirty="0" smtClean="0"/>
              <a:t>PROBLEM</a:t>
            </a:r>
          </a:p>
          <a:p>
            <a:pPr marL="514350" indent="-514350">
              <a:buFont typeface="+mj-lt"/>
              <a:buAutoNum type="arabicPeriod"/>
            </a:pPr>
            <a:r>
              <a:rPr lang="en-US" sz="2800" dirty="0" smtClean="0"/>
              <a:t>RI and MD – lands belong to new central government</a:t>
            </a:r>
          </a:p>
          <a:p>
            <a:pPr marL="971550" lvl="1" indent="-514350">
              <a:buFont typeface="Arial" charset="0"/>
              <a:buChar char="•"/>
            </a:pPr>
            <a:r>
              <a:rPr lang="en-US" sz="2800" dirty="0" smtClean="0"/>
              <a:t>Jefferson </a:t>
            </a:r>
            <a:r>
              <a:rPr lang="en-US" sz="2800" dirty="0"/>
              <a:t>told Maryland </a:t>
            </a:r>
            <a:r>
              <a:rPr lang="en-US" sz="2800" dirty="0" smtClean="0"/>
              <a:t>these </a:t>
            </a:r>
            <a:r>
              <a:rPr lang="en-US" sz="2800" dirty="0"/>
              <a:t>lands would be made into </a:t>
            </a:r>
            <a:r>
              <a:rPr lang="en-US" sz="2800" b="1" u="sng" dirty="0"/>
              <a:t>new </a:t>
            </a:r>
            <a:r>
              <a:rPr lang="en-US" sz="2800" b="1" u="sng" dirty="0" smtClean="0"/>
              <a:t>states</a:t>
            </a:r>
            <a:r>
              <a:rPr lang="en-US" sz="2800" dirty="0" smtClean="0"/>
              <a:t> (Maryland </a:t>
            </a:r>
            <a:r>
              <a:rPr lang="en-US" sz="2800" dirty="0" smtClean="0">
                <a:sym typeface="Wingdings"/>
              </a:rPr>
              <a:t>)</a:t>
            </a:r>
          </a:p>
          <a:p>
            <a:pPr marL="971550" lvl="1" indent="-514350">
              <a:buFont typeface="Arial" charset="0"/>
              <a:buChar char="•"/>
            </a:pPr>
            <a:endParaRPr lang="en-US" sz="2800" dirty="0" smtClean="0"/>
          </a:p>
          <a:p>
            <a:pPr marL="514350" indent="-514350">
              <a:buFont typeface="+mj-lt"/>
              <a:buAutoNum type="arabicPeriod"/>
            </a:pPr>
            <a:r>
              <a:rPr lang="en-US" sz="2800" dirty="0" smtClean="0"/>
              <a:t>NY and VA – give up their claims to these lands</a:t>
            </a:r>
          </a:p>
          <a:p>
            <a:pPr marL="457200" indent="-457200" algn="ctr">
              <a:buFont typeface="Wingdings" charset="2"/>
              <a:buChar char="Ø"/>
            </a:pPr>
            <a:r>
              <a:rPr lang="en-US" sz="2800" dirty="0" smtClean="0"/>
              <a:t>The Articles of Confederation were </a:t>
            </a:r>
            <a:r>
              <a:rPr lang="en-US" sz="2800" b="1" u="sng" dirty="0" smtClean="0"/>
              <a:t>RATIFIED in March 1781</a:t>
            </a:r>
            <a:endParaRPr lang="en-US" sz="2800" dirty="0"/>
          </a:p>
        </p:txBody>
      </p:sp>
      <p:pic>
        <p:nvPicPr>
          <p:cNvPr id="6146" name="Picture 2" descr="mage result for ratification of the articles of con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382" y="3495554"/>
            <a:ext cx="5069786" cy="31856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ge result for allegheny moun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203" y="115746"/>
            <a:ext cx="4316558" cy="369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129" y="112204"/>
            <a:ext cx="7096174" cy="654025"/>
          </a:xfrm>
          <a:prstGeom prst="rect">
            <a:avLst/>
          </a:prstGeom>
          <a:noFill/>
        </p:spPr>
        <p:txBody>
          <a:bodyPr wrap="none" lIns="68580" tIns="34290" rIns="68580" bIns="34290">
            <a:spAutoFit/>
          </a:bodyPr>
          <a:lstStyle/>
          <a:p>
            <a:pPr algn="ctr" eaLnBrk="1" hangingPunct="1">
              <a:defRPr/>
            </a:pPr>
            <a:r>
              <a:rPr lang="en-US" sz="38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The New Structure of Government</a:t>
            </a:r>
          </a:p>
        </p:txBody>
      </p:sp>
      <p:sp>
        <p:nvSpPr>
          <p:cNvPr id="4" name="TextBox 3"/>
          <p:cNvSpPr txBox="1"/>
          <p:nvPr/>
        </p:nvSpPr>
        <p:spPr>
          <a:xfrm>
            <a:off x="78059" y="914400"/>
            <a:ext cx="11731081" cy="1581202"/>
          </a:xfrm>
          <a:prstGeom prst="rect">
            <a:avLst/>
          </a:prstGeom>
          <a:noFill/>
        </p:spPr>
        <p:txBody>
          <a:bodyPr wrap="square">
            <a:spAutoFit/>
          </a:bodyPr>
          <a:lstStyle/>
          <a:p>
            <a:pPr marL="342900" indent="-342900">
              <a:buFont typeface="+mj-lt"/>
              <a:buAutoNum type="arabicPeriod"/>
              <a:defRPr/>
            </a:pPr>
            <a:r>
              <a:rPr lang="en-US" sz="2600" dirty="0" smtClean="0"/>
              <a:t>National Government = </a:t>
            </a:r>
            <a:r>
              <a:rPr lang="en-US" sz="2600" b="1" u="sng" dirty="0">
                <a:solidFill>
                  <a:srgbClr val="FF0000"/>
                </a:solidFill>
              </a:rPr>
              <a:t>ONE BODY (UNICAMERAL)</a:t>
            </a:r>
            <a:r>
              <a:rPr lang="en-US" sz="2600" dirty="0">
                <a:solidFill>
                  <a:srgbClr val="FF0000"/>
                </a:solidFill>
              </a:rPr>
              <a:t> = </a:t>
            </a:r>
            <a:r>
              <a:rPr lang="en-US" sz="2600" b="1" u="sng" dirty="0">
                <a:solidFill>
                  <a:srgbClr val="FF0000"/>
                </a:solidFill>
              </a:rPr>
              <a:t>CONGRESS</a:t>
            </a:r>
          </a:p>
          <a:p>
            <a:pPr marL="342900" indent="-342900">
              <a:buFont typeface="+mj-lt"/>
              <a:buAutoNum type="arabicPeriod"/>
              <a:defRPr/>
            </a:pPr>
            <a:r>
              <a:rPr lang="en-US" sz="2600" dirty="0" smtClean="0"/>
              <a:t>Representation = </a:t>
            </a:r>
            <a:r>
              <a:rPr lang="en-US" sz="2600" b="1" u="sng" dirty="0">
                <a:solidFill>
                  <a:srgbClr val="FF0000"/>
                </a:solidFill>
              </a:rPr>
              <a:t>ONE </a:t>
            </a:r>
            <a:r>
              <a:rPr lang="en-US" sz="2600" b="1" u="sng" dirty="0" smtClean="0">
                <a:solidFill>
                  <a:srgbClr val="FF0000"/>
                </a:solidFill>
              </a:rPr>
              <a:t>VOTE PER STATE</a:t>
            </a:r>
            <a:r>
              <a:rPr lang="en-US" sz="2600" dirty="0" smtClean="0"/>
              <a:t> (9 </a:t>
            </a:r>
            <a:r>
              <a:rPr lang="en-US" sz="2600" dirty="0"/>
              <a:t>of 13 majority)</a:t>
            </a:r>
          </a:p>
          <a:p>
            <a:pPr marL="342900" indent="-342900">
              <a:buFont typeface="+mj-lt"/>
              <a:buAutoNum type="arabicPeriod"/>
              <a:defRPr/>
            </a:pPr>
            <a:r>
              <a:rPr lang="en-US" sz="2600" dirty="0"/>
              <a:t>Amend the Articles? </a:t>
            </a:r>
            <a:r>
              <a:rPr lang="en-US" sz="2600" b="1" u="sng" dirty="0">
                <a:solidFill>
                  <a:srgbClr val="FF0000"/>
                </a:solidFill>
              </a:rPr>
              <a:t>UNANIMOUS VOTE</a:t>
            </a:r>
            <a:endParaRPr lang="en-US" sz="2600" dirty="0">
              <a:solidFill>
                <a:srgbClr val="FF0000"/>
              </a:solidFill>
            </a:endParaRPr>
          </a:p>
          <a:p>
            <a:pPr eaLnBrk="1" hangingPunct="1">
              <a:defRPr/>
            </a:pPr>
            <a:endParaRPr lang="en-US" sz="1875" dirty="0"/>
          </a:p>
        </p:txBody>
      </p:sp>
      <p:pic>
        <p:nvPicPr>
          <p:cNvPr id="18435" name="Picture 4" descr="mage result for articles of con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854" y="2319107"/>
            <a:ext cx="27686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672014" y="2495550"/>
            <a:ext cx="5805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r>
              <a:rPr lang="en-US" altLang="en-US">
                <a:solidFill>
                  <a:srgbClr val="FF0000"/>
                </a:solidFill>
              </a:rPr>
              <a:t>Most of the power was held by the </a:t>
            </a:r>
            <a:r>
              <a:rPr lang="en-US" altLang="en-US" b="1" u="sng">
                <a:solidFill>
                  <a:srgbClr val="FF0000"/>
                </a:solidFill>
              </a:rPr>
              <a:t>state governments</a:t>
            </a:r>
            <a:r>
              <a:rPr lang="en-US" altLang="en-US">
                <a:solidFill>
                  <a:srgbClr val="FF0000"/>
                </a:solidFill>
              </a:rPr>
              <a:t>, NOT the </a:t>
            </a:r>
            <a:r>
              <a:rPr lang="en-US" altLang="en-US" b="1">
                <a:solidFill>
                  <a:srgbClr val="FF0000"/>
                </a:solidFill>
              </a:rPr>
              <a:t>national </a:t>
            </a:r>
            <a:r>
              <a:rPr lang="en-US" altLang="en-US" b="1" dirty="0" err="1">
                <a:solidFill>
                  <a:srgbClr val="FF0000"/>
                </a:solidFill>
              </a:rPr>
              <a:t>gov</a:t>
            </a:r>
            <a:r>
              <a:rPr lang="ja-JP" altLang="en-US" b="1" dirty="0">
                <a:solidFill>
                  <a:srgbClr val="FF0000"/>
                </a:solidFill>
              </a:rPr>
              <a:t>’</a:t>
            </a:r>
            <a:r>
              <a:rPr lang="en-US" altLang="ja-JP" b="1" dirty="0">
                <a:solidFill>
                  <a:srgbClr val="FF0000"/>
                </a:solidFill>
              </a:rPr>
              <a:t>t</a:t>
            </a:r>
            <a:r>
              <a:rPr lang="en-US" altLang="ja-JP" dirty="0">
                <a:solidFill>
                  <a:srgbClr val="FF0000"/>
                </a:solidFill>
              </a:rPr>
              <a:t>, so the power was </a:t>
            </a:r>
            <a:r>
              <a:rPr lang="ja-JP" altLang="en-US" b="1" dirty="0">
                <a:solidFill>
                  <a:srgbClr val="FF0000"/>
                </a:solidFill>
              </a:rPr>
              <a:t>“</a:t>
            </a:r>
            <a:r>
              <a:rPr lang="en-US" altLang="ja-JP" b="1" u="sng" dirty="0">
                <a:solidFill>
                  <a:srgbClr val="FF0000"/>
                </a:solidFill>
              </a:rPr>
              <a:t>decentralized</a:t>
            </a:r>
            <a:r>
              <a:rPr lang="ja-JP" altLang="en-US" b="1" dirty="0">
                <a:solidFill>
                  <a:srgbClr val="FF0000"/>
                </a:solidFill>
              </a:rPr>
              <a:t>”</a:t>
            </a:r>
            <a:endParaRPr lang="en-US" altLang="en-US" b="1" dirty="0">
              <a:solidFill>
                <a:srgbClr val="FF0000"/>
              </a:solidFill>
            </a:endParaRPr>
          </a:p>
        </p:txBody>
      </p:sp>
      <p:sp>
        <p:nvSpPr>
          <p:cNvPr id="3" name="Rectangle 2"/>
          <p:cNvSpPr>
            <a:spLocks noChangeArrowheads="1"/>
          </p:cNvSpPr>
          <p:nvPr/>
        </p:nvSpPr>
        <p:spPr bwMode="auto">
          <a:xfrm>
            <a:off x="1752600" y="4872038"/>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altLang="en-US" sz="2800" b="1">
                <a:solidFill>
                  <a:srgbClr val="C00000"/>
                </a:solidFill>
                <a:sym typeface="Wingdings" charset="2"/>
              </a:rPr>
              <a:t>Why not give more power to the national government INSTEAD?</a:t>
            </a:r>
          </a:p>
          <a:p>
            <a:pPr lvl="1" eaLnBrk="1" hangingPunct="1"/>
            <a:r>
              <a:rPr lang="en-US" altLang="en-US" sz="2800" b="1">
                <a:sym typeface="Wingdings" charset="2"/>
              </a:rPr>
              <a:t>The states feared a centralized government would limit their rights, and possibly lead to a dictator or king!</a:t>
            </a:r>
          </a:p>
        </p:txBody>
      </p:sp>
    </p:spTree>
    <p:extLst>
      <p:ext uri="{BB962C8B-B14F-4D97-AF65-F5344CB8AC3E}">
        <p14:creationId xmlns:p14="http://schemas.microsoft.com/office/powerpoint/2010/main" val="150330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dissolv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5140"/>
          </a:xfrm>
          <a:prstGeom prst="rect">
            <a:avLst/>
          </a:prstGeom>
        </p:spPr>
      </p:pic>
      <p:sp>
        <p:nvSpPr>
          <p:cNvPr id="3" name="Rectangle 2"/>
          <p:cNvSpPr/>
          <p:nvPr/>
        </p:nvSpPr>
        <p:spPr>
          <a:xfrm>
            <a:off x="9223022" y="1679924"/>
            <a:ext cx="2844799" cy="3170099"/>
          </a:xfrm>
          <a:prstGeom prst="rect">
            <a:avLst/>
          </a:prstGeom>
          <a:noFill/>
        </p:spPr>
        <p:txBody>
          <a:bodyPr wrap="square" lIns="91440" tIns="45720" rIns="91440" bIns="45720">
            <a:spAutoFit/>
          </a:bodyPr>
          <a:lstStyle/>
          <a:p>
            <a:pPr algn="ctr"/>
            <a:r>
              <a:rPr lang="en-US" sz="4000" b="1" dirty="0" smtClean="0">
                <a:ln w="22225">
                  <a:solidFill>
                    <a:schemeClr val="accent2"/>
                  </a:solidFill>
                  <a:prstDash val="solid"/>
                </a:ln>
                <a:solidFill>
                  <a:srgbClr val="C00000"/>
                </a:solidFill>
              </a:rPr>
              <a:t>In a nutshell, this is what the nation looked like</a:t>
            </a:r>
            <a:r>
              <a:rPr lang="is-IS" sz="4000" b="1" dirty="0" smtClean="0">
                <a:ln w="22225">
                  <a:solidFill>
                    <a:schemeClr val="accent2"/>
                  </a:solidFill>
                  <a:prstDash val="solid"/>
                </a:ln>
                <a:solidFill>
                  <a:srgbClr val="C00000"/>
                </a:solidFill>
              </a:rPr>
              <a:t>…</a:t>
            </a:r>
            <a:endParaRPr lang="en-US" sz="40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840732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205" y="297511"/>
            <a:ext cx="6118983" cy="707886"/>
          </a:xfrm>
          <a:prstGeom prst="rect">
            <a:avLst/>
          </a:prstGeom>
          <a:noFill/>
        </p:spPr>
        <p:txBody>
          <a:bodyPr wrap="none" lIns="91440" tIns="45720" rIns="91440" bIns="45720">
            <a:spAutoFit/>
          </a:bodyPr>
          <a:lstStyle/>
          <a:p>
            <a:pPr algn="ctr"/>
            <a:r>
              <a:rPr lang="en-US" sz="4000" b="1" dirty="0" smtClean="0">
                <a:ln w="22225">
                  <a:solidFill>
                    <a:schemeClr val="accent2"/>
                  </a:solidFill>
                  <a:prstDash val="solid"/>
                </a:ln>
                <a:solidFill>
                  <a:schemeClr val="accent2">
                    <a:lumMod val="40000"/>
                    <a:lumOff val="60000"/>
                  </a:schemeClr>
                </a:solidFill>
              </a:rPr>
              <a:t>“Firm League </a:t>
            </a:r>
            <a:r>
              <a:rPr lang="en-US" sz="4000" b="1" dirty="0">
                <a:ln w="22225">
                  <a:solidFill>
                    <a:schemeClr val="accent2"/>
                  </a:solidFill>
                  <a:prstDash val="solid"/>
                </a:ln>
                <a:solidFill>
                  <a:schemeClr val="accent2">
                    <a:lumMod val="40000"/>
                    <a:lumOff val="60000"/>
                  </a:schemeClr>
                </a:solidFill>
              </a:rPr>
              <a:t>of Friendship”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41" y="1153935"/>
            <a:ext cx="6969512" cy="3939710"/>
          </a:xfrm>
          <a:prstGeom prst="rect">
            <a:avLst/>
          </a:prstGeom>
        </p:spPr>
      </p:pic>
      <p:sp>
        <p:nvSpPr>
          <p:cNvPr id="4" name="Rectangle 3"/>
          <p:cNvSpPr/>
          <p:nvPr/>
        </p:nvSpPr>
        <p:spPr>
          <a:xfrm>
            <a:off x="193287" y="5699383"/>
            <a:ext cx="11998713" cy="954107"/>
          </a:xfrm>
          <a:prstGeom prst="rect">
            <a:avLst/>
          </a:prstGeom>
        </p:spPr>
        <p:txBody>
          <a:bodyPr wrap="square">
            <a:spAutoFit/>
          </a:bodyPr>
          <a:lstStyle/>
          <a:p>
            <a:pPr algn="ctr"/>
            <a:r>
              <a:rPr lang="en-US" sz="2800" b="1" dirty="0">
                <a:solidFill>
                  <a:srgbClr val="FF0000"/>
                </a:solidFill>
              </a:rPr>
              <a:t>13 independent states were linked together for joint action in dealing with common problems.</a:t>
            </a:r>
          </a:p>
        </p:txBody>
      </p:sp>
      <p:sp>
        <p:nvSpPr>
          <p:cNvPr id="6" name="Up Arrow 5"/>
          <p:cNvSpPr/>
          <p:nvPr/>
        </p:nvSpPr>
        <p:spPr>
          <a:xfrm>
            <a:off x="2633205" y="4505092"/>
            <a:ext cx="735980" cy="119429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0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0" y="0"/>
            <a:ext cx="9144000" cy="838200"/>
          </a:xfrm>
        </p:spPr>
        <p:txBody>
          <a:bodyPr/>
          <a:lstStyle/>
          <a:p>
            <a:r>
              <a:rPr lang="en-US" altLang="en-US" b="1">
                <a:ea typeface="ＭＳ Ｐゴシック" charset="-128"/>
              </a:rPr>
              <a:t>What do the Articles say?</a:t>
            </a:r>
          </a:p>
        </p:txBody>
      </p:sp>
      <p:sp>
        <p:nvSpPr>
          <p:cNvPr id="3" name="Content Placeholder 2"/>
          <p:cNvSpPr>
            <a:spLocks noGrp="1"/>
          </p:cNvSpPr>
          <p:nvPr>
            <p:ph idx="1"/>
          </p:nvPr>
        </p:nvSpPr>
        <p:spPr>
          <a:xfrm>
            <a:off x="1524000" y="838200"/>
            <a:ext cx="9144000" cy="5867400"/>
          </a:xfrm>
        </p:spPr>
        <p:txBody>
          <a:bodyPr>
            <a:normAutofit/>
          </a:bodyPr>
          <a:lstStyle/>
          <a:p>
            <a:pPr>
              <a:defRPr/>
            </a:pPr>
            <a:r>
              <a:rPr lang="en-US" sz="2600" dirty="0"/>
              <a:t>“The said States hereby severally enter into a firm league of friendship with each other, for their common defense, the security of their liberties, and their mutual and general welfare, binding themselves to assist each other, against all force offered to, or attacks made upon them…”</a:t>
            </a:r>
          </a:p>
          <a:p>
            <a:pPr>
              <a:defRPr/>
            </a:pPr>
            <a:endParaRPr lang="en-US" sz="2600" dirty="0"/>
          </a:p>
          <a:p>
            <a:pPr>
              <a:defRPr/>
            </a:pPr>
            <a:r>
              <a:rPr lang="en-US" sz="2600" b="1" u="sng" dirty="0"/>
              <a:t>Loosely connected states</a:t>
            </a:r>
            <a:r>
              <a:rPr lang="en-US" sz="2600" dirty="0"/>
              <a:t> under WEAK nation gov’t</a:t>
            </a:r>
          </a:p>
          <a:p>
            <a:pPr>
              <a:defRPr/>
            </a:pPr>
            <a:r>
              <a:rPr lang="en-US" sz="2600" dirty="0"/>
              <a:t>Unified for </a:t>
            </a:r>
            <a:r>
              <a:rPr lang="en-US" sz="2600" b="1" u="sng" dirty="0"/>
              <a:t>DEFENSE</a:t>
            </a:r>
          </a:p>
          <a:p>
            <a:pPr>
              <a:defRPr/>
            </a:pPr>
            <a:r>
              <a:rPr lang="en-US" sz="2600" b="1" u="sng" dirty="0"/>
              <a:t>13 separate countries with a defense alliance</a:t>
            </a:r>
          </a:p>
        </p:txBody>
      </p:sp>
      <p:pic>
        <p:nvPicPr>
          <p:cNvPr id="5" name="Picture 4" descr="mage result for us map 17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970" y="4846702"/>
            <a:ext cx="3048000" cy="2011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50467" y="4846702"/>
            <a:ext cx="5908028" cy="1754326"/>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Pro’s and Con’s of a </a:t>
            </a:r>
          </a:p>
          <a:p>
            <a:pPr algn="ctr"/>
            <a:r>
              <a:rPr lang="en-US" sz="5400" b="1" dirty="0" smtClean="0">
                <a:ln w="22225">
                  <a:solidFill>
                    <a:schemeClr val="accent2"/>
                  </a:solidFill>
                  <a:prstDash val="solid"/>
                </a:ln>
                <a:solidFill>
                  <a:schemeClr val="accent2">
                    <a:lumMod val="40000"/>
                    <a:lumOff val="60000"/>
                  </a:schemeClr>
                </a:solidFill>
              </a:rPr>
              <a:t>FRIENDSHIP?</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758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939</Words>
  <Application>Microsoft Macintosh PowerPoint</Application>
  <PresentationFormat>Widescreen</PresentationFormat>
  <Paragraphs>91</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Emerald Isle</vt:lpstr>
      <vt:lpstr>Geneva,Arial</vt:lpstr>
      <vt:lpstr>ＭＳ Ｐゴシック</vt:lpstr>
      <vt:lpstr>Times New Roman</vt:lpstr>
      <vt:lpstr>Wingdings</vt:lpstr>
      <vt:lpstr>Office Theme</vt:lpstr>
      <vt:lpstr>America after  the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the Articles say?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after  the Revolution</dc:title>
  <dc:creator>Demarco Matthew</dc:creator>
  <cp:lastModifiedBy>Demarco Matthew</cp:lastModifiedBy>
  <cp:revision>1</cp:revision>
  <dcterms:created xsi:type="dcterms:W3CDTF">2016-11-08T11:58:41Z</dcterms:created>
  <dcterms:modified xsi:type="dcterms:W3CDTF">2016-11-08T11:59:57Z</dcterms:modified>
</cp:coreProperties>
</file>