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9"/>
  </p:normalViewPr>
  <p:slideViewPr>
    <p:cSldViewPr snapToGrid="0" snapToObjects="1">
      <p:cViewPr varScale="1">
        <p:scale>
          <a:sx n="76" d="100"/>
          <a:sy n="76"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3EC31-56AA-244A-95B3-DE6BCA3CFEAC}" type="datetimeFigureOut">
              <a:rPr lang="en-US" smtClean="0"/>
              <a:t>4/27/17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C4190-7205-8C4D-A14B-71F442B3FAC8}" type="slidenum">
              <a:rPr lang="en-US" smtClean="0"/>
              <a:t>‹#›</a:t>
            </a:fld>
            <a:endParaRPr lang="en-US"/>
          </a:p>
        </p:txBody>
      </p:sp>
    </p:spTree>
    <p:extLst>
      <p:ext uri="{BB962C8B-B14F-4D97-AF65-F5344CB8AC3E}">
        <p14:creationId xmlns:p14="http://schemas.microsoft.com/office/powerpoint/2010/main" val="47128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AA1D27-01EE-6D44-BF36-E27DAF1BF7D4}" type="slidenum">
              <a:rPr lang="en-US" altLang="x-none"/>
              <a:pPr>
                <a:defRPr/>
              </a:pPr>
              <a:t>1</a:t>
            </a:fld>
            <a:endParaRPr lang="en-US" altLang="x-none"/>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eaLnBrk="1" hangingPunct="1">
              <a:defRPr/>
            </a:pPr>
            <a:endParaRPr lang="x-none" altLang="x-none" smtClean="0"/>
          </a:p>
        </p:txBody>
      </p:sp>
    </p:spTree>
    <p:extLst>
      <p:ext uri="{BB962C8B-B14F-4D97-AF65-F5344CB8AC3E}">
        <p14:creationId xmlns:p14="http://schemas.microsoft.com/office/powerpoint/2010/main" val="99103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 name="Shape 191"/>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miter/>
            <a:headEnd type="none" w="med" len="med"/>
            <a:tailEnd type="none" w="med" len="med"/>
          </a:ln>
        </p:spPr>
      </p:sp>
      <p:sp>
        <p:nvSpPr>
          <p:cNvPr id="192" name="Shape 192"/>
          <p:cNvSpPr txBox="1">
            <a:spLocks noGrp="1"/>
          </p:cNvSpPr>
          <p:nvPr>
            <p:ph type="body" idx="1"/>
          </p:nvPr>
        </p:nvSpPr>
        <p:spPr>
          <a:ln/>
        </p:spPr>
        <p:txBody>
          <a:bodyPr lIns="91425" tIns="45700" rIns="91425" bIns="45700">
            <a:noAutofit/>
          </a:bodyPr>
          <a:lstStyle/>
          <a:p>
            <a:pPr eaLnBrk="1" hangingPunct="1">
              <a:spcBef>
                <a:spcPts val="0"/>
              </a:spcBef>
              <a:buSzPct val="25000"/>
              <a:defRPr/>
            </a:pPr>
            <a:r>
              <a:rPr lang="en-US">
                <a:solidFill>
                  <a:schemeClr val="dk1"/>
                </a:solidFill>
                <a:latin typeface="Calibri"/>
                <a:ea typeface="Calibri"/>
                <a:cs typeface="Calibri"/>
                <a:sym typeface="Calibri"/>
              </a:rPr>
              <a:t>Clean Water---goals of how much toxin can be dumped</a:t>
            </a:r>
          </a:p>
          <a:p>
            <a:pPr eaLnBrk="1" hangingPunct="1">
              <a:spcBef>
                <a:spcPts val="0"/>
              </a:spcBef>
              <a:buSzPct val="25000"/>
              <a:defRPr/>
            </a:pPr>
            <a:r>
              <a:rPr lang="en-US">
                <a:solidFill>
                  <a:schemeClr val="dk1"/>
                </a:solidFill>
                <a:latin typeface="Calibri"/>
                <a:ea typeface="Calibri"/>
                <a:cs typeface="Calibri"/>
                <a:sym typeface="Calibri"/>
              </a:rPr>
              <a:t>Endangered==establishes protection and lists of species</a:t>
            </a:r>
          </a:p>
        </p:txBody>
      </p:sp>
      <p:sp>
        <p:nvSpPr>
          <p:cNvPr id="193" name="Shape 193"/>
          <p:cNvSpPr>
            <a:spLocks noGrp="1"/>
          </p:cNvSpPr>
          <p:nvPr>
            <p:ph type="sldNum" sz="quarter" idx="5"/>
          </p:nvPr>
        </p:nvSpPr>
        <p:spPr/>
        <p:txBody>
          <a:bodyPr lIns="91425" tIns="45700" rIns="91425" bIns="45700">
            <a:no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buSzPct val="25000"/>
            </a:pPr>
            <a:fld id="{79D8FAA2-3C2E-FD4D-9BA2-8F1F49AF1625}" type="slidenum">
              <a:rPr lang="en-US" altLang="x-none">
                <a:solidFill>
                  <a:srgbClr val="000000"/>
                </a:solidFill>
                <a:latin typeface="Times New Roman" charset="0"/>
                <a:ea typeface="Times New Roman" charset="0"/>
                <a:cs typeface="Times New Roman" charset="0"/>
                <a:sym typeface="Times New Roman" charset="0"/>
              </a:rPr>
              <a:pPr>
                <a:buSzPct val="25000"/>
              </a:pPr>
              <a:t>6</a:t>
            </a:fld>
            <a:endParaRPr lang="en-US" altLang="x-none">
              <a:solidFill>
                <a:srgbClr val="000000"/>
              </a:solidFill>
              <a:latin typeface="Times New Roman" charset="0"/>
              <a:ea typeface="Times New Roman" charset="0"/>
              <a:cs typeface="Times New Roman" charset="0"/>
              <a:sym typeface="Times New Roman" charset="0"/>
            </a:endParaRPr>
          </a:p>
        </p:txBody>
      </p:sp>
    </p:spTree>
    <p:extLst>
      <p:ext uri="{BB962C8B-B14F-4D97-AF65-F5344CB8AC3E}">
        <p14:creationId xmlns:p14="http://schemas.microsoft.com/office/powerpoint/2010/main" val="81527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91A602F7-525D-BC4C-9C02-A1C99E8C679E}" type="slidenum">
              <a:rPr lang="en-US" altLang="x-none"/>
              <a:pPr>
                <a:defRPr/>
              </a:pPr>
              <a:t>10</a:t>
            </a:fld>
            <a:endParaRPr lang="en-US" altLang="x-none"/>
          </a:p>
        </p:txBody>
      </p:sp>
    </p:spTree>
    <p:extLst>
      <p:ext uri="{BB962C8B-B14F-4D97-AF65-F5344CB8AC3E}">
        <p14:creationId xmlns:p14="http://schemas.microsoft.com/office/powerpoint/2010/main" val="99994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393700" y="692150"/>
            <a:ext cx="6070600" cy="3416300"/>
          </a:xfrm>
          <a:ln cap="flat"/>
        </p:spPr>
      </p:sp>
      <p:sp>
        <p:nvSpPr>
          <p:cNvPr id="50179" name="Rectangle 3"/>
          <p:cNvSpPr>
            <a:spLocks noGrp="1" noChangeArrowheads="1"/>
          </p:cNvSpPr>
          <p:nvPr>
            <p:ph type="body" idx="1"/>
          </p:nvPr>
        </p:nvSpPr>
        <p:spPr/>
        <p:txBody>
          <a:bodyPr/>
          <a:lstStyle/>
          <a:p>
            <a:pPr eaLnBrk="1" hangingPunct="1">
              <a:defRPr/>
            </a:pPr>
            <a:r>
              <a:rPr lang="en-US" altLang="x-none" dirty="0" smtClean="0">
                <a:latin typeface="Times New Roman" charset="0"/>
              </a:rPr>
              <a:t>No president went further than Richard Nixon in concentrating powers in the presidency. He refused to spend funds that Congress had appropriated; he claimed executive privilege against disclosure of information on administration decisions; he refused to allow key decision makers to be questioned before congressional committees; he reorganized the executive branch and broadened the authority of new cabinet positions without congressional approval; and during the Vietnam War, he ordered harbors mined and bombing raids launched without consulting Congress. </a:t>
            </a:r>
          </a:p>
          <a:p>
            <a:pPr eaLnBrk="1" hangingPunct="1">
              <a:defRPr/>
            </a:pPr>
            <a:endParaRPr lang="en-US" altLang="x-none" dirty="0" smtClean="0">
              <a:latin typeface="Times New Roman" charset="0"/>
            </a:endParaRPr>
          </a:p>
          <a:p>
            <a:pPr eaLnBrk="1" hangingPunct="1">
              <a:defRPr/>
            </a:pPr>
            <a:r>
              <a:rPr lang="en-US" altLang="x-none" dirty="0" smtClean="0">
                <a:latin typeface="Times New Roman" charset="0"/>
              </a:rPr>
              <a:t>Watergate brought a halt to the "imperial presidency" and the growth of presidential power. Over the president's veto, Congress enacted the War Powers Act (1973), which required future presidents to obtain authorization from Congress to engage U.S. forces in foreign combat for more than 90 days. Under the law, a president who orders troops into action abroad must report the reason for this action to Congress within 48 hours. </a:t>
            </a:r>
          </a:p>
          <a:p>
            <a:pPr eaLnBrk="1" hangingPunct="1">
              <a:defRPr/>
            </a:pPr>
            <a:endParaRPr lang="en-US" altLang="x-none" dirty="0" smtClean="0">
              <a:latin typeface="Times New Roman" charset="0"/>
            </a:endParaRPr>
          </a:p>
          <a:p>
            <a:pPr eaLnBrk="1" hangingPunct="1">
              <a:defRPr/>
            </a:pPr>
            <a:r>
              <a:rPr lang="en-US" altLang="x-none" dirty="0" smtClean="0">
                <a:latin typeface="Times New Roman" charset="0"/>
              </a:rPr>
              <a:t>In the wake of the Watergate scandal, Congress passed a series of laws designed to reform the political process. Disclosures during the Watergate investigations of money-laundering led Congress to provide public financing of presidential elections, public disclosure of sources of funding, limits on private campaign contributions and spending, and to enforce campaign finance laws by an independent Federal Election Commission. To make it easier for the Justice Department to investigate crimes in the executive branch, Congress now requires the attorney general to appoint a special prosecutor to investigate accusations of illegal activities. To re-assert its budget-making authority, Congress created a Congressional Budget Office and specifically forbade a president to impound funds without its approval. To open government to public scrutiny, Congress opened more committee deliberations and enacted the Freedom of Information Act, which allows the public and press to request the declassification of government documents. </a:t>
            </a:r>
          </a:p>
          <a:p>
            <a:pPr eaLnBrk="1" hangingPunct="1">
              <a:defRPr/>
            </a:pPr>
            <a:endParaRPr lang="en-US" altLang="x-none" dirty="0" smtClean="0">
              <a:latin typeface="Times New Roman" charset="0"/>
            </a:endParaRPr>
          </a:p>
          <a:p>
            <a:pPr eaLnBrk="1" hangingPunct="1">
              <a:defRPr/>
            </a:pPr>
            <a:r>
              <a:rPr lang="en-US" altLang="x-none" dirty="0" smtClean="0">
                <a:latin typeface="Times New Roman" charset="0"/>
              </a:rPr>
              <a:t>Some of the post-Watergate reforms have not been as effective as reformers anticipated. The War Powers Act has never been invoked. Campaign financing reform has not curbed the ability of special interests to curry favor with politicians or the capacity of the very rich to outspend opponents. </a:t>
            </a:r>
          </a:p>
          <a:p>
            <a:pPr eaLnBrk="1" hangingPunct="1">
              <a:defRPr/>
            </a:pPr>
            <a:endParaRPr lang="en-US" altLang="x-none" dirty="0" smtClean="0">
              <a:latin typeface="Times New Roman" charset="0"/>
            </a:endParaRPr>
          </a:p>
          <a:p>
            <a:pPr eaLnBrk="1" hangingPunct="1">
              <a:defRPr/>
            </a:pPr>
            <a:r>
              <a:rPr lang="en-US" altLang="x-none" dirty="0" smtClean="0">
                <a:latin typeface="Times New Roman" charset="0"/>
              </a:rPr>
              <a:t>On the other hand, Congress has had somewhat more success in reining in the FBI and the CIA. During the 1970s, congressional investigators discovered that these organizations had, in defiance of federal law, broken into the homes, tapped the phones, and opened the mail of American citizens; illegally infiltrated anti-war groups and black radical organizations; and accumulated dossiers on dissidents, which had been used by presidents for political purposes. Investigators also found that the CIA had been involved in assassination plots against foreign leaders--among them Fidel Castro--and had tested the effects of radiation, electric shock, and drugs (such as LSD) on unsuspecting citizens. In the wake of these investigations, the government severely limited CIA operations in the United States and laid down strict guidelines for FBI activities. To tighten congressional control over the CIA, Congress established a joint committee to supervise its operations.</a:t>
            </a:r>
          </a:p>
        </p:txBody>
      </p:sp>
    </p:spTree>
    <p:extLst>
      <p:ext uri="{BB962C8B-B14F-4D97-AF65-F5344CB8AC3E}">
        <p14:creationId xmlns:p14="http://schemas.microsoft.com/office/powerpoint/2010/main" val="164024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411B81AF-5B1A-124F-9C39-100BA5BF074F}" type="slidenum">
              <a:rPr lang="en-US" altLang="x-none"/>
              <a:pPr>
                <a:defRPr/>
              </a:pPr>
              <a:t>24</a:t>
            </a:fld>
            <a:endParaRPr lang="en-US" altLang="x-none"/>
          </a:p>
        </p:txBody>
      </p:sp>
    </p:spTree>
    <p:extLst>
      <p:ext uri="{BB962C8B-B14F-4D97-AF65-F5344CB8AC3E}">
        <p14:creationId xmlns:p14="http://schemas.microsoft.com/office/powerpoint/2010/main" val="208377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164B7A-5148-3745-A1A2-2822F1255542}"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33440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64B7A-5148-3745-A1A2-2822F1255542}"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97883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64B7A-5148-3745-A1A2-2822F1255542}"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21567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C594D33D-29AC-834E-A911-93BB348F15DE}" type="slidenum">
              <a:rPr lang="en-US" altLang="x-none"/>
              <a:pPr>
                <a:defRPr/>
              </a:pPr>
              <a:t>‹#›</a:t>
            </a:fld>
            <a:endParaRPr lang="en-US" altLang="x-none"/>
          </a:p>
        </p:txBody>
      </p:sp>
    </p:spTree>
    <p:extLst>
      <p:ext uri="{BB962C8B-B14F-4D97-AF65-F5344CB8AC3E}">
        <p14:creationId xmlns:p14="http://schemas.microsoft.com/office/powerpoint/2010/main" val="138784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64B7A-5148-3745-A1A2-2822F1255542}"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43823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164B7A-5148-3745-A1A2-2822F1255542}"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65388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164B7A-5148-3745-A1A2-2822F1255542}"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9246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164B7A-5148-3745-A1A2-2822F1255542}" type="datetimeFigureOut">
              <a:rPr lang="en-US" smtClean="0"/>
              <a:t>4/27/17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97432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164B7A-5148-3745-A1A2-2822F1255542}" type="datetimeFigureOut">
              <a:rPr lang="en-US" smtClean="0"/>
              <a:t>4/27/17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72476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64B7A-5148-3745-A1A2-2822F1255542}" type="datetimeFigureOut">
              <a:rPr lang="en-US" smtClean="0"/>
              <a:t>4/27/17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38717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64B7A-5148-3745-A1A2-2822F1255542}"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11334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64B7A-5148-3745-A1A2-2822F1255542}"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31E62-2988-0D4F-8E9C-3FDBB6AE13B3}" type="slidenum">
              <a:rPr lang="en-US" smtClean="0"/>
              <a:t>‹#›</a:t>
            </a:fld>
            <a:endParaRPr lang="en-US"/>
          </a:p>
        </p:txBody>
      </p:sp>
    </p:spTree>
    <p:extLst>
      <p:ext uri="{BB962C8B-B14F-4D97-AF65-F5344CB8AC3E}">
        <p14:creationId xmlns:p14="http://schemas.microsoft.com/office/powerpoint/2010/main" val="1030097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64B7A-5148-3745-A1A2-2822F1255542}" type="datetimeFigureOut">
              <a:rPr lang="en-US" smtClean="0"/>
              <a:t>4/27/17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31E62-2988-0D4F-8E9C-3FDBB6AE13B3}" type="slidenum">
              <a:rPr lang="en-US" smtClean="0"/>
              <a:t>‹#›</a:t>
            </a:fld>
            <a:endParaRPr lang="en-US"/>
          </a:p>
        </p:txBody>
      </p:sp>
    </p:spTree>
    <p:extLst>
      <p:ext uri="{BB962C8B-B14F-4D97-AF65-F5344CB8AC3E}">
        <p14:creationId xmlns:p14="http://schemas.microsoft.com/office/powerpoint/2010/main" val="81329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JjKqibPnE5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google.com/search?sa=X&amp;biw=1280&amp;bih=557&amp;q=lyndon+b.+johnson+presidential+term&amp;stick=H4sIAAAAAAAAAOPgE-LQz9U3SDNPq9TSzk620k_PL0stystNzSvRL8jPySzJTM5MzLMqKEotzkwBCmYm5sSXpBblAgCDICyBOQAAAA&amp;ved=0ahUKEwjqnNz92bvTAhVL5CYKHZLjD4kQ6BMImgEoADA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google.com/search?sa=X&amp;biw=1280&amp;bih=557&amp;q=lyndon+b.+johnson+presidential+term&amp;stick=H4sIAAAAAAAAAOPgE-LQz9U3SDNPq9TSzk620k_PL0stystNzSvRL8jPySzJTM5MzLMqKEotzkwBCmYm5sSXpBblAgCDICyBOQAAAA&amp;ved=0ahUKEwjqnNz92bvTAhVL5CYKHZLjD4kQ6BMImgEoADA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_qC2b6ibOK0"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google.com/search?sa=X&amp;biw=1280&amp;bih=557&amp;q=lyndon+b.+johnson+presidential+term&amp;stick=H4sIAAAAAAAAAOPgE-LQz9U3SDNPq9TSzk620k_PL0stystNzSvRL8jPySzJTM5MzLMqKEotzkwBCmYm5sSXpBblAgCDICyBOQAAAA&amp;ved=0ahUKEwjqnNz92bvTAhVL5CYKHZLjD4kQ6BMImgEoAD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hyperlink" Target="https://www.youtube.com/watch?v=GFUulLqPKcc" TargetMode="External"/><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hyperlink" Target="https://www.youtube.com/watch?v=8j4k-10bZC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jpeg"/><Relationship Id="rId6" Type="http://schemas.openxmlformats.org/officeDocument/2006/relationships/hyperlink" Target="http://upload.wikimedia.org/wikipedia/commons/6/6c/Mortar_attack_on_Shigal_Tarna_garrison%2C_Kunar_Province%2C_87.jpg" TargetMode="External"/><Relationship Id="rId7"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0tGd_9Tahzw" TargetMode="External"/><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watch?v=xLu0Ak9Blog" TargetMode="Externa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5"/>
          <p:cNvSpPr>
            <a:spLocks noGrp="1" noChangeArrowheads="1"/>
          </p:cNvSpPr>
          <p:nvPr>
            <p:ph type="body" idx="1"/>
          </p:nvPr>
        </p:nvSpPr>
        <p:spPr>
          <a:xfrm>
            <a:off x="1524000" y="76200"/>
            <a:ext cx="9144000" cy="1828800"/>
          </a:xfrm>
        </p:spPr>
        <p:txBody>
          <a:bodyPr/>
          <a:lstStyle/>
          <a:p>
            <a:pPr marL="0" indent="0">
              <a:buNone/>
            </a:pPr>
            <a:r>
              <a:rPr lang="en-US" altLang="x-none" sz="3200" b="1" u="sng"/>
              <a:t>AIM</a:t>
            </a:r>
            <a:r>
              <a:rPr lang="en-US" altLang="x-none" sz="3200"/>
              <a:t>: Did the policies of Presidents Nixon, Ford, and Carter impact America more positively or negatively during the 1970s?</a:t>
            </a:r>
          </a:p>
        </p:txBody>
      </p:sp>
    </p:spTree>
    <p:custDataLst>
      <p:tags r:id="rId1"/>
    </p:custDataLst>
    <p:extLst>
      <p:ext uri="{BB962C8B-B14F-4D97-AF65-F5344CB8AC3E}">
        <p14:creationId xmlns:p14="http://schemas.microsoft.com/office/powerpoint/2010/main" val="1156247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524000" y="0"/>
            <a:ext cx="9144000" cy="838200"/>
          </a:xfrm>
        </p:spPr>
        <p:txBody>
          <a:bodyPr/>
          <a:lstStyle/>
          <a:p>
            <a:r>
              <a:rPr lang="en-US" altLang="x-none">
                <a:latin typeface="Calibri" charset="0"/>
              </a:rPr>
              <a:t>Richard Nixon &amp; Foreign Policy</a:t>
            </a:r>
          </a:p>
        </p:txBody>
      </p:sp>
      <p:sp>
        <p:nvSpPr>
          <p:cNvPr id="18434" name="Rectangle 3"/>
          <p:cNvSpPr>
            <a:spLocks noGrp="1" noChangeArrowheads="1"/>
          </p:cNvSpPr>
          <p:nvPr>
            <p:ph type="body" idx="1"/>
          </p:nvPr>
        </p:nvSpPr>
        <p:spPr>
          <a:xfrm>
            <a:off x="1600200" y="914400"/>
            <a:ext cx="4800600" cy="2133600"/>
          </a:xfrm>
          <a:noFill/>
        </p:spPr>
        <p:txBody>
          <a:bodyPr/>
          <a:lstStyle/>
          <a:p>
            <a:pPr marL="0" indent="0" algn="ctr">
              <a:lnSpc>
                <a:spcPct val="80000"/>
              </a:lnSpc>
              <a:buNone/>
            </a:pPr>
            <a:r>
              <a:rPr lang="en-US" altLang="x-none" sz="3800">
                <a:latin typeface="Calibri" charset="0"/>
              </a:rPr>
              <a:t>Nixon’s détente policy was aimed at easing Cold War tensions </a:t>
            </a:r>
            <a:br>
              <a:rPr lang="en-US" altLang="x-none" sz="3800">
                <a:latin typeface="Calibri" charset="0"/>
              </a:rPr>
            </a:br>
            <a:r>
              <a:rPr lang="en-US" altLang="x-none" sz="3800">
                <a:latin typeface="Calibri" charset="0"/>
              </a:rPr>
              <a:t>with the USSR</a:t>
            </a:r>
          </a:p>
        </p:txBody>
      </p:sp>
      <p:sp>
        <p:nvSpPr>
          <p:cNvPr id="581636" name="Rectangle 4"/>
          <p:cNvSpPr>
            <a:spLocks noChangeArrowheads="1"/>
          </p:cNvSpPr>
          <p:nvPr/>
        </p:nvSpPr>
        <p:spPr bwMode="auto">
          <a:xfrm>
            <a:off x="1524000" y="3103564"/>
            <a:ext cx="3505200" cy="291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pPr>
            <a:r>
              <a:rPr lang="en-US" altLang="x-none" sz="3600">
                <a:solidFill>
                  <a:srgbClr val="0000CC"/>
                </a:solidFill>
                <a:latin typeface="Calibri" charset="0"/>
              </a:rPr>
              <a:t>By visiting China, </a:t>
            </a:r>
            <a:br>
              <a:rPr lang="en-US" altLang="x-none" sz="3600">
                <a:solidFill>
                  <a:srgbClr val="0000CC"/>
                </a:solidFill>
                <a:latin typeface="Calibri" charset="0"/>
              </a:rPr>
            </a:br>
            <a:r>
              <a:rPr lang="en-US" altLang="x-none" sz="3600">
                <a:solidFill>
                  <a:srgbClr val="0000CC"/>
                </a:solidFill>
                <a:latin typeface="Calibri" charset="0"/>
              </a:rPr>
              <a:t>Nixon pressured Soviet leader Brezhnev to  negotiate with the United States</a:t>
            </a:r>
          </a:p>
        </p:txBody>
      </p:sp>
      <p:pic>
        <p:nvPicPr>
          <p:cNvPr id="581637" name="Picture 5" descr="Triangular Diplom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5588"/>
            <a:ext cx="48006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45" name="Picture 13" descr="Triangular Diplomacy"/>
          <p:cNvPicPr>
            <a:picLocks noChangeAspect="1" noChangeArrowheads="1"/>
          </p:cNvPicPr>
          <p:nvPr/>
        </p:nvPicPr>
        <p:blipFill>
          <a:blip r:embed="rId3">
            <a:extLst>
              <a:ext uri="{28A0092B-C50C-407E-A947-70E740481C1C}">
                <a14:useLocalDpi xmlns:a14="http://schemas.microsoft.com/office/drawing/2010/main" val="0"/>
              </a:ext>
            </a:extLst>
          </a:blip>
          <a:srcRect l="33147" r="35486" b="71510"/>
          <a:stretch>
            <a:fillRect/>
          </a:stretch>
        </p:blipFill>
        <p:spPr bwMode="auto">
          <a:xfrm>
            <a:off x="7315200" y="1498601"/>
            <a:ext cx="15240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51" name="Picture 19" descr="brezhnev_and_nix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00364"/>
            <a:ext cx="571500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52" name="Rectangle 20"/>
          <p:cNvSpPr>
            <a:spLocks noChangeArrowheads="1"/>
          </p:cNvSpPr>
          <p:nvPr/>
        </p:nvSpPr>
        <p:spPr bwMode="auto">
          <a:xfrm>
            <a:off x="1524000" y="2895600"/>
            <a:ext cx="4038600"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defRPr/>
            </a:pPr>
            <a:r>
              <a:rPr lang="en-US" altLang="x-none" sz="3400" dirty="0">
                <a:solidFill>
                  <a:schemeClr val="folHlink"/>
                </a:solidFill>
                <a:latin typeface="Calibri" charset="0"/>
              </a:rPr>
              <a:t>In 1972, Nixon became the 1</a:t>
            </a:r>
            <a:r>
              <a:rPr lang="en-US" altLang="x-none" sz="3400" baseline="30000" dirty="0">
                <a:solidFill>
                  <a:schemeClr val="folHlink"/>
                </a:solidFill>
                <a:latin typeface="Calibri" charset="0"/>
              </a:rPr>
              <a:t>st</a:t>
            </a:r>
            <a:r>
              <a:rPr lang="en-US" altLang="x-none" sz="3400" dirty="0">
                <a:solidFill>
                  <a:schemeClr val="folHlink"/>
                </a:solidFill>
                <a:latin typeface="Calibri" charset="0"/>
              </a:rPr>
              <a:t> president to visit Moscow; </a:t>
            </a:r>
            <a:br>
              <a:rPr lang="en-US" altLang="x-none" sz="3400" dirty="0">
                <a:solidFill>
                  <a:schemeClr val="folHlink"/>
                </a:solidFill>
                <a:latin typeface="Calibri" charset="0"/>
              </a:rPr>
            </a:br>
            <a:r>
              <a:rPr lang="en-US" altLang="x-none" sz="3400" dirty="0">
                <a:solidFill>
                  <a:schemeClr val="folHlink"/>
                </a:solidFill>
                <a:latin typeface="Calibri" charset="0"/>
              </a:rPr>
              <a:t>His visit led to the </a:t>
            </a:r>
            <a:r>
              <a:rPr lang="en-US" altLang="x-none" sz="3400" b="1" u="sng" dirty="0">
                <a:solidFill>
                  <a:schemeClr val="folHlink"/>
                </a:solidFill>
                <a:effectLst>
                  <a:outerShdw blurRad="38100" dist="38100" dir="2700000" algn="tl">
                    <a:srgbClr val="C0C0C0"/>
                  </a:outerShdw>
                </a:effectLst>
                <a:latin typeface="Calibri" charset="0"/>
              </a:rPr>
              <a:t>Strategic Arms Limitation Talks</a:t>
            </a:r>
            <a:r>
              <a:rPr lang="en-US" altLang="x-none" sz="3400" b="1" dirty="0">
                <a:solidFill>
                  <a:schemeClr val="folHlink"/>
                </a:solidFill>
                <a:latin typeface="Calibri" charset="0"/>
              </a:rPr>
              <a:t> (SALT)</a:t>
            </a:r>
            <a:r>
              <a:rPr lang="en-US" altLang="x-none" sz="3400" dirty="0">
                <a:solidFill>
                  <a:schemeClr val="folHlink"/>
                </a:solidFill>
                <a:latin typeface="Calibri" charset="0"/>
              </a:rPr>
              <a:t> to </a:t>
            </a:r>
            <a:r>
              <a:rPr lang="en-US" altLang="x-none" sz="3400" b="1" dirty="0">
                <a:solidFill>
                  <a:schemeClr val="folHlink"/>
                </a:solidFill>
                <a:latin typeface="Calibri" charset="0"/>
              </a:rPr>
              <a:t>limit missiles</a:t>
            </a:r>
          </a:p>
        </p:txBody>
      </p:sp>
    </p:spTree>
    <p:extLst>
      <p:ext uri="{BB962C8B-B14F-4D97-AF65-F5344CB8AC3E}">
        <p14:creationId xmlns:p14="http://schemas.microsoft.com/office/powerpoint/2010/main" val="700000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81637"/>
                                        </p:tgtEl>
                                      </p:cBhvr>
                                    </p:animEffect>
                                    <p:set>
                                      <p:cBhvr>
                                        <p:cTn id="7" dur="1" fill="hold">
                                          <p:stCondLst>
                                            <p:cond delay="1999"/>
                                          </p:stCondLst>
                                        </p:cTn>
                                        <p:tgtEl>
                                          <p:spTgt spid="58163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81645"/>
                                        </p:tgtEl>
                                        <p:attrNameLst>
                                          <p:attrName>style.visibility</p:attrName>
                                        </p:attrNameLst>
                                      </p:cBhvr>
                                      <p:to>
                                        <p:strVal val="visible"/>
                                      </p:to>
                                    </p:set>
                                    <p:animEffect transition="in" filter="fade">
                                      <p:cBhvr>
                                        <p:cTn id="10" dur="1000"/>
                                        <p:tgtEl>
                                          <p:spTgt spid="581645"/>
                                        </p:tgtEl>
                                      </p:cBhvr>
                                    </p:animEffect>
                                  </p:childTnLst>
                                </p:cTn>
                              </p:par>
                            </p:childTnLst>
                          </p:cTn>
                        </p:par>
                        <p:par>
                          <p:cTn id="11" fill="hold" nodeType="afterGroup">
                            <p:stCondLst>
                              <p:cond delay="2000"/>
                            </p:stCondLst>
                            <p:childTnLst>
                              <p:par>
                                <p:cTn id="12" presetID="64" presetClass="path" presetSubtype="0" accel="50000" decel="50000" fill="hold" nodeType="afterEffect">
                                  <p:stCondLst>
                                    <p:cond delay="0"/>
                                  </p:stCondLst>
                                  <p:childTnLst>
                                    <p:animMotion origin="layout" path="M 3.33333E-6 -2.65896E-6 L 3.33333E-6 -0.12231 " pathEditMode="relative" rAng="0" ptsTypes="AA">
                                      <p:cBhvr>
                                        <p:cTn id="13" dur="1000" fill="hold"/>
                                        <p:tgtEl>
                                          <p:spTgt spid="581645"/>
                                        </p:tgtEl>
                                        <p:attrNameLst>
                                          <p:attrName>ppt_x</p:attrName>
                                          <p:attrName>ppt_y</p:attrName>
                                        </p:attrNameLst>
                                      </p:cBhvr>
                                      <p:rCtr x="0" y="-6127"/>
                                    </p:animMotion>
                                  </p:childTnLst>
                                </p:cTn>
                              </p:par>
                              <p:par>
                                <p:cTn id="14" presetID="10" presetClass="entr" presetSubtype="0" fill="hold" grpId="0" nodeType="withEffect">
                                  <p:stCondLst>
                                    <p:cond delay="0"/>
                                  </p:stCondLst>
                                  <p:childTnLst>
                                    <p:set>
                                      <p:cBhvr>
                                        <p:cTn id="15" dur="1" fill="hold">
                                          <p:stCondLst>
                                            <p:cond delay="0"/>
                                          </p:stCondLst>
                                        </p:cTn>
                                        <p:tgtEl>
                                          <p:spTgt spid="581636"/>
                                        </p:tgtEl>
                                        <p:attrNameLst>
                                          <p:attrName>style.visibility</p:attrName>
                                        </p:attrNameLst>
                                      </p:cBhvr>
                                      <p:to>
                                        <p:strVal val="visible"/>
                                      </p:to>
                                    </p:set>
                                    <p:animEffect transition="in" filter="fade">
                                      <p:cBhvr>
                                        <p:cTn id="16" dur="1000"/>
                                        <p:tgtEl>
                                          <p:spTgt spid="581636"/>
                                        </p:tgtEl>
                                      </p:cBhvr>
                                    </p:animEffect>
                                  </p:childTnLst>
                                </p:cTn>
                              </p:par>
                              <p:par>
                                <p:cTn id="17" presetID="10" presetClass="entr" presetSubtype="0" fill="hold" nodeType="withEffect">
                                  <p:stCondLst>
                                    <p:cond delay="0"/>
                                  </p:stCondLst>
                                  <p:childTnLst>
                                    <p:set>
                                      <p:cBhvr>
                                        <p:cTn id="18" dur="1" fill="hold">
                                          <p:stCondLst>
                                            <p:cond delay="0"/>
                                          </p:stCondLst>
                                        </p:cTn>
                                        <p:tgtEl>
                                          <p:spTgt spid="581651"/>
                                        </p:tgtEl>
                                        <p:attrNameLst>
                                          <p:attrName>style.visibility</p:attrName>
                                        </p:attrNameLst>
                                      </p:cBhvr>
                                      <p:to>
                                        <p:strVal val="visible"/>
                                      </p:to>
                                    </p:set>
                                    <p:animEffect transition="in" filter="fade">
                                      <p:cBhvr>
                                        <p:cTn id="19" dur="1000"/>
                                        <p:tgtEl>
                                          <p:spTgt spid="5816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2000"/>
                                        <p:tgtEl>
                                          <p:spTgt spid="581651"/>
                                        </p:tgtEl>
                                      </p:cBhvr>
                                    </p:animEffect>
                                    <p:set>
                                      <p:cBhvr>
                                        <p:cTn id="24" dur="1" fill="hold">
                                          <p:stCondLst>
                                            <p:cond delay="1999"/>
                                          </p:stCondLst>
                                        </p:cTn>
                                        <p:tgtEl>
                                          <p:spTgt spid="58165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581636"/>
                                        </p:tgtEl>
                                      </p:cBhvr>
                                    </p:animEffect>
                                    <p:set>
                                      <p:cBhvr>
                                        <p:cTn id="27" dur="1" fill="hold">
                                          <p:stCondLst>
                                            <p:cond delay="1999"/>
                                          </p:stCondLst>
                                        </p:cTn>
                                        <p:tgtEl>
                                          <p:spTgt spid="58163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581652"/>
                                        </p:tgtEl>
                                        <p:attrNameLst>
                                          <p:attrName>style.visibility</p:attrName>
                                        </p:attrNameLst>
                                      </p:cBhvr>
                                      <p:to>
                                        <p:strVal val="visible"/>
                                      </p:to>
                                    </p:set>
                                    <p:animEffect transition="in" filter="fade">
                                      <p:cBhvr>
                                        <p:cTn id="30" dur="2000"/>
                                        <p:tgtEl>
                                          <p:spTgt spid="58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p:bldP spid="581636" grpId="1"/>
      <p:bldP spid="5816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0"/>
            <a:ext cx="9144000" cy="838200"/>
          </a:xfrm>
        </p:spPr>
        <p:txBody>
          <a:bodyPr/>
          <a:lstStyle/>
          <a:p>
            <a:r>
              <a:rPr lang="en-US" altLang="x-none">
                <a:latin typeface="Calibri" charset="0"/>
              </a:rPr>
              <a:t>The Presidency of Richard Nixon</a:t>
            </a:r>
          </a:p>
        </p:txBody>
      </p:sp>
      <p:sp>
        <p:nvSpPr>
          <p:cNvPr id="20482" name="Rectangle 3"/>
          <p:cNvSpPr>
            <a:spLocks noGrp="1" noChangeArrowheads="1"/>
          </p:cNvSpPr>
          <p:nvPr>
            <p:ph type="body" idx="1"/>
          </p:nvPr>
        </p:nvSpPr>
        <p:spPr>
          <a:xfrm>
            <a:off x="1600200" y="685800"/>
            <a:ext cx="9067800" cy="6172200"/>
          </a:xfrm>
        </p:spPr>
        <p:txBody>
          <a:bodyPr/>
          <a:lstStyle/>
          <a:p>
            <a:pPr>
              <a:lnSpc>
                <a:spcPct val="85000"/>
              </a:lnSpc>
            </a:pPr>
            <a:r>
              <a:rPr lang="en-US" altLang="x-none">
                <a:latin typeface="Calibri" charset="0"/>
              </a:rPr>
              <a:t>Nixon was a popular president by the  end of his 1</a:t>
            </a:r>
            <a:r>
              <a:rPr lang="en-US" altLang="x-none" baseline="30000">
                <a:latin typeface="Calibri" charset="0"/>
              </a:rPr>
              <a:t>st</a:t>
            </a:r>
            <a:r>
              <a:rPr lang="en-US" altLang="x-none">
                <a:latin typeface="Calibri" charset="0"/>
              </a:rPr>
              <a:t> term</a:t>
            </a:r>
          </a:p>
          <a:p>
            <a:pPr lvl="1">
              <a:lnSpc>
                <a:spcPct val="85000"/>
              </a:lnSpc>
            </a:pPr>
            <a:r>
              <a:rPr lang="en-US" altLang="x-none">
                <a:latin typeface="Calibri" charset="0"/>
              </a:rPr>
              <a:t>His domestic policies reduced gov’t spending &amp; revitalized middle-class, conservative, &amp; Southern voters</a:t>
            </a:r>
          </a:p>
          <a:p>
            <a:pPr lvl="1">
              <a:lnSpc>
                <a:spcPct val="85000"/>
              </a:lnSpc>
            </a:pPr>
            <a:r>
              <a:rPr lang="en-US" altLang="x-none">
                <a:latin typeface="Calibri" charset="0"/>
              </a:rPr>
              <a:t>His foreign policies led to the end </a:t>
            </a:r>
            <a:br>
              <a:rPr lang="en-US" altLang="x-none">
                <a:latin typeface="Calibri" charset="0"/>
              </a:rPr>
            </a:br>
            <a:r>
              <a:rPr lang="en-US" altLang="x-none">
                <a:latin typeface="Calibri" charset="0"/>
              </a:rPr>
              <a:t>of an unpopular war in Vietnam &amp; </a:t>
            </a:r>
            <a:br>
              <a:rPr lang="en-US" altLang="x-none">
                <a:latin typeface="Calibri" charset="0"/>
              </a:rPr>
            </a:br>
            <a:r>
              <a:rPr lang="en-US" altLang="x-none">
                <a:latin typeface="Calibri" charset="0"/>
              </a:rPr>
              <a:t>eased tensions with America’s two biggest Cold War rivals </a:t>
            </a:r>
          </a:p>
          <a:p>
            <a:pPr>
              <a:lnSpc>
                <a:spcPct val="85000"/>
              </a:lnSpc>
            </a:pPr>
            <a:r>
              <a:rPr lang="en-US" altLang="x-none">
                <a:latin typeface="Calibri" charset="0"/>
              </a:rPr>
              <a:t>In 1972, Nixon won one of the biggest landslide victories in presidential history </a:t>
            </a:r>
          </a:p>
        </p:txBody>
      </p:sp>
      <p:pic>
        <p:nvPicPr>
          <p:cNvPr id="584711" name="Picture 7" descr="1972_Electoral_Map"/>
          <p:cNvPicPr>
            <a:picLocks noChangeAspect="1" noChangeArrowheads="1"/>
          </p:cNvPicPr>
          <p:nvPr/>
        </p:nvPicPr>
        <p:blipFill>
          <a:blip r:embed="rId2">
            <a:lum bright="6000"/>
            <a:extLst>
              <a:ext uri="{28A0092B-C50C-407E-A947-70E740481C1C}">
                <a14:useLocalDpi xmlns:a14="http://schemas.microsoft.com/office/drawing/2010/main" val="0"/>
              </a:ext>
            </a:extLst>
          </a:blip>
          <a:srcRect l="6641"/>
          <a:stretch>
            <a:fillRect/>
          </a:stretch>
        </p:blipFill>
        <p:spPr bwMode="auto">
          <a:xfrm>
            <a:off x="1520826" y="0"/>
            <a:ext cx="91471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584713" name="Text Box 9"/>
          <p:cNvSpPr txBox="1">
            <a:spLocks noChangeArrowheads="1"/>
          </p:cNvSpPr>
          <p:nvPr/>
        </p:nvSpPr>
        <p:spPr bwMode="auto">
          <a:xfrm>
            <a:off x="1524000" y="5257801"/>
            <a:ext cx="9144000" cy="1089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altLang="x-none" sz="3600" dirty="0"/>
              <a:t>But after Nixon’s re-election in 1972, the </a:t>
            </a:r>
            <a:r>
              <a:rPr lang="en-US" altLang="x-none" sz="3600" b="1" dirty="0"/>
              <a:t>Watergate scandal</a:t>
            </a:r>
            <a:r>
              <a:rPr lang="en-US" altLang="x-none" sz="3600" dirty="0"/>
              <a:t> broke</a:t>
            </a:r>
            <a:r>
              <a:rPr lang="mr-IN" altLang="x-none" sz="3600" dirty="0"/>
              <a:t>…</a:t>
            </a:r>
            <a:endParaRPr lang="en-US" altLang="x-none" sz="3600" dirty="0"/>
          </a:p>
        </p:txBody>
      </p:sp>
    </p:spTree>
    <p:extLst>
      <p:ext uri="{BB962C8B-B14F-4D97-AF65-F5344CB8AC3E}">
        <p14:creationId xmlns:p14="http://schemas.microsoft.com/office/powerpoint/2010/main" val="1988043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4711"/>
                                        </p:tgtEl>
                                        <p:attrNameLst>
                                          <p:attrName>style.visibility</p:attrName>
                                        </p:attrNameLst>
                                      </p:cBhvr>
                                      <p:to>
                                        <p:strVal val="visible"/>
                                      </p:to>
                                    </p:set>
                                    <p:animEffect transition="in" filter="fade">
                                      <p:cBhvr>
                                        <p:cTn id="7" dur="2000"/>
                                        <p:tgtEl>
                                          <p:spTgt spid="5847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4713"/>
                                        </p:tgtEl>
                                        <p:attrNameLst>
                                          <p:attrName>style.visibility</p:attrName>
                                        </p:attrNameLst>
                                      </p:cBhvr>
                                      <p:to>
                                        <p:strVal val="visible"/>
                                      </p:to>
                                    </p:set>
                                    <p:animEffect transition="in" filter="fade">
                                      <p:cBhvr>
                                        <p:cTn id="10" dur="2000"/>
                                        <p:tgtEl>
                                          <p:spTgt spid="584713"/>
                                        </p:tgtEl>
                                      </p:cBhvr>
                                    </p:animEffect>
                                  </p:childTnLst>
                                </p:cTn>
                              </p:par>
                              <p:par>
                                <p:cTn id="11" presetID="10" presetClass="exit" presetSubtype="0" fill="hold" nodeType="withEffect">
                                  <p:stCondLst>
                                    <p:cond delay="0"/>
                                  </p:stCondLst>
                                  <p:childTnLst>
                                    <p:animEffect transition="out" filter="fade">
                                      <p:cBhvr>
                                        <p:cTn id="12" dur="2000"/>
                                        <p:tgtEl>
                                          <p:spTgt spid="584711"/>
                                        </p:tgtEl>
                                      </p:cBhvr>
                                    </p:animEffect>
                                    <p:set>
                                      <p:cBhvr>
                                        <p:cTn id="13" dur="1" fill="hold">
                                          <p:stCondLst>
                                            <p:cond delay="1999"/>
                                          </p:stCondLst>
                                        </p:cTn>
                                        <p:tgtEl>
                                          <p:spTgt spid="5847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a:xfrm>
            <a:off x="1524000" y="457200"/>
            <a:ext cx="91440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fontScale="90000"/>
          </a:bodyPr>
          <a:lstStyle/>
          <a:p>
            <a:r>
              <a:rPr lang="en-US" altLang="x-none" sz="4000" b="1">
                <a:solidFill>
                  <a:srgbClr val="FF0000"/>
                </a:solidFill>
              </a:rPr>
              <a:t>WATERGATE:</a:t>
            </a:r>
            <a:br>
              <a:rPr lang="en-US" altLang="x-none" sz="4000" b="1">
                <a:solidFill>
                  <a:srgbClr val="FF0000"/>
                </a:solidFill>
              </a:rPr>
            </a:br>
            <a:r>
              <a:rPr lang="en-US" altLang="x-none" sz="3600" b="1" u="sng">
                <a:solidFill>
                  <a:srgbClr val="FF0000"/>
                </a:solidFill>
              </a:rPr>
              <a:t>Take notes. Why was this such a SCANDAL?</a:t>
            </a:r>
          </a:p>
        </p:txBody>
      </p:sp>
      <p:sp>
        <p:nvSpPr>
          <p:cNvPr id="5" name="Rectangle 4"/>
          <p:cNvSpPr/>
          <p:nvPr/>
        </p:nvSpPr>
        <p:spPr>
          <a:xfrm>
            <a:off x="5091847" y="1330036"/>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3141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Water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43000"/>
            <a:ext cx="5548313"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0" name="Picture 4" descr="watergate%5B"/>
          <p:cNvPicPr>
            <a:picLocks noChangeAspect="1" noChangeArrowheads="1"/>
          </p:cNvPicPr>
          <p:nvPr/>
        </p:nvPicPr>
        <p:blipFill>
          <a:blip r:embed="rId3">
            <a:extLst>
              <a:ext uri="{28A0092B-C50C-407E-A947-70E740481C1C}">
                <a14:useLocalDpi xmlns:a14="http://schemas.microsoft.com/office/drawing/2010/main" val="0"/>
              </a:ext>
            </a:extLst>
          </a:blip>
          <a:srcRect l="1471" t="2625" r="7353" b="9483"/>
          <a:stretch>
            <a:fillRect/>
          </a:stretch>
        </p:blipFill>
        <p:spPr bwMode="auto">
          <a:xfrm>
            <a:off x="5943600" y="2667000"/>
            <a:ext cx="4724400" cy="30305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a:xfrm>
            <a:off x="1524000" y="7939"/>
            <a:ext cx="9144000" cy="1558925"/>
          </a:xfrm>
          <a:prstGeom prst="rect">
            <a:avLst/>
          </a:prstGeom>
        </p:spPr>
        <p:style>
          <a:lnRef idx="2">
            <a:schemeClr val="dk1"/>
          </a:lnRef>
          <a:fillRef idx="1">
            <a:schemeClr val="lt1"/>
          </a:fillRef>
          <a:effectRef idx="0">
            <a:schemeClr val="dk1"/>
          </a:effectRef>
          <a:fontRef idx="minor">
            <a:schemeClr val="dk1"/>
          </a:fontRef>
        </p:style>
        <p:txBody>
          <a:bodyPr lIns="90488" tIns="44450" rIns="90488" bIns="44450"/>
          <a:lstStyle>
            <a:lvl1pPr marL="342900" indent="-342900" algn="l" rtl="0" eaLnBrk="0" fontAlgn="base" hangingPunct="0">
              <a:spcBef>
                <a:spcPct val="20000"/>
              </a:spcBef>
              <a:spcAft>
                <a:spcPct val="0"/>
              </a:spcAft>
              <a:buClr>
                <a:schemeClr val="accent1"/>
              </a:buClr>
              <a:buFont typeface="Arial" charset="0"/>
              <a:buChar char="■"/>
              <a:defRPr kumimoji="1" sz="4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4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4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95000"/>
              </a:lnSpc>
              <a:defRPr/>
            </a:pPr>
            <a:r>
              <a:rPr lang="en-US" altLang="x-none" sz="2400" dirty="0"/>
              <a:t>1972: a break-in at Democratic candidate headquarters (Watergate Complex) revealed a well-funded plan of </a:t>
            </a:r>
            <a:r>
              <a:rPr lang="en-US" altLang="x-none" sz="2400" b="1" i="1" dirty="0"/>
              <a:t>espionage &amp; sabotage</a:t>
            </a:r>
            <a:r>
              <a:rPr lang="en-US" altLang="x-none" sz="2400" dirty="0"/>
              <a:t> by Nixon’s </a:t>
            </a:r>
            <a:r>
              <a:rPr lang="en-US" altLang="x-none" sz="2400" b="1" u="sng" dirty="0">
                <a:solidFill>
                  <a:srgbClr val="FF0000"/>
                </a:solidFill>
              </a:rPr>
              <a:t>Committee to Re-Elect the President (CREEP)</a:t>
            </a:r>
          </a:p>
        </p:txBody>
      </p:sp>
    </p:spTree>
    <p:extLst>
      <p:ext uri="{BB962C8B-B14F-4D97-AF65-F5344CB8AC3E}">
        <p14:creationId xmlns:p14="http://schemas.microsoft.com/office/powerpoint/2010/main" val="118677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524000" y="0"/>
            <a:ext cx="9144000" cy="1143000"/>
          </a:xfrm>
        </p:spPr>
        <p:txBody>
          <a:bodyPr/>
          <a:lstStyle/>
          <a:p>
            <a:pPr>
              <a:lnSpc>
                <a:spcPct val="85000"/>
              </a:lnSpc>
            </a:pPr>
            <a:r>
              <a:rPr lang="en-US" altLang="x-none" sz="4000"/>
              <a:t>Bob Woodward &amp; Carl Bernstein of the   </a:t>
            </a:r>
            <a:r>
              <a:rPr lang="en-US" altLang="x-none" sz="4000" i="1"/>
              <a:t>Washington Post</a:t>
            </a:r>
            <a:r>
              <a:rPr lang="en-US" altLang="x-none" sz="4000"/>
              <a:t> broke the Watergate story</a:t>
            </a:r>
          </a:p>
        </p:txBody>
      </p:sp>
      <p:pic>
        <p:nvPicPr>
          <p:cNvPr id="23554" name="Picture 4" descr="18522_51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8974"/>
          <a:stretch>
            <a:fillRect/>
          </a:stretch>
        </p:blipFill>
        <p:spPr bwMode="auto">
          <a:xfrm>
            <a:off x="1524000" y="1524000"/>
            <a:ext cx="5943600" cy="43830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5" descr="All the President's Men"/>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6400" t="12000" r="25200"/>
          <a:stretch>
            <a:fillRect/>
          </a:stretch>
        </p:blipFill>
        <p:spPr bwMode="auto">
          <a:xfrm>
            <a:off x="7431088" y="1295400"/>
            <a:ext cx="3236912" cy="487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6"/>
          <p:cNvSpPr>
            <a:spLocks noChangeArrowheads="1"/>
          </p:cNvSpPr>
          <p:nvPr/>
        </p:nvSpPr>
        <p:spPr bwMode="auto">
          <a:xfrm>
            <a:off x="1676400" y="6019800"/>
            <a:ext cx="9144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0"/>
              </a:spcBef>
              <a:buClrTx/>
              <a:buFontTx/>
              <a:buNone/>
            </a:pPr>
            <a:r>
              <a:rPr lang="en-US" altLang="x-none">
                <a:latin typeface="Times New Roman" charset="0"/>
              </a:rPr>
              <a:t>Their investigation revealed…</a:t>
            </a:r>
          </a:p>
        </p:txBody>
      </p:sp>
    </p:spTree>
    <p:extLst>
      <p:ext uri="{BB962C8B-B14F-4D97-AF65-F5344CB8AC3E}">
        <p14:creationId xmlns:p14="http://schemas.microsoft.com/office/powerpoint/2010/main" val="295866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09800" y="0"/>
            <a:ext cx="7772400" cy="1143000"/>
          </a:xfrm>
        </p:spPr>
        <p:txBody>
          <a:bodyPr/>
          <a:lstStyle/>
          <a:p>
            <a:r>
              <a:rPr lang="en-US" altLang="x-none" b="1">
                <a:solidFill>
                  <a:schemeClr val="tx1"/>
                </a:solidFill>
                <a:latin typeface="Verdana" charset="0"/>
              </a:rPr>
              <a:t>The Burglars </a:t>
            </a:r>
          </a:p>
        </p:txBody>
      </p:sp>
      <p:pic>
        <p:nvPicPr>
          <p:cNvPr id="24578" name="Picture 3" descr="ehh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262064"/>
            <a:ext cx="3281363" cy="21669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4" descr="Click to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241426"/>
            <a:ext cx="2820988" cy="2187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5" descr="Click to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985839"/>
            <a:ext cx="2236788" cy="2854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6" name="Rectangle 6"/>
          <p:cNvSpPr>
            <a:spLocks noChangeArrowheads="1"/>
          </p:cNvSpPr>
          <p:nvPr/>
        </p:nvSpPr>
        <p:spPr bwMode="auto">
          <a:xfrm>
            <a:off x="1735138" y="213201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pic>
        <p:nvPicPr>
          <p:cNvPr id="24582" name="Picture 7" descr="sturgi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1" y="3438526"/>
            <a:ext cx="3122613" cy="3419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8" descr="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764" y="3352800"/>
            <a:ext cx="2847975" cy="3505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67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512888" y="866775"/>
            <a:ext cx="9144001" cy="1143000"/>
          </a:xfrm>
        </p:spPr>
        <p:txBody>
          <a:bodyPr>
            <a:normAutofit fontScale="90000"/>
          </a:bodyPr>
          <a:lstStyle/>
          <a:p>
            <a:r>
              <a:rPr lang="en-US" altLang="x-none" sz="3600" b="1"/>
              <a:t>White House “Plumbers”</a:t>
            </a:r>
            <a:br>
              <a:rPr lang="en-US" altLang="x-none" sz="3600" b="1"/>
            </a:br>
            <a:r>
              <a:rPr lang="en-US" altLang="x-none" sz="3600"/>
              <a:t>stop ”leaks” of classified information (like the </a:t>
            </a:r>
            <a:r>
              <a:rPr lang="en-US" altLang="x-none" sz="3600" i="1"/>
              <a:t>Pentagon Papers</a:t>
            </a:r>
            <a:r>
              <a:rPr lang="en-US" altLang="x-none" sz="3600"/>
              <a:t>) to the news media </a:t>
            </a:r>
            <a:r>
              <a:rPr lang="en-US" altLang="x-none">
                <a:solidFill>
                  <a:schemeClr val="tx1"/>
                </a:solidFill>
              </a:rPr>
              <a:t/>
            </a:r>
            <a:br>
              <a:rPr lang="en-US" altLang="x-none">
                <a:solidFill>
                  <a:schemeClr val="tx1"/>
                </a:solidFill>
              </a:rPr>
            </a:br>
            <a:endParaRPr lang="en-US" altLang="x-none">
              <a:solidFill>
                <a:schemeClr val="tx1"/>
              </a:solidFill>
            </a:endParaRPr>
          </a:p>
        </p:txBody>
      </p:sp>
      <p:pic>
        <p:nvPicPr>
          <p:cNvPr id="25602" name="Picture 3" descr="Click to download"/>
          <p:cNvPicPr>
            <a:picLocks noChangeAspect="1" noChangeArrowheads="1"/>
          </p:cNvPicPr>
          <p:nvPr/>
        </p:nvPicPr>
        <p:blipFill>
          <a:blip r:embed="rId2">
            <a:extLst>
              <a:ext uri="{28A0092B-C50C-407E-A947-70E740481C1C}">
                <a14:useLocalDpi xmlns:a14="http://schemas.microsoft.com/office/drawing/2010/main" val="0"/>
              </a:ext>
            </a:extLst>
          </a:blip>
          <a:srcRect l="14325" r="23169"/>
          <a:stretch>
            <a:fillRect/>
          </a:stretch>
        </p:blipFill>
        <p:spPr bwMode="auto">
          <a:xfrm>
            <a:off x="4114800" y="2438401"/>
            <a:ext cx="3657600" cy="3921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8" name="Rectangle 4"/>
          <p:cNvSpPr>
            <a:spLocks noChangeArrowheads="1"/>
          </p:cNvSpPr>
          <p:nvPr/>
        </p:nvSpPr>
        <p:spPr bwMode="auto">
          <a:xfrm>
            <a:off x="1524000" y="1482726"/>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eaLnBrk="1" hangingPunct="1">
              <a:defRPr/>
            </a:pPr>
            <a:endParaRPr lang="x-none" altLang="x-none" sz="4400">
              <a:solidFill>
                <a:schemeClr val="tx2"/>
              </a:solidFill>
              <a:latin typeface="Verdana" charset="0"/>
            </a:endParaRPr>
          </a:p>
        </p:txBody>
      </p:sp>
      <p:pic>
        <p:nvPicPr>
          <p:cNvPr id="25604" name="Picture 5" descr="Click to download"/>
          <p:cNvPicPr>
            <a:picLocks noChangeAspect="1" noChangeArrowheads="1"/>
          </p:cNvPicPr>
          <p:nvPr/>
        </p:nvPicPr>
        <p:blipFill>
          <a:blip r:embed="rId3">
            <a:extLst>
              <a:ext uri="{28A0092B-C50C-407E-A947-70E740481C1C}">
                <a14:useLocalDpi xmlns:a14="http://schemas.microsoft.com/office/drawing/2010/main" val="0"/>
              </a:ext>
            </a:extLst>
          </a:blip>
          <a:srcRect l="20625" r="18187"/>
          <a:stretch>
            <a:fillRect/>
          </a:stretch>
        </p:blipFill>
        <p:spPr bwMode="auto">
          <a:xfrm>
            <a:off x="7089775" y="2994026"/>
            <a:ext cx="3581400" cy="3863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6" descr="Click to download"/>
          <p:cNvPicPr>
            <a:picLocks noChangeAspect="1" noChangeArrowheads="1"/>
          </p:cNvPicPr>
          <p:nvPr/>
        </p:nvPicPr>
        <p:blipFill>
          <a:blip r:embed="rId4">
            <a:extLst>
              <a:ext uri="{28A0092B-C50C-407E-A947-70E740481C1C}">
                <a14:useLocalDpi xmlns:a14="http://schemas.microsoft.com/office/drawing/2010/main" val="0"/>
              </a:ext>
            </a:extLst>
          </a:blip>
          <a:srcRect l="44275" r="4938"/>
          <a:stretch>
            <a:fillRect/>
          </a:stretch>
        </p:blipFill>
        <p:spPr bwMode="auto">
          <a:xfrm>
            <a:off x="1524000" y="2857500"/>
            <a:ext cx="2971800" cy="4000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9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524000" y="0"/>
            <a:ext cx="8915400" cy="914400"/>
          </a:xfrm>
        </p:spPr>
        <p:txBody>
          <a:bodyPr/>
          <a:lstStyle/>
          <a:p>
            <a:r>
              <a:rPr lang="en-US" altLang="x-none" b="1"/>
              <a:t>The Watergate Scandal</a:t>
            </a:r>
          </a:p>
        </p:txBody>
      </p:sp>
      <p:sp>
        <p:nvSpPr>
          <p:cNvPr id="26626" name="Rectangle 3"/>
          <p:cNvSpPr>
            <a:spLocks noGrp="1" noChangeArrowheads="1"/>
          </p:cNvSpPr>
          <p:nvPr>
            <p:ph type="body" idx="1"/>
          </p:nvPr>
        </p:nvSpPr>
        <p:spPr>
          <a:xfrm>
            <a:off x="1524000" y="838200"/>
            <a:ext cx="9144000" cy="6019800"/>
          </a:xfrm>
        </p:spPr>
        <p:txBody>
          <a:bodyPr/>
          <a:lstStyle/>
          <a:p>
            <a:pPr>
              <a:lnSpc>
                <a:spcPct val="90000"/>
              </a:lnSpc>
            </a:pPr>
            <a:r>
              <a:rPr lang="en-US" altLang="x-none"/>
              <a:t>The Watergate scandal began to unravel in 1973:</a:t>
            </a:r>
          </a:p>
          <a:p>
            <a:pPr lvl="1">
              <a:lnSpc>
                <a:spcPct val="90000"/>
              </a:lnSpc>
            </a:pPr>
            <a:r>
              <a:rPr lang="en-US" altLang="x-none"/>
              <a:t>The discovery that Nixon recorded conversations proved most damning</a:t>
            </a:r>
          </a:p>
          <a:p>
            <a:pPr lvl="1">
              <a:lnSpc>
                <a:spcPct val="90000"/>
              </a:lnSpc>
            </a:pPr>
            <a:r>
              <a:rPr lang="en-US" altLang="x-none"/>
              <a:t>The Supreme Court ordered Nixon to turn over all tapes to a Senate investigative committee</a:t>
            </a:r>
          </a:p>
          <a:p>
            <a:pPr lvl="1">
              <a:lnSpc>
                <a:spcPct val="90000"/>
              </a:lnSpc>
            </a:pPr>
            <a:r>
              <a:rPr lang="en-US" altLang="x-none"/>
              <a:t>The House brought 3 articles of </a:t>
            </a:r>
            <a:r>
              <a:rPr lang="en-US" altLang="x-none" b="1">
                <a:solidFill>
                  <a:srgbClr val="FF0000"/>
                </a:solidFill>
              </a:rPr>
              <a:t>impeachment</a:t>
            </a:r>
            <a:r>
              <a:rPr lang="en-US" altLang="x-none">
                <a:solidFill>
                  <a:srgbClr val="FF0000"/>
                </a:solidFill>
              </a:rPr>
              <a:t> </a:t>
            </a:r>
            <a:r>
              <a:rPr lang="en-US" altLang="x-none"/>
              <a:t>against president</a:t>
            </a:r>
          </a:p>
        </p:txBody>
      </p:sp>
      <p:sp>
        <p:nvSpPr>
          <p:cNvPr id="289796" name="AutoShape 4"/>
          <p:cNvSpPr>
            <a:spLocks noChangeArrowheads="1"/>
          </p:cNvSpPr>
          <p:nvPr/>
        </p:nvSpPr>
        <p:spPr bwMode="auto">
          <a:xfrm>
            <a:off x="3162300" y="3279775"/>
            <a:ext cx="5105400" cy="533400"/>
          </a:xfrm>
          <a:prstGeom prst="wedgeRectCallout">
            <a:avLst>
              <a:gd name="adj1" fmla="val -39398"/>
              <a:gd name="adj2" fmla="val 388986"/>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600"/>
              <a:t>Obstruction of justice</a:t>
            </a:r>
          </a:p>
        </p:txBody>
      </p:sp>
      <p:sp>
        <p:nvSpPr>
          <p:cNvPr id="289797" name="AutoShape 5"/>
          <p:cNvSpPr>
            <a:spLocks noChangeArrowheads="1"/>
          </p:cNvSpPr>
          <p:nvPr/>
        </p:nvSpPr>
        <p:spPr bwMode="auto">
          <a:xfrm>
            <a:off x="1828800" y="4054475"/>
            <a:ext cx="3276600" cy="533400"/>
          </a:xfrm>
          <a:prstGeom prst="wedgeRectCallout">
            <a:avLst>
              <a:gd name="adj1" fmla="val -1019"/>
              <a:gd name="adj2" fmla="val 275296"/>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600"/>
              <a:t>Abuse of power</a:t>
            </a:r>
          </a:p>
        </p:txBody>
      </p:sp>
      <p:sp>
        <p:nvSpPr>
          <p:cNvPr id="289798" name="AutoShape 6"/>
          <p:cNvSpPr>
            <a:spLocks noChangeArrowheads="1"/>
          </p:cNvSpPr>
          <p:nvPr/>
        </p:nvSpPr>
        <p:spPr bwMode="auto">
          <a:xfrm>
            <a:off x="5410200" y="4054475"/>
            <a:ext cx="4495800" cy="609600"/>
          </a:xfrm>
          <a:prstGeom prst="wedgeRectCallout">
            <a:avLst>
              <a:gd name="adj1" fmla="val -81921"/>
              <a:gd name="adj2" fmla="val 223440"/>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600" dirty="0"/>
              <a:t>Contempt of Congress</a:t>
            </a:r>
          </a:p>
        </p:txBody>
      </p:sp>
    </p:spTree>
    <p:extLst>
      <p:ext uri="{BB962C8B-B14F-4D97-AF65-F5344CB8AC3E}">
        <p14:creationId xmlns:p14="http://schemas.microsoft.com/office/powerpoint/2010/main" val="623144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p:cTn id="7" dur="500" fill="hold"/>
                                        <p:tgtEl>
                                          <p:spTgt spid="289796"/>
                                        </p:tgtEl>
                                        <p:attrNameLst>
                                          <p:attrName>ppt_w</p:attrName>
                                        </p:attrNameLst>
                                      </p:cBhvr>
                                      <p:tavLst>
                                        <p:tav tm="0">
                                          <p:val>
                                            <p:fltVal val="0"/>
                                          </p:val>
                                        </p:tav>
                                        <p:tav tm="100000">
                                          <p:val>
                                            <p:strVal val="#ppt_w"/>
                                          </p:val>
                                        </p:tav>
                                      </p:tavLst>
                                    </p:anim>
                                    <p:anim calcmode="lin" valueType="num">
                                      <p:cBhvr>
                                        <p:cTn id="8" dur="500" fill="hold"/>
                                        <p:tgtEl>
                                          <p:spTgt spid="289796"/>
                                        </p:tgtEl>
                                        <p:attrNameLst>
                                          <p:attrName>ppt_h</p:attrName>
                                        </p:attrNameLst>
                                      </p:cBhvr>
                                      <p:tavLst>
                                        <p:tav tm="0">
                                          <p:val>
                                            <p:fltVal val="0"/>
                                          </p:val>
                                        </p:tav>
                                        <p:tav tm="100000">
                                          <p:val>
                                            <p:strVal val="#ppt_h"/>
                                          </p:val>
                                        </p:tav>
                                      </p:tavLst>
                                    </p:anim>
                                    <p:animEffect transition="in" filter="fade">
                                      <p:cBhvr>
                                        <p:cTn id="9" dur="500"/>
                                        <p:tgtEl>
                                          <p:spTgt spid="28979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9797"/>
                                        </p:tgtEl>
                                        <p:attrNameLst>
                                          <p:attrName>style.visibility</p:attrName>
                                        </p:attrNameLst>
                                      </p:cBhvr>
                                      <p:to>
                                        <p:strVal val="visible"/>
                                      </p:to>
                                    </p:set>
                                    <p:anim calcmode="lin" valueType="num">
                                      <p:cBhvr>
                                        <p:cTn id="13" dur="500" fill="hold"/>
                                        <p:tgtEl>
                                          <p:spTgt spid="289797"/>
                                        </p:tgtEl>
                                        <p:attrNameLst>
                                          <p:attrName>ppt_w</p:attrName>
                                        </p:attrNameLst>
                                      </p:cBhvr>
                                      <p:tavLst>
                                        <p:tav tm="0">
                                          <p:val>
                                            <p:fltVal val="0"/>
                                          </p:val>
                                        </p:tav>
                                        <p:tav tm="100000">
                                          <p:val>
                                            <p:strVal val="#ppt_w"/>
                                          </p:val>
                                        </p:tav>
                                      </p:tavLst>
                                    </p:anim>
                                    <p:anim calcmode="lin" valueType="num">
                                      <p:cBhvr>
                                        <p:cTn id="14" dur="500" fill="hold"/>
                                        <p:tgtEl>
                                          <p:spTgt spid="289797"/>
                                        </p:tgtEl>
                                        <p:attrNameLst>
                                          <p:attrName>ppt_h</p:attrName>
                                        </p:attrNameLst>
                                      </p:cBhvr>
                                      <p:tavLst>
                                        <p:tav tm="0">
                                          <p:val>
                                            <p:fltVal val="0"/>
                                          </p:val>
                                        </p:tav>
                                        <p:tav tm="100000">
                                          <p:val>
                                            <p:strVal val="#ppt_h"/>
                                          </p:val>
                                        </p:tav>
                                      </p:tavLst>
                                    </p:anim>
                                    <p:animEffect transition="in" filter="fade">
                                      <p:cBhvr>
                                        <p:cTn id="15" dur="500"/>
                                        <p:tgtEl>
                                          <p:spTgt spid="289797"/>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9798"/>
                                        </p:tgtEl>
                                        <p:attrNameLst>
                                          <p:attrName>style.visibility</p:attrName>
                                        </p:attrNameLst>
                                      </p:cBhvr>
                                      <p:to>
                                        <p:strVal val="visible"/>
                                      </p:to>
                                    </p:set>
                                    <p:anim calcmode="lin" valueType="num">
                                      <p:cBhvr>
                                        <p:cTn id="19" dur="500" fill="hold"/>
                                        <p:tgtEl>
                                          <p:spTgt spid="289798"/>
                                        </p:tgtEl>
                                        <p:attrNameLst>
                                          <p:attrName>ppt_w</p:attrName>
                                        </p:attrNameLst>
                                      </p:cBhvr>
                                      <p:tavLst>
                                        <p:tav tm="0">
                                          <p:val>
                                            <p:fltVal val="0"/>
                                          </p:val>
                                        </p:tav>
                                        <p:tav tm="100000">
                                          <p:val>
                                            <p:strVal val="#ppt_w"/>
                                          </p:val>
                                        </p:tav>
                                      </p:tavLst>
                                    </p:anim>
                                    <p:anim calcmode="lin" valueType="num">
                                      <p:cBhvr>
                                        <p:cTn id="20" dur="500" fill="hold"/>
                                        <p:tgtEl>
                                          <p:spTgt spid="289798"/>
                                        </p:tgtEl>
                                        <p:attrNameLst>
                                          <p:attrName>ppt_h</p:attrName>
                                        </p:attrNameLst>
                                      </p:cBhvr>
                                      <p:tavLst>
                                        <p:tav tm="0">
                                          <p:val>
                                            <p:fltVal val="0"/>
                                          </p:val>
                                        </p:tav>
                                        <p:tav tm="100000">
                                          <p:val>
                                            <p:strVal val="#ppt_h"/>
                                          </p:val>
                                        </p:tav>
                                      </p:tavLst>
                                    </p:anim>
                                    <p:animEffect transition="in" filter="fade">
                                      <p:cBhvr>
                                        <p:cTn id="21" dur="500"/>
                                        <p:tgtEl>
                                          <p:spTgt spid="289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7" grpId="0" animBg="1"/>
      <p:bldP spid="2897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nixde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350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hape 22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2286000"/>
            <a:ext cx="4298950" cy="4343400"/>
          </a:xfrm>
          <a:prstGeom prst="rect">
            <a:avLst/>
          </a:prstGeom>
          <a:noFill/>
          <a:ln w="228600" cap="sq"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46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3379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28675" name="Rectangle 4"/>
          <p:cNvSpPr>
            <a:spLocks noGrp="1" noChangeArrowheads="1"/>
          </p:cNvSpPr>
          <p:nvPr>
            <p:ph type="title"/>
          </p:nvPr>
        </p:nvSpPr>
        <p:spPr>
          <a:xfrm>
            <a:off x="1524000" y="0"/>
            <a:ext cx="91440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b="1"/>
              <a:t>The Watergate Scandal</a:t>
            </a:r>
          </a:p>
        </p:txBody>
      </p:sp>
      <p:sp>
        <p:nvSpPr>
          <p:cNvPr id="28676" name="Rectangle 5"/>
          <p:cNvSpPr>
            <a:spLocks noGrp="1" noChangeArrowheads="1"/>
          </p:cNvSpPr>
          <p:nvPr>
            <p:ph type="body" idx="1"/>
          </p:nvPr>
        </p:nvSpPr>
        <p:spPr>
          <a:xfrm>
            <a:off x="2438400" y="762000"/>
            <a:ext cx="8229600" cy="6096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90000"/>
              </a:lnSpc>
            </a:pPr>
            <a:r>
              <a:rPr lang="en-US" altLang="x-none"/>
              <a:t>Impact of the Watergate scandal:</a:t>
            </a:r>
          </a:p>
          <a:p>
            <a:pPr lvl="1">
              <a:lnSpc>
                <a:spcPct val="90000"/>
              </a:lnSpc>
            </a:pPr>
            <a:r>
              <a:rPr lang="en-US" altLang="x-none"/>
              <a:t>26 members of Nixon’s administration were sent to jail</a:t>
            </a:r>
          </a:p>
          <a:p>
            <a:pPr lvl="1">
              <a:lnSpc>
                <a:spcPct val="90000"/>
              </a:lnSpc>
            </a:pPr>
            <a:r>
              <a:rPr lang="en-US" altLang="x-none"/>
              <a:t>The press began to be seen as a “watchdog” over the gov’t </a:t>
            </a:r>
          </a:p>
          <a:p>
            <a:pPr lvl="1">
              <a:lnSpc>
                <a:spcPct val="90000"/>
              </a:lnSpc>
            </a:pPr>
            <a:r>
              <a:rPr lang="en-US" altLang="x-none"/>
              <a:t>An independent judiciary branch was vital to protect individual freedom &amp; national interests</a:t>
            </a:r>
          </a:p>
          <a:p>
            <a:pPr lvl="1">
              <a:lnSpc>
                <a:spcPct val="90000"/>
              </a:lnSpc>
            </a:pPr>
            <a:r>
              <a:rPr lang="en-US" altLang="x-none"/>
              <a:t>Power shifted from the president to Congress</a:t>
            </a:r>
          </a:p>
        </p:txBody>
      </p:sp>
      <p:sp>
        <p:nvSpPr>
          <p:cNvPr id="26630" name="AutoShape 6"/>
          <p:cNvSpPr>
            <a:spLocks noChangeArrowheads="1"/>
          </p:cNvSpPr>
          <p:nvPr/>
        </p:nvSpPr>
        <p:spPr bwMode="auto">
          <a:xfrm>
            <a:off x="1600200" y="228600"/>
            <a:ext cx="8991600" cy="1447800"/>
          </a:xfrm>
          <a:prstGeom prst="wedgeRectCallout">
            <a:avLst>
              <a:gd name="adj1" fmla="val -16824"/>
              <a:gd name="adj2" fmla="val 36195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600"/>
              <a:t>Teddy Roosevelt began the trend of a stronger president than Congress; a trend that continued throughout the 20</a:t>
            </a:r>
            <a:r>
              <a:rPr lang="en-US" altLang="x-none" sz="3600" baseline="30000"/>
              <a:t>th</a:t>
            </a:r>
            <a:r>
              <a:rPr lang="en-US" altLang="x-none" sz="3600"/>
              <a:t> century until Nixon </a:t>
            </a:r>
          </a:p>
        </p:txBody>
      </p:sp>
      <p:sp>
        <p:nvSpPr>
          <p:cNvPr id="26631" name="AutoShape 7"/>
          <p:cNvSpPr>
            <a:spLocks noChangeArrowheads="1"/>
          </p:cNvSpPr>
          <p:nvPr/>
        </p:nvSpPr>
        <p:spPr bwMode="auto">
          <a:xfrm>
            <a:off x="1828800" y="3352800"/>
            <a:ext cx="8610600" cy="1828800"/>
          </a:xfrm>
          <a:prstGeom prst="wedgeRectCallout">
            <a:avLst>
              <a:gd name="adj1" fmla="val 7394"/>
              <a:gd name="adj2" fmla="val 10619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400" dirty="0"/>
              <a:t>After Nixon, Congress enacted campaign finance reform, made it easier for the Justice Department to investigate the Executive Branch, took back some control of the federal budget</a:t>
            </a:r>
          </a:p>
        </p:txBody>
      </p:sp>
    </p:spTree>
    <p:extLst>
      <p:ext uri="{BB962C8B-B14F-4D97-AF65-F5344CB8AC3E}">
        <p14:creationId xmlns:p14="http://schemas.microsoft.com/office/powerpoint/2010/main" val="1004778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500" fill="hold"/>
                                        <p:tgtEl>
                                          <p:spTgt spid="26630"/>
                                        </p:tgtEl>
                                        <p:attrNameLst>
                                          <p:attrName>ppt_w</p:attrName>
                                        </p:attrNameLst>
                                      </p:cBhvr>
                                      <p:tavLst>
                                        <p:tav tm="0">
                                          <p:val>
                                            <p:fltVal val="0"/>
                                          </p:val>
                                        </p:tav>
                                        <p:tav tm="100000">
                                          <p:val>
                                            <p:strVal val="#ppt_w"/>
                                          </p:val>
                                        </p:tav>
                                      </p:tavLst>
                                    </p:anim>
                                    <p:anim calcmode="lin" valueType="num">
                                      <p:cBhvr>
                                        <p:cTn id="8" dur="500" fill="hold"/>
                                        <p:tgtEl>
                                          <p:spTgt spid="26630"/>
                                        </p:tgtEl>
                                        <p:attrNameLst>
                                          <p:attrName>ppt_h</p:attrName>
                                        </p:attrNameLst>
                                      </p:cBhvr>
                                      <p:tavLst>
                                        <p:tav tm="0">
                                          <p:val>
                                            <p:fltVal val="0"/>
                                          </p:val>
                                        </p:tav>
                                        <p:tav tm="100000">
                                          <p:val>
                                            <p:strVal val="#ppt_h"/>
                                          </p:val>
                                        </p:tav>
                                      </p:tavLst>
                                    </p:anim>
                                    <p:animEffect transition="in" filter="fade">
                                      <p:cBhvr>
                                        <p:cTn id="9" dur="500"/>
                                        <p:tgtEl>
                                          <p:spTgt spid="266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6631"/>
                                        </p:tgtEl>
                                        <p:attrNameLst>
                                          <p:attrName>style.visibility</p:attrName>
                                        </p:attrNameLst>
                                      </p:cBhvr>
                                      <p:to>
                                        <p:strVal val="visible"/>
                                      </p:to>
                                    </p:set>
                                    <p:anim calcmode="lin" valueType="num">
                                      <p:cBhvr>
                                        <p:cTn id="14" dur="500" fill="hold"/>
                                        <p:tgtEl>
                                          <p:spTgt spid="26631"/>
                                        </p:tgtEl>
                                        <p:attrNameLst>
                                          <p:attrName>ppt_w</p:attrName>
                                        </p:attrNameLst>
                                      </p:cBhvr>
                                      <p:tavLst>
                                        <p:tav tm="0">
                                          <p:val>
                                            <p:fltVal val="0"/>
                                          </p:val>
                                        </p:tav>
                                        <p:tav tm="100000">
                                          <p:val>
                                            <p:strVal val="#ppt_w"/>
                                          </p:val>
                                        </p:tav>
                                      </p:tavLst>
                                    </p:anim>
                                    <p:anim calcmode="lin" valueType="num">
                                      <p:cBhvr>
                                        <p:cTn id="15" dur="500" fill="hold"/>
                                        <p:tgtEl>
                                          <p:spTgt spid="26631"/>
                                        </p:tgtEl>
                                        <p:attrNameLst>
                                          <p:attrName>ppt_h</p:attrName>
                                        </p:attrNameLst>
                                      </p:cBhvr>
                                      <p:tavLst>
                                        <p:tav tm="0">
                                          <p:val>
                                            <p:fltVal val="0"/>
                                          </p:val>
                                        </p:tav>
                                        <p:tav tm="100000">
                                          <p:val>
                                            <p:strVal val="#ppt_h"/>
                                          </p:val>
                                        </p:tav>
                                      </p:tavLst>
                                    </p:anim>
                                    <p:animEffect transition="in" filter="fade">
                                      <p:cBhvr>
                                        <p:cTn id="16"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5113" y="-14288"/>
            <a:ext cx="3124200" cy="52387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solidFill>
                  <a:srgbClr val="FF0000"/>
                </a:solidFill>
              </a:rPr>
              <a:t>Richard Nixon</a:t>
            </a:r>
          </a:p>
        </p:txBody>
      </p:sp>
      <p:sp>
        <p:nvSpPr>
          <p:cNvPr id="49155" name="Rectangle 3"/>
          <p:cNvSpPr>
            <a:spLocks noChangeArrowheads="1"/>
          </p:cNvSpPr>
          <p:nvPr/>
        </p:nvSpPr>
        <p:spPr bwMode="auto">
          <a:xfrm>
            <a:off x="1801813" y="509588"/>
            <a:ext cx="2590800" cy="12001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defRPr/>
            </a:pPr>
            <a:r>
              <a:rPr kumimoji="0" lang="en-US" altLang="x-none" sz="2400">
                <a:ln w="0"/>
                <a:effectLst>
                  <a:outerShdw blurRad="38100" dist="19050" dir="2700000" algn="tl" rotWithShape="0">
                    <a:schemeClr val="dk1">
                      <a:alpha val="40000"/>
                    </a:schemeClr>
                  </a:outerShdw>
                </a:effectLst>
                <a:latin typeface="Roboto" charset="0"/>
                <a:hlinkClick r:id="rId2"/>
              </a:rPr>
              <a:t>Presidential term</a:t>
            </a:r>
            <a:r>
              <a:rPr kumimoji="0" lang="en-US" altLang="x-none" sz="2400">
                <a:ln w="0"/>
                <a:effectLst>
                  <a:outerShdw blurRad="38100" dist="19050" dir="2700000" algn="tl" rotWithShape="0">
                    <a:schemeClr val="dk1">
                      <a:alpha val="40000"/>
                    </a:schemeClr>
                  </a:outerShdw>
                </a:effectLst>
                <a:latin typeface="Roboto" charset="0"/>
              </a:rPr>
              <a:t>: </a:t>
            </a:r>
          </a:p>
          <a:p>
            <a:pPr>
              <a:spcBef>
                <a:spcPct val="0"/>
              </a:spcBef>
              <a:buClrTx/>
              <a:buFontTx/>
              <a:buNone/>
              <a:defRPr/>
            </a:pPr>
            <a:r>
              <a:rPr kumimoji="0" lang="en-US" altLang="x-none" sz="2400" dirty="0">
                <a:ln w="0"/>
                <a:effectLst>
                  <a:outerShdw blurRad="38100" dist="19050" dir="2700000" algn="tl" rotWithShape="0">
                    <a:schemeClr val="dk1">
                      <a:alpha val="40000"/>
                    </a:schemeClr>
                  </a:outerShdw>
                </a:effectLst>
                <a:latin typeface="Roboto" charset="0"/>
              </a:rPr>
              <a:t>January 20, 1969 – August 9, 1974</a:t>
            </a:r>
            <a:endParaRPr kumimoji="0" lang="en-US" altLang="x-none" sz="2400" dirty="0">
              <a:ln w="0"/>
              <a:effectLst>
                <a:outerShdw blurRad="38100" dist="19050" dir="2700000" algn="tl" rotWithShape="0">
                  <a:schemeClr val="dk1">
                    <a:alpha val="40000"/>
                  </a:schemeClr>
                </a:outerShdw>
              </a:effectLst>
              <a:latin typeface="Calibri" charset="0"/>
            </a:endParaRPr>
          </a:p>
        </p:txBody>
      </p:sp>
    </p:spTree>
    <p:extLst>
      <p:ext uri="{BB962C8B-B14F-4D97-AF65-F5344CB8AC3E}">
        <p14:creationId xmlns:p14="http://schemas.microsoft.com/office/powerpoint/2010/main" val="464734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317" y="749239"/>
            <a:ext cx="4281044" cy="707886"/>
          </a:xfrm>
          <a:prstGeom prst="rect">
            <a:avLst/>
          </a:prstGeom>
          <a:noFill/>
        </p:spPr>
        <p:txBody>
          <a:bodyPr wrap="none">
            <a:spAutoFit/>
          </a:bodyPr>
          <a:lstStyle/>
          <a:p>
            <a:pPr algn="ctr">
              <a:defRPr/>
            </a:pPr>
            <a:r>
              <a:rPr lang="en-US" sz="40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Roe v. Wade </a:t>
            </a: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(1973)</a:t>
            </a:r>
            <a:endParaRPr lang="en-US" sz="40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4514" name="Rectangle 2"/>
          <p:cNvSpPr>
            <a:spLocks noChangeArrowheads="1"/>
          </p:cNvSpPr>
          <p:nvPr/>
        </p:nvSpPr>
        <p:spPr bwMode="auto">
          <a:xfrm>
            <a:off x="1682750" y="14288"/>
            <a:ext cx="624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400">
                <a:solidFill>
                  <a:srgbClr val="222222"/>
                </a:solidFill>
                <a:latin typeface="Merriweather Sans" charset="0"/>
              </a:rPr>
              <a:t>Does the Constitution embrace a woman's right to terminate her pregnancy by abortion?</a:t>
            </a:r>
            <a:endParaRPr kumimoji="0" lang="en-US" altLang="x-none" sz="2400">
              <a:latin typeface="Calibri" charset="0"/>
            </a:endParaRPr>
          </a:p>
        </p:txBody>
      </p:sp>
      <p:sp>
        <p:nvSpPr>
          <p:cNvPr id="64515" name="Rectangle 3"/>
          <p:cNvSpPr>
            <a:spLocks noChangeArrowheads="1"/>
          </p:cNvSpPr>
          <p:nvPr/>
        </p:nvSpPr>
        <p:spPr bwMode="auto">
          <a:xfrm>
            <a:off x="1766888" y="1457326"/>
            <a:ext cx="411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x-none" sz="2400">
                <a:solidFill>
                  <a:srgbClr val="222222"/>
                </a:solidFill>
                <a:latin typeface="Merriweather Sans" charset="0"/>
              </a:rPr>
              <a:t>A woman's </a:t>
            </a:r>
            <a:r>
              <a:rPr kumimoji="0" lang="en-US" altLang="x-none" sz="2400" b="1">
                <a:solidFill>
                  <a:srgbClr val="FF0000"/>
                </a:solidFill>
                <a:latin typeface="Merriweather Sans" charset="0"/>
              </a:rPr>
              <a:t>right to an abortion</a:t>
            </a:r>
            <a:r>
              <a:rPr kumimoji="0" lang="en-US" altLang="x-none" sz="2400">
                <a:solidFill>
                  <a:srgbClr val="222222"/>
                </a:solidFill>
                <a:latin typeface="Merriweather Sans" charset="0"/>
              </a:rPr>
              <a:t> fell within the </a:t>
            </a:r>
            <a:r>
              <a:rPr kumimoji="0" lang="en-US" altLang="x-none" sz="2400" b="1">
                <a:solidFill>
                  <a:srgbClr val="FF0000"/>
                </a:solidFill>
                <a:latin typeface="Merriweather Sans" charset="0"/>
              </a:rPr>
              <a:t>right to privacy protected by the 14</a:t>
            </a:r>
            <a:r>
              <a:rPr kumimoji="0" lang="en-US" altLang="x-none" sz="2400" b="1" baseline="30000">
                <a:solidFill>
                  <a:srgbClr val="FF0000"/>
                </a:solidFill>
                <a:latin typeface="Merriweather Sans" charset="0"/>
              </a:rPr>
              <a:t>th</a:t>
            </a:r>
            <a:r>
              <a:rPr kumimoji="0" lang="en-US" altLang="x-none" sz="2400" b="1">
                <a:solidFill>
                  <a:srgbClr val="FF0000"/>
                </a:solidFill>
                <a:latin typeface="Merriweather Sans" charset="0"/>
              </a:rPr>
              <a:t> Amendment</a:t>
            </a:r>
            <a:r>
              <a:rPr kumimoji="0" lang="en-US" altLang="x-none" sz="2400">
                <a:solidFill>
                  <a:srgbClr val="222222"/>
                </a:solidFill>
                <a:latin typeface="Merriweather Sans" charset="0"/>
              </a:rPr>
              <a:t>. All states laws prohibiting it were now unconstitutional.</a:t>
            </a:r>
            <a:endParaRPr kumimoji="0" lang="en-US" altLang="x-none" sz="2400">
              <a:latin typeface="Calibri" charset="0"/>
            </a:endParaRPr>
          </a:p>
        </p:txBody>
      </p:sp>
      <p:sp>
        <p:nvSpPr>
          <p:cNvPr id="30724" name="Rectangle 4"/>
          <p:cNvSpPr>
            <a:spLocks noChangeArrowheads="1"/>
          </p:cNvSpPr>
          <p:nvPr/>
        </p:nvSpPr>
        <p:spPr bwMode="auto">
          <a:xfrm>
            <a:off x="5964238" y="4271964"/>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 typeface="Arial" charset="0"/>
              <a:buChar char="•"/>
            </a:pPr>
            <a:r>
              <a:rPr kumimoji="0" lang="en-US" altLang="x-none" sz="1800">
                <a:solidFill>
                  <a:srgbClr val="2D3639"/>
                </a:solidFill>
                <a:latin typeface="hurme_no2-webfont" charset="0"/>
              </a:rPr>
              <a:t>Feminist author of "</a:t>
            </a:r>
            <a:r>
              <a:rPr kumimoji="0" lang="en-US" altLang="x-none" sz="1800" b="1" u="sng">
                <a:solidFill>
                  <a:srgbClr val="FF0000"/>
                </a:solidFill>
                <a:latin typeface="hurme_no2-webfont" charset="0"/>
              </a:rPr>
              <a:t>The Feminine Mystique</a:t>
            </a:r>
            <a:r>
              <a:rPr kumimoji="0" lang="en-US" altLang="x-none" sz="1800">
                <a:solidFill>
                  <a:srgbClr val="2D3639"/>
                </a:solidFill>
                <a:latin typeface="hurme_no2-webfont" charset="0"/>
              </a:rPr>
              <a:t>” (1960)</a:t>
            </a:r>
          </a:p>
          <a:p>
            <a:pPr>
              <a:spcBef>
                <a:spcPct val="0"/>
              </a:spcBef>
              <a:buClrTx/>
              <a:buFont typeface="Arial" charset="0"/>
              <a:buChar char="•"/>
            </a:pPr>
            <a:r>
              <a:rPr kumimoji="0" lang="en-US" altLang="x-none" sz="1800">
                <a:solidFill>
                  <a:srgbClr val="2D3639"/>
                </a:solidFill>
                <a:latin typeface="hurme_no2-webfont" charset="0"/>
              </a:rPr>
              <a:t>Her book sparked a new consciousness among suburban women and helped launch the second-wave feminist movement</a:t>
            </a:r>
          </a:p>
          <a:p>
            <a:pPr>
              <a:spcBef>
                <a:spcPct val="0"/>
              </a:spcBef>
              <a:buClrTx/>
              <a:buFont typeface="Arial" charset="0"/>
              <a:buChar char="•"/>
            </a:pPr>
            <a:r>
              <a:rPr kumimoji="0" lang="en-US" altLang="x-none" sz="1800">
                <a:solidFill>
                  <a:srgbClr val="2D3639"/>
                </a:solidFill>
                <a:latin typeface="hurme_no2-webfont" charset="0"/>
              </a:rPr>
              <a:t>President of </a:t>
            </a:r>
            <a:r>
              <a:rPr kumimoji="0" lang="en-US" altLang="x-none" sz="1800" b="1" u="sng">
                <a:solidFill>
                  <a:srgbClr val="FF0000"/>
                </a:solidFill>
                <a:latin typeface="hurme_no2-webfont" charset="0"/>
              </a:rPr>
              <a:t>NOW (National Organization of Women)</a:t>
            </a:r>
          </a:p>
          <a:p>
            <a:pPr>
              <a:spcBef>
                <a:spcPct val="0"/>
              </a:spcBef>
              <a:buClrTx/>
              <a:buFont typeface="Arial" charset="0"/>
              <a:buChar char="•"/>
            </a:pPr>
            <a:r>
              <a:rPr kumimoji="0" lang="en-US" altLang="x-none" sz="1800" b="1" u="sng">
                <a:solidFill>
                  <a:srgbClr val="FF0000"/>
                </a:solidFill>
                <a:latin typeface="hurme_no2-webfont" charset="0"/>
              </a:rPr>
              <a:t>Equal Rights Amendment</a:t>
            </a:r>
            <a:r>
              <a:rPr kumimoji="0" lang="en-US" altLang="x-none" sz="1800">
                <a:solidFill>
                  <a:srgbClr val="FF0000"/>
                </a:solidFill>
                <a:latin typeface="hurme_no2-webfont" charset="0"/>
              </a:rPr>
              <a:t> (1972) </a:t>
            </a:r>
            <a:r>
              <a:rPr kumimoji="0" lang="mr-IN" altLang="x-none" sz="1800">
                <a:solidFill>
                  <a:srgbClr val="FF0000"/>
                </a:solidFill>
                <a:latin typeface="hurme_no2-webfont" charset="0"/>
              </a:rPr>
              <a:t>–</a:t>
            </a:r>
            <a:r>
              <a:rPr kumimoji="0" lang="en-US" altLang="x-none" sz="1800">
                <a:solidFill>
                  <a:srgbClr val="FF0000"/>
                </a:solidFill>
                <a:latin typeface="hurme_no2-webfont" charset="0"/>
              </a:rPr>
              <a:t> guaranteed for women</a:t>
            </a:r>
            <a:endParaRPr kumimoji="0" lang="en-US" altLang="x-none" sz="1800" b="1" u="sng">
              <a:solidFill>
                <a:srgbClr val="FF0000"/>
              </a:solidFill>
              <a:latin typeface="Calibri" charset="0"/>
            </a:endParaRPr>
          </a:p>
        </p:txBody>
      </p:sp>
      <p:sp>
        <p:nvSpPr>
          <p:cNvPr id="4" name="Rectangle 3"/>
          <p:cNvSpPr/>
          <p:nvPr/>
        </p:nvSpPr>
        <p:spPr>
          <a:xfrm>
            <a:off x="2335311" y="5272594"/>
            <a:ext cx="2471639" cy="584775"/>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Betty Friedan</a:t>
            </a:r>
          </a:p>
        </p:txBody>
      </p:sp>
      <p:sp>
        <p:nvSpPr>
          <p:cNvPr id="6" name="Rectangle 5"/>
          <p:cNvSpPr/>
          <p:nvPr/>
        </p:nvSpPr>
        <p:spPr>
          <a:xfrm>
            <a:off x="6347395" y="1211509"/>
            <a:ext cx="4188967" cy="2585323"/>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Second-wave </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Feminism</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(1960s-1980s)</a:t>
            </a:r>
          </a:p>
        </p:txBody>
      </p:sp>
      <p:sp>
        <p:nvSpPr>
          <p:cNvPr id="7" name="Rectangle 6"/>
          <p:cNvSpPr/>
          <p:nvPr/>
        </p:nvSpPr>
        <p:spPr>
          <a:xfrm>
            <a:off x="1862138" y="5880100"/>
            <a:ext cx="3810000" cy="73866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222222"/>
                </a:solidFill>
              </a:rPr>
              <a:t>C</a:t>
            </a:r>
            <a:r>
              <a:rPr lang="en-US" sz="1400">
                <a:solidFill>
                  <a:srgbClr val="222222"/>
                </a:solidFill>
              </a:rPr>
              <a:t>hallenged </a:t>
            </a:r>
            <a:r>
              <a:rPr lang="en-US" sz="1400" dirty="0">
                <a:solidFill>
                  <a:srgbClr val="222222"/>
                </a:solidFill>
              </a:rPr>
              <a:t>the widely-shared belief in 1950s that "fulfillment as a woman had only one definition for American women after 1949-- </a:t>
            </a:r>
            <a:r>
              <a:rPr lang="en-US" sz="1400">
                <a:solidFill>
                  <a:srgbClr val="222222"/>
                </a:solidFill>
              </a:rPr>
              <a:t>the housewife.</a:t>
            </a:r>
            <a:endParaRPr lang="en-US" sz="1400" dirty="0"/>
          </a:p>
        </p:txBody>
      </p:sp>
    </p:spTree>
    <p:extLst>
      <p:ext uri="{BB962C8B-B14F-4D97-AF65-F5344CB8AC3E}">
        <p14:creationId xmlns:p14="http://schemas.microsoft.com/office/powerpoint/2010/main" val="416895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ppt_x"/>
                                          </p:val>
                                        </p:tav>
                                        <p:tav tm="100000">
                                          <p:val>
                                            <p:strVal val="#ppt_x"/>
                                          </p:val>
                                        </p:tav>
                                      </p:tavLst>
                                    </p:anim>
                                    <p:anim calcmode="lin" valueType="num">
                                      <p:cBhvr additive="base">
                                        <p:cTn id="8" dur="500" fill="hold"/>
                                        <p:tgtEl>
                                          <p:spTgt spid="645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gtEl>
                                        <p:attrNameLst>
                                          <p:attrName>style.visibility</p:attrName>
                                        </p:attrNameLst>
                                      </p:cBhvr>
                                      <p:to>
                                        <p:strVal val="visible"/>
                                      </p:to>
                                    </p:set>
                                    <p:anim calcmode="lin" valueType="num">
                                      <p:cBhvr additive="base">
                                        <p:cTn id="19" dur="500" fill="hold"/>
                                        <p:tgtEl>
                                          <p:spTgt spid="64515"/>
                                        </p:tgtEl>
                                        <p:attrNameLst>
                                          <p:attrName>ppt_x</p:attrName>
                                        </p:attrNameLst>
                                      </p:cBhvr>
                                      <p:tavLst>
                                        <p:tav tm="0">
                                          <p:val>
                                            <p:strVal val="#ppt_x"/>
                                          </p:val>
                                        </p:tav>
                                        <p:tav tm="100000">
                                          <p:val>
                                            <p:strVal val="#ppt_x"/>
                                          </p:val>
                                        </p:tav>
                                      </p:tavLst>
                                    </p:anim>
                                    <p:anim calcmode="lin" valueType="num">
                                      <p:cBhvr additive="base">
                                        <p:cTn id="20" dur="500" fill="hold"/>
                                        <p:tgtEl>
                                          <p:spTgt spid="64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524000" y="0"/>
            <a:ext cx="9144000" cy="1143000"/>
          </a:xfrm>
        </p:spPr>
        <p:txBody>
          <a:bodyPr/>
          <a:lstStyle/>
          <a:p>
            <a:r>
              <a:rPr lang="en-US" altLang="x-none" b="1">
                <a:latin typeface="Calibri" charset="0"/>
              </a:rPr>
              <a:t>USA from 1974 to 1980</a:t>
            </a:r>
          </a:p>
        </p:txBody>
      </p:sp>
      <p:sp>
        <p:nvSpPr>
          <p:cNvPr id="33794" name="Rectangle 3"/>
          <p:cNvSpPr>
            <a:spLocks noGrp="1" noChangeArrowheads="1"/>
          </p:cNvSpPr>
          <p:nvPr>
            <p:ph type="body" idx="1"/>
          </p:nvPr>
        </p:nvSpPr>
        <p:spPr>
          <a:xfrm>
            <a:off x="1524000" y="1066800"/>
            <a:ext cx="9144000" cy="5791200"/>
          </a:xfrm>
        </p:spPr>
        <p:txBody>
          <a:bodyPr/>
          <a:lstStyle/>
          <a:p>
            <a:pPr>
              <a:lnSpc>
                <a:spcPct val="95000"/>
              </a:lnSpc>
            </a:pPr>
            <a:r>
              <a:rPr lang="en-US" altLang="x-none" sz="3800">
                <a:latin typeface="Calibri" charset="0"/>
              </a:rPr>
              <a:t>In</a:t>
            </a:r>
            <a:r>
              <a:rPr lang="en-US" altLang="x-none" sz="3000">
                <a:latin typeface="Calibri" charset="0"/>
              </a:rPr>
              <a:t> </a:t>
            </a:r>
            <a:r>
              <a:rPr lang="en-US" altLang="x-none" sz="3800">
                <a:latin typeface="Calibri" charset="0"/>
              </a:rPr>
              <a:t>the</a:t>
            </a:r>
            <a:r>
              <a:rPr lang="en-US" altLang="x-none" sz="3000">
                <a:latin typeface="Calibri" charset="0"/>
              </a:rPr>
              <a:t> </a:t>
            </a:r>
            <a:r>
              <a:rPr lang="en-US" altLang="x-none" sz="3800">
                <a:latin typeface="Calibri" charset="0"/>
              </a:rPr>
              <a:t>late</a:t>
            </a:r>
            <a:r>
              <a:rPr lang="en-US" altLang="x-none" sz="3000">
                <a:latin typeface="Calibri" charset="0"/>
              </a:rPr>
              <a:t> </a:t>
            </a:r>
            <a:r>
              <a:rPr lang="en-US" altLang="x-none" sz="3800">
                <a:latin typeface="Calibri" charset="0"/>
              </a:rPr>
              <a:t>70s,</a:t>
            </a:r>
            <a:r>
              <a:rPr lang="en-US" altLang="x-none" sz="3000">
                <a:latin typeface="Calibri" charset="0"/>
              </a:rPr>
              <a:t> </a:t>
            </a:r>
            <a:r>
              <a:rPr lang="en-US" altLang="x-none" sz="3800">
                <a:latin typeface="Calibri" charset="0"/>
              </a:rPr>
              <a:t>the</a:t>
            </a:r>
            <a:r>
              <a:rPr lang="en-US" altLang="x-none" sz="3000">
                <a:latin typeface="Calibri" charset="0"/>
              </a:rPr>
              <a:t> </a:t>
            </a:r>
            <a:r>
              <a:rPr lang="en-US" altLang="x-none" sz="3800">
                <a:latin typeface="Calibri" charset="0"/>
              </a:rPr>
              <a:t>U.S.</a:t>
            </a:r>
            <a:r>
              <a:rPr lang="en-US" altLang="x-none" sz="3000">
                <a:latin typeface="Calibri" charset="0"/>
              </a:rPr>
              <a:t> </a:t>
            </a:r>
            <a:r>
              <a:rPr lang="en-US" altLang="x-none" sz="3800">
                <a:latin typeface="Calibri" charset="0"/>
              </a:rPr>
              <a:t>was</a:t>
            </a:r>
            <a:r>
              <a:rPr lang="en-US" altLang="x-none" sz="3000">
                <a:latin typeface="Calibri" charset="0"/>
              </a:rPr>
              <a:t> </a:t>
            </a:r>
            <a:r>
              <a:rPr lang="en-US" altLang="x-none" sz="3800">
                <a:latin typeface="Calibri" charset="0"/>
              </a:rPr>
              <a:t>“overextended”</a:t>
            </a:r>
          </a:p>
          <a:p>
            <a:pPr lvl="1">
              <a:lnSpc>
                <a:spcPct val="95000"/>
              </a:lnSpc>
            </a:pPr>
            <a:r>
              <a:rPr lang="en-US" altLang="x-none" sz="3800" b="1">
                <a:latin typeface="Calibri" charset="0"/>
              </a:rPr>
              <a:t> Distrust in government as a result of Vietnam &amp; Watergate</a:t>
            </a:r>
          </a:p>
          <a:p>
            <a:pPr lvl="1">
              <a:lnSpc>
                <a:spcPct val="95000"/>
              </a:lnSpc>
            </a:pPr>
            <a:r>
              <a:rPr lang="en-US" altLang="x-none" sz="3800">
                <a:latin typeface="Calibri" charset="0"/>
              </a:rPr>
              <a:t> </a:t>
            </a:r>
            <a:r>
              <a:rPr lang="en-US" altLang="x-none" sz="3800" b="1">
                <a:latin typeface="Calibri" charset="0"/>
              </a:rPr>
              <a:t>Economy in a recession with high unemployment &amp; inflation</a:t>
            </a:r>
          </a:p>
          <a:p>
            <a:pPr lvl="1">
              <a:lnSpc>
                <a:spcPct val="95000"/>
              </a:lnSpc>
            </a:pPr>
            <a:r>
              <a:rPr lang="en-US" altLang="x-none" sz="3800">
                <a:latin typeface="Calibri" charset="0"/>
              </a:rPr>
              <a:t> </a:t>
            </a:r>
            <a:r>
              <a:rPr lang="en-US" altLang="x-none" sz="3800" b="1">
                <a:latin typeface="Calibri" charset="0"/>
              </a:rPr>
              <a:t>Decline in America’s status in the world</a:t>
            </a:r>
          </a:p>
          <a:p>
            <a:pPr lvl="1">
              <a:lnSpc>
                <a:spcPct val="95000"/>
              </a:lnSpc>
            </a:pPr>
            <a:r>
              <a:rPr lang="en-US" altLang="x-none" sz="3800">
                <a:latin typeface="Calibri" charset="0"/>
              </a:rPr>
              <a:t> A series of presidents (Ford &amp; Carter)  that failed to inspire a sense of hope among the American people</a:t>
            </a:r>
            <a:r>
              <a:rPr lang="mr-IN" altLang="x-none" sz="3800">
                <a:latin typeface="Calibri" charset="0"/>
              </a:rPr>
              <a:t>…</a:t>
            </a:r>
            <a:r>
              <a:rPr lang="en-US" altLang="x-none" sz="3800">
                <a:latin typeface="Calibri" charset="0"/>
              </a:rPr>
              <a:t> </a:t>
            </a:r>
          </a:p>
        </p:txBody>
      </p:sp>
    </p:spTree>
    <p:extLst>
      <p:ext uri="{BB962C8B-B14F-4D97-AF65-F5344CB8AC3E}">
        <p14:creationId xmlns:p14="http://schemas.microsoft.com/office/powerpoint/2010/main" val="848475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58739"/>
            <a:ext cx="31242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solidFill>
                  <a:srgbClr val="FF0000"/>
                </a:solidFill>
              </a:rPr>
              <a:t>Gerald Ford</a:t>
            </a:r>
          </a:p>
        </p:txBody>
      </p:sp>
      <p:sp>
        <p:nvSpPr>
          <p:cNvPr id="7" name="Rectangle 3"/>
          <p:cNvSpPr>
            <a:spLocks noChangeArrowheads="1"/>
          </p:cNvSpPr>
          <p:nvPr/>
        </p:nvSpPr>
        <p:spPr bwMode="auto">
          <a:xfrm>
            <a:off x="1790700" y="619125"/>
            <a:ext cx="2590800" cy="12001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400">
                <a:effectLst>
                  <a:outerShdw blurRad="38100" dist="38100" dir="2700000" algn="tl">
                    <a:srgbClr val="C0C0C0"/>
                  </a:outerShdw>
                </a:effectLst>
                <a:latin typeface="Roboto" charset="0"/>
                <a:ea typeface="ＭＳ Ｐゴシック" charset="-128"/>
                <a:cs typeface="ＭＳ Ｐゴシック" charset="-128"/>
                <a:hlinkClick r:id="rId2"/>
              </a:rPr>
              <a:t>Presidential term</a:t>
            </a:r>
            <a:r>
              <a:rPr kumimoji="0" lang="en-US" altLang="x-none" sz="2400">
                <a:effectLst>
                  <a:outerShdw blurRad="38100" dist="38100" dir="2700000" algn="tl">
                    <a:srgbClr val="C0C0C0"/>
                  </a:outerShdw>
                </a:effectLst>
                <a:latin typeface="Roboto" charset="0"/>
                <a:ea typeface="ＭＳ Ｐゴシック" charset="-128"/>
                <a:cs typeface="ＭＳ Ｐゴシック" charset="-128"/>
              </a:rPr>
              <a:t>: </a:t>
            </a:r>
          </a:p>
          <a:p>
            <a:pPr>
              <a:spcBef>
                <a:spcPct val="0"/>
              </a:spcBef>
              <a:buClrTx/>
              <a:buFontTx/>
              <a:buNone/>
            </a:pPr>
            <a:r>
              <a:rPr lang="en-US" altLang="x-none" sz="2400" b="1">
                <a:latin typeface="Times New Roman" charset="0"/>
                <a:ea typeface="Times New Roman" charset="0"/>
                <a:cs typeface="Times New Roman" charset="0"/>
              </a:rPr>
              <a:t>August 9, 1974 – January 20, 1977</a:t>
            </a:r>
            <a:endParaRPr kumimoji="0" lang="en-US" altLang="x-none" sz="2400" b="1">
              <a:effectLst>
                <a:outerShdw blurRad="38100" dist="38100" dir="2700000" algn="tl">
                  <a:srgbClr val="C0C0C0"/>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032060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524000" y="0"/>
            <a:ext cx="9144000" cy="838200"/>
          </a:xfrm>
        </p:spPr>
        <p:txBody>
          <a:bodyPr/>
          <a:lstStyle/>
          <a:p>
            <a:r>
              <a:rPr lang="en-US" altLang="x-none" b="1">
                <a:latin typeface="Calibri" charset="0"/>
              </a:rPr>
              <a:t>President Gerald Ford</a:t>
            </a:r>
          </a:p>
        </p:txBody>
      </p:sp>
      <p:sp>
        <p:nvSpPr>
          <p:cNvPr id="35842" name="Rectangle 3"/>
          <p:cNvSpPr>
            <a:spLocks noGrp="1" noChangeArrowheads="1"/>
          </p:cNvSpPr>
          <p:nvPr>
            <p:ph type="body" idx="1"/>
          </p:nvPr>
        </p:nvSpPr>
        <p:spPr>
          <a:xfrm>
            <a:off x="1524000" y="762000"/>
            <a:ext cx="4495800" cy="1600200"/>
          </a:xfrm>
        </p:spPr>
        <p:txBody>
          <a:bodyPr/>
          <a:lstStyle/>
          <a:p>
            <a:pPr marL="0" indent="0" algn="ctr">
              <a:lnSpc>
                <a:spcPct val="85000"/>
              </a:lnSpc>
              <a:spcBef>
                <a:spcPct val="10000"/>
              </a:spcBef>
              <a:buNone/>
            </a:pPr>
            <a:r>
              <a:rPr lang="en-US" altLang="x-none" sz="3600">
                <a:latin typeface="Calibri" charset="0"/>
              </a:rPr>
              <a:t>When Nixon resigned in 1974, VP Gerald Ford became president</a:t>
            </a:r>
          </a:p>
        </p:txBody>
      </p:sp>
      <p:sp>
        <p:nvSpPr>
          <p:cNvPr id="35843" name="Rectangle 4"/>
          <p:cNvSpPr>
            <a:spLocks noChangeArrowheads="1"/>
          </p:cNvSpPr>
          <p:nvPr/>
        </p:nvSpPr>
        <p:spPr bwMode="auto">
          <a:xfrm>
            <a:off x="1524000" y="2286000"/>
            <a:ext cx="4572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solidFill>
                  <a:srgbClr val="0000CC"/>
                </a:solidFill>
                <a:latin typeface="Calibri" charset="0"/>
              </a:rPr>
              <a:t>Ford was seen as an “honest man” &amp; hoped to move America past the Watergate scandal</a:t>
            </a:r>
          </a:p>
        </p:txBody>
      </p:sp>
      <p:sp>
        <p:nvSpPr>
          <p:cNvPr id="600069" name="Rectangle 5"/>
          <p:cNvSpPr>
            <a:spLocks noChangeArrowheads="1"/>
          </p:cNvSpPr>
          <p:nvPr/>
        </p:nvSpPr>
        <p:spPr bwMode="auto">
          <a:xfrm>
            <a:off x="1524000" y="4343400"/>
            <a:ext cx="4572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solidFill>
                  <a:schemeClr val="folHlink"/>
                </a:solidFill>
                <a:latin typeface="Calibri" charset="0"/>
              </a:rPr>
              <a:t>But, Ford was unable to move forward due to constant questions about a potential criminal trial of Nixon</a:t>
            </a:r>
          </a:p>
        </p:txBody>
      </p:sp>
      <p:sp>
        <p:nvSpPr>
          <p:cNvPr id="600072" name="Rectangle 8"/>
          <p:cNvSpPr>
            <a:spLocks noChangeArrowheads="1"/>
          </p:cNvSpPr>
          <p:nvPr/>
        </p:nvSpPr>
        <p:spPr bwMode="auto">
          <a:xfrm>
            <a:off x="1524000" y="4343400"/>
            <a:ext cx="4572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solidFill>
                  <a:srgbClr val="660066"/>
                </a:solidFill>
                <a:latin typeface="Calibri" charset="0"/>
              </a:rPr>
              <a:t>In September 1974, </a:t>
            </a:r>
            <a:r>
              <a:rPr lang="en-US" altLang="x-none" sz="3600" b="1" u="sng">
                <a:solidFill>
                  <a:srgbClr val="FF0000"/>
                </a:solidFill>
                <a:latin typeface="Calibri" charset="0"/>
              </a:rPr>
              <a:t>Ford pardoned Nixon of any crimes related to Watergate; Ford lost popular support</a:t>
            </a:r>
          </a:p>
        </p:txBody>
      </p:sp>
      <p:sp>
        <p:nvSpPr>
          <p:cNvPr id="2" name="Rectangle 1"/>
          <p:cNvSpPr/>
          <p:nvPr/>
        </p:nvSpPr>
        <p:spPr>
          <a:xfrm>
            <a:off x="6629400" y="4378036"/>
            <a:ext cx="3810000" cy="181588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What decision did Ford make that truly ruined his popularity and presidency?</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11188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600069"/>
                                        </p:tgtEl>
                                      </p:cBhvr>
                                    </p:animEffect>
                                    <p:set>
                                      <p:cBhvr>
                                        <p:cTn id="7" dur="1" fill="hold">
                                          <p:stCondLst>
                                            <p:cond delay="1999"/>
                                          </p:stCondLst>
                                        </p:cTn>
                                        <p:tgtEl>
                                          <p:spTgt spid="60006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00072"/>
                                        </p:tgtEl>
                                        <p:attrNameLst>
                                          <p:attrName>style.visibility</p:attrName>
                                        </p:attrNameLst>
                                      </p:cBhvr>
                                      <p:to>
                                        <p:strVal val="visible"/>
                                      </p:to>
                                    </p:set>
                                    <p:anim calcmode="lin" valueType="num">
                                      <p:cBhvr additive="base">
                                        <p:cTn id="18" dur="500" fill="hold"/>
                                        <p:tgtEl>
                                          <p:spTgt spid="600072"/>
                                        </p:tgtEl>
                                        <p:attrNameLst>
                                          <p:attrName>ppt_x</p:attrName>
                                        </p:attrNameLst>
                                      </p:cBhvr>
                                      <p:tavLst>
                                        <p:tav tm="0">
                                          <p:val>
                                            <p:strVal val="#ppt_x"/>
                                          </p:val>
                                        </p:tav>
                                        <p:tav tm="100000">
                                          <p:val>
                                            <p:strVal val="#ppt_x"/>
                                          </p:val>
                                        </p:tav>
                                      </p:tavLst>
                                    </p:anim>
                                    <p:anim calcmode="lin" valueType="num">
                                      <p:cBhvr additive="base">
                                        <p:cTn id="19" dur="500" fill="hold"/>
                                        <p:tgtEl>
                                          <p:spTgt spid="6000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9" grpId="0"/>
      <p:bldP spid="6000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1524000" y="76200"/>
            <a:ext cx="9144000" cy="1066800"/>
          </a:xfrm>
        </p:spPr>
        <p:txBody>
          <a:bodyPr/>
          <a:lstStyle/>
          <a:p>
            <a:pPr marL="0" indent="0" algn="ctr">
              <a:lnSpc>
                <a:spcPct val="85000"/>
              </a:lnSpc>
              <a:spcBef>
                <a:spcPct val="10000"/>
              </a:spcBef>
              <a:buNone/>
            </a:pPr>
            <a:r>
              <a:rPr lang="en-US" altLang="x-none">
                <a:latin typeface="Calibri" charset="0"/>
              </a:rPr>
              <a:t>Another issue during Ford’s (and also Nixon’s) presidency </a:t>
            </a:r>
            <a:br>
              <a:rPr lang="en-US" altLang="x-none">
                <a:latin typeface="Calibri" charset="0"/>
              </a:rPr>
            </a:br>
            <a:r>
              <a:rPr lang="en-US" altLang="x-none">
                <a:latin typeface="Calibri" charset="0"/>
              </a:rPr>
              <a:t>was a </a:t>
            </a:r>
            <a:r>
              <a:rPr lang="en-US" altLang="x-none" b="1">
                <a:latin typeface="Calibri" charset="0"/>
              </a:rPr>
              <a:t>growing economic recession </a:t>
            </a:r>
          </a:p>
        </p:txBody>
      </p:sp>
      <p:pic>
        <p:nvPicPr>
          <p:cNvPr id="36866" name="Picture 10" descr="0303"/>
          <p:cNvPicPr>
            <a:picLocks noChangeAspect="1" noChangeArrowheads="1"/>
          </p:cNvPicPr>
          <p:nvPr/>
        </p:nvPicPr>
        <p:blipFill>
          <a:blip r:embed="rId4">
            <a:extLst>
              <a:ext uri="{28A0092B-C50C-407E-A947-70E740481C1C}">
                <a14:useLocalDpi xmlns:a14="http://schemas.microsoft.com/office/drawing/2010/main" val="0"/>
              </a:ext>
            </a:extLst>
          </a:blip>
          <a:srcRect t="14050" b="13223"/>
          <a:stretch>
            <a:fillRect/>
          </a:stretch>
        </p:blipFill>
        <p:spPr bwMode="auto">
          <a:xfrm>
            <a:off x="2514600" y="3060700"/>
            <a:ext cx="75438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1099" name="Rectangle 11"/>
          <p:cNvSpPr>
            <a:spLocks noChangeArrowheads="1"/>
          </p:cNvSpPr>
          <p:nvPr/>
        </p:nvSpPr>
        <p:spPr bwMode="auto">
          <a:xfrm>
            <a:off x="1524000" y="1295400"/>
            <a:ext cx="4572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500">
                <a:solidFill>
                  <a:srgbClr val="0000CC"/>
                </a:solidFill>
                <a:latin typeface="Calibri" charset="0"/>
              </a:rPr>
              <a:t>Since the early 1970s, the</a:t>
            </a:r>
            <a:r>
              <a:rPr lang="en-US" altLang="x-none" sz="3000">
                <a:solidFill>
                  <a:srgbClr val="0000CC"/>
                </a:solidFill>
                <a:latin typeface="Calibri" charset="0"/>
              </a:rPr>
              <a:t> </a:t>
            </a:r>
            <a:r>
              <a:rPr lang="en-US" altLang="x-none" sz="3500">
                <a:solidFill>
                  <a:srgbClr val="0000CC"/>
                </a:solidFill>
                <a:latin typeface="Calibri" charset="0"/>
              </a:rPr>
              <a:t>economy</a:t>
            </a:r>
            <a:r>
              <a:rPr lang="en-US" altLang="x-none" sz="3000">
                <a:solidFill>
                  <a:srgbClr val="0000CC"/>
                </a:solidFill>
                <a:latin typeface="Calibri" charset="0"/>
              </a:rPr>
              <a:t> </a:t>
            </a:r>
            <a:r>
              <a:rPr lang="en-US" altLang="x-none" sz="3500">
                <a:solidFill>
                  <a:srgbClr val="0000CC"/>
                </a:solidFill>
                <a:latin typeface="Calibri" charset="0"/>
              </a:rPr>
              <a:t>had</a:t>
            </a:r>
            <a:r>
              <a:rPr lang="en-US" altLang="x-none" sz="3000">
                <a:solidFill>
                  <a:srgbClr val="0000CC"/>
                </a:solidFill>
                <a:latin typeface="Calibri" charset="0"/>
              </a:rPr>
              <a:t> </a:t>
            </a:r>
            <a:r>
              <a:rPr lang="en-US" altLang="x-none" sz="3500">
                <a:solidFill>
                  <a:srgbClr val="0000CC"/>
                </a:solidFill>
                <a:latin typeface="Calibri" charset="0"/>
              </a:rPr>
              <a:t>grown stagnant with few new jobs or business profits</a:t>
            </a:r>
          </a:p>
        </p:txBody>
      </p:sp>
      <p:sp>
        <p:nvSpPr>
          <p:cNvPr id="601100" name="Rectangle 12"/>
          <p:cNvSpPr>
            <a:spLocks noChangeArrowheads="1"/>
          </p:cNvSpPr>
          <p:nvPr/>
        </p:nvSpPr>
        <p:spPr bwMode="auto">
          <a:xfrm>
            <a:off x="6096000" y="1295400"/>
            <a:ext cx="4572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500">
                <a:solidFill>
                  <a:schemeClr val="folHlink"/>
                </a:solidFill>
                <a:latin typeface="Calibri" charset="0"/>
              </a:rPr>
              <a:t>Inflation, interest rates, &amp; unemployment were all on the rise</a:t>
            </a:r>
          </a:p>
        </p:txBody>
      </p:sp>
      <p:pic>
        <p:nvPicPr>
          <p:cNvPr id="601103" name="Picture 15"/>
          <p:cNvPicPr>
            <a:picLocks noChangeAspect="1" noChangeArrowheads="1"/>
          </p:cNvPicPr>
          <p:nvPr/>
        </p:nvPicPr>
        <p:blipFill>
          <a:blip r:embed="rId5">
            <a:extLst>
              <a:ext uri="{28A0092B-C50C-407E-A947-70E740481C1C}">
                <a14:useLocalDpi xmlns:a14="http://schemas.microsoft.com/office/drawing/2010/main" val="0"/>
              </a:ext>
            </a:extLst>
          </a:blip>
          <a:srcRect l="5469" t="33333" r="3125" b="19792"/>
          <a:stretch>
            <a:fillRect/>
          </a:stretch>
        </p:blipFill>
        <p:spPr bwMode="auto">
          <a:xfrm>
            <a:off x="1524000" y="32004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1104" name="Text Box 16"/>
          <p:cNvSpPr txBox="1">
            <a:spLocks noChangeArrowheads="1"/>
          </p:cNvSpPr>
          <p:nvPr/>
        </p:nvSpPr>
        <p:spPr bwMode="auto">
          <a:xfrm>
            <a:off x="1524000" y="19494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3600" dirty="0">
                <a:solidFill>
                  <a:srgbClr val="0000CC"/>
                </a:solidFill>
              </a:rPr>
              <a:t>Stagnant economy</a:t>
            </a:r>
          </a:p>
        </p:txBody>
      </p:sp>
      <p:sp>
        <p:nvSpPr>
          <p:cNvPr id="601105" name="Text Box 17"/>
          <p:cNvSpPr txBox="1">
            <a:spLocks noChangeArrowheads="1"/>
          </p:cNvSpPr>
          <p:nvPr/>
        </p:nvSpPr>
        <p:spPr bwMode="auto">
          <a:xfrm>
            <a:off x="6705600" y="19494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altLang="x-none" sz="3600">
                <a:solidFill>
                  <a:schemeClr val="folHlink"/>
                </a:solidFill>
              </a:rPr>
              <a:t>High inflation</a:t>
            </a:r>
          </a:p>
        </p:txBody>
      </p:sp>
      <p:sp>
        <p:nvSpPr>
          <p:cNvPr id="601106" name="Text Box 18"/>
          <p:cNvSpPr txBox="1">
            <a:spLocks noChangeArrowheads="1"/>
          </p:cNvSpPr>
          <p:nvPr/>
        </p:nvSpPr>
        <p:spPr bwMode="auto">
          <a:xfrm>
            <a:off x="3505200" y="1517650"/>
            <a:ext cx="5105400" cy="1530350"/>
          </a:xfrm>
          <a:prstGeom prst="rect">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kumimoji="1" lang="en-US" altLang="x-none" sz="3000" dirty="0"/>
              <a:t>Together, a stagnant economy </a:t>
            </a:r>
            <a:br>
              <a:rPr kumimoji="1" lang="en-US" altLang="x-none" sz="3000" dirty="0"/>
            </a:br>
            <a:r>
              <a:rPr kumimoji="1" lang="en-US" altLang="x-none" sz="3000" dirty="0"/>
              <a:t>&amp; high inflation are known as:</a:t>
            </a:r>
            <a:r>
              <a:rPr kumimoji="1" lang="en-US" altLang="x-none" dirty="0"/>
              <a:t> </a:t>
            </a:r>
            <a:r>
              <a:rPr lang="en-US" altLang="x-none" sz="4800" b="1" u="sng" dirty="0">
                <a:solidFill>
                  <a:srgbClr val="FF0000"/>
                </a:solidFill>
              </a:rPr>
              <a:t>STAGFLATION</a:t>
            </a:r>
          </a:p>
        </p:txBody>
      </p:sp>
    </p:spTree>
    <p:extLst>
      <p:ext uri="{BB962C8B-B14F-4D97-AF65-F5344CB8AC3E}">
        <p14:creationId xmlns:p14="http://schemas.microsoft.com/office/powerpoint/2010/main" val="82451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1103"/>
                                        </p:tgtEl>
                                        <p:attrNameLst>
                                          <p:attrName>style.visibility</p:attrName>
                                        </p:attrNameLst>
                                      </p:cBhvr>
                                      <p:to>
                                        <p:strVal val="visible"/>
                                      </p:to>
                                    </p:set>
                                    <p:animEffect transition="in" filter="fade">
                                      <p:cBhvr>
                                        <p:cTn id="7" dur="2000"/>
                                        <p:tgtEl>
                                          <p:spTgt spid="601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601099"/>
                                        </p:tgtEl>
                                      </p:cBhvr>
                                    </p:animEffect>
                                    <p:set>
                                      <p:cBhvr>
                                        <p:cTn id="12" dur="1" fill="hold">
                                          <p:stCondLst>
                                            <p:cond delay="1999"/>
                                          </p:stCondLst>
                                        </p:cTn>
                                        <p:tgtEl>
                                          <p:spTgt spid="60109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601100"/>
                                        </p:tgtEl>
                                      </p:cBhvr>
                                    </p:animEffect>
                                    <p:set>
                                      <p:cBhvr>
                                        <p:cTn id="15" dur="1" fill="hold">
                                          <p:stCondLst>
                                            <p:cond delay="1999"/>
                                          </p:stCondLst>
                                        </p:cTn>
                                        <p:tgtEl>
                                          <p:spTgt spid="60110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01104"/>
                                        </p:tgtEl>
                                        <p:attrNameLst>
                                          <p:attrName>style.visibility</p:attrName>
                                        </p:attrNameLst>
                                      </p:cBhvr>
                                      <p:to>
                                        <p:strVal val="visible"/>
                                      </p:to>
                                    </p:set>
                                    <p:animEffect transition="in" filter="fade">
                                      <p:cBhvr>
                                        <p:cTn id="18" dur="2000"/>
                                        <p:tgtEl>
                                          <p:spTgt spid="60110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1105"/>
                                        </p:tgtEl>
                                        <p:attrNameLst>
                                          <p:attrName>style.visibility</p:attrName>
                                        </p:attrNameLst>
                                      </p:cBhvr>
                                      <p:to>
                                        <p:strVal val="visible"/>
                                      </p:to>
                                    </p:set>
                                    <p:animEffect transition="in" filter="fade">
                                      <p:cBhvr>
                                        <p:cTn id="21" dur="2000"/>
                                        <p:tgtEl>
                                          <p:spTgt spid="6011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grpId="1" nodeType="clickEffect">
                                  <p:stCondLst>
                                    <p:cond delay="0"/>
                                  </p:stCondLst>
                                  <p:childTnLst>
                                    <p:animMotion origin="layout" path="M 3.33333E-6 4.16185E-6 L -0.24584 0.00231 " pathEditMode="relative" rAng="0" ptsTypes="AA">
                                      <p:cBhvr>
                                        <p:cTn id="25" dur="2000" fill="hold"/>
                                        <p:tgtEl>
                                          <p:spTgt spid="601105"/>
                                        </p:tgtEl>
                                        <p:attrNameLst>
                                          <p:attrName>ppt_x</p:attrName>
                                          <p:attrName>ppt_y</p:attrName>
                                        </p:attrNameLst>
                                      </p:cBhvr>
                                      <p:rCtr x="-12292" y="116"/>
                                    </p:animMotion>
                                  </p:childTnLst>
                                </p:cTn>
                              </p:par>
                              <p:par>
                                <p:cTn id="26" presetID="63" presetClass="path" presetSubtype="0" accel="50000" decel="50000" fill="hold" grpId="1" nodeType="withEffect">
                                  <p:stCondLst>
                                    <p:cond delay="0"/>
                                  </p:stCondLst>
                                  <p:childTnLst>
                                    <p:animMotion origin="layout" path="M 2.77556E-17 4.16185E-6 L 0.2625 0.00231 " pathEditMode="relative" rAng="0" ptsTypes="AA">
                                      <p:cBhvr>
                                        <p:cTn id="27" dur="2000" fill="hold"/>
                                        <p:tgtEl>
                                          <p:spTgt spid="601104"/>
                                        </p:tgtEl>
                                        <p:attrNameLst>
                                          <p:attrName>ppt_x</p:attrName>
                                          <p:attrName>ppt_y</p:attrName>
                                        </p:attrNameLst>
                                      </p:cBhvr>
                                      <p:rCtr x="13125" y="116"/>
                                    </p:animMotion>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60110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omb.wav"/>
                                        </p:tgtEl>
                                      </p:cMediaNode>
                                    </p:audio>
                                  </p:subTnLst>
                                </p:cTn>
                              </p:par>
                              <p:par>
                                <p:cTn id="31" presetID="6" presetClass="emph" presetSubtype="0" fill="hold" grpId="1" nodeType="withEffect">
                                  <p:stCondLst>
                                    <p:cond delay="0"/>
                                  </p:stCondLst>
                                  <p:childTnLst>
                                    <p:animScale>
                                      <p:cBhvr>
                                        <p:cTn id="32" dur="2000" fill="hold"/>
                                        <p:tgtEl>
                                          <p:spTgt spid="601106"/>
                                        </p:tgtEl>
                                      </p:cBhvr>
                                      <p:by x="150000" y="150000"/>
                                    </p:animScale>
                                  </p:childTnLst>
                                </p:cTn>
                              </p:par>
                              <p:par>
                                <p:cTn id="33" presetID="23" presetClass="emph" presetSubtype="0" fill="hold" grpId="2" nodeType="withEffect">
                                  <p:stCondLst>
                                    <p:cond delay="0"/>
                                  </p:stCondLst>
                                  <p:childTnLst>
                                    <p:animClr clrSpc="hsl" dir="cw">
                                      <p:cBhvr override="childStyle">
                                        <p:cTn id="34" dur="2000" fill="hold"/>
                                        <p:tgtEl>
                                          <p:spTgt spid="601106"/>
                                        </p:tgtEl>
                                        <p:attrNameLst>
                                          <p:attrName>style.color</p:attrName>
                                        </p:attrNameLst>
                                      </p:cBhvr>
                                      <p:by>
                                        <p:hsl h="10842353" s="0" l="0"/>
                                      </p:by>
                                    </p:animClr>
                                    <p:animClr clrSpc="hsl" dir="cw">
                                      <p:cBhvr>
                                        <p:cTn id="35" dur="2000" fill="hold"/>
                                        <p:tgtEl>
                                          <p:spTgt spid="601106"/>
                                        </p:tgtEl>
                                        <p:attrNameLst>
                                          <p:attrName>fillcolor</p:attrName>
                                        </p:attrNameLst>
                                      </p:cBhvr>
                                      <p:by>
                                        <p:hsl h="10842353" s="0" l="0"/>
                                      </p:by>
                                    </p:animClr>
                                    <p:animClr clrSpc="hsl" dir="cw">
                                      <p:cBhvr>
                                        <p:cTn id="36" dur="2000" fill="hold"/>
                                        <p:tgtEl>
                                          <p:spTgt spid="601106"/>
                                        </p:tgtEl>
                                        <p:attrNameLst>
                                          <p:attrName>stroke.color</p:attrName>
                                        </p:attrNameLst>
                                      </p:cBhvr>
                                      <p:by>
                                        <p:hsl h="10842353" s="0" l="0"/>
                                      </p:by>
                                    </p:animClr>
                                    <p:set>
                                      <p:cBhvr>
                                        <p:cTn id="37" dur="2000" fill="hold"/>
                                        <p:tgtEl>
                                          <p:spTgt spid="601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9" grpId="0"/>
      <p:bldP spid="601100" grpId="0"/>
      <p:bldP spid="601104" grpId="0"/>
      <p:bldP spid="601104" grpId="1"/>
      <p:bldP spid="601105" grpId="0"/>
      <p:bldP spid="601105" grpId="1"/>
      <p:bldP spid="601106" grpId="0" animBg="1"/>
      <p:bldP spid="601106" grpId="1" animBg="1"/>
      <p:bldP spid="60110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517651" y="206375"/>
            <a:ext cx="8869363" cy="838200"/>
          </a:xfrm>
        </p:spPr>
        <p:txBody>
          <a:bodyPr/>
          <a:lstStyle/>
          <a:p>
            <a:r>
              <a:rPr lang="en-US" altLang="x-none" b="1">
                <a:latin typeface="Calibri" charset="0"/>
              </a:rPr>
              <a:t>Ford’s </a:t>
            </a:r>
            <a:r>
              <a:rPr lang="en-US" altLang="x-none" b="1">
                <a:solidFill>
                  <a:srgbClr val="FF0000"/>
                </a:solidFill>
                <a:latin typeface="Calibri" charset="0"/>
              </a:rPr>
              <a:t>Foreign</a:t>
            </a:r>
            <a:r>
              <a:rPr lang="en-US" altLang="x-none" b="1">
                <a:solidFill>
                  <a:srgbClr val="002060"/>
                </a:solidFill>
                <a:latin typeface="Calibri" charset="0"/>
              </a:rPr>
              <a:t> Policy </a:t>
            </a:r>
            <a:r>
              <a:rPr lang="mr-IN" altLang="x-none" b="1">
                <a:solidFill>
                  <a:srgbClr val="002060"/>
                </a:solidFill>
                <a:latin typeface="Calibri" charset="0"/>
              </a:rPr>
              <a:t>–</a:t>
            </a:r>
            <a:r>
              <a:rPr lang="en-US" altLang="x-none" b="1">
                <a:solidFill>
                  <a:srgbClr val="002060"/>
                </a:solidFill>
                <a:latin typeface="Calibri" charset="0"/>
              </a:rPr>
              <a:t> </a:t>
            </a:r>
            <a:r>
              <a:rPr lang="en-US" altLang="x-none" b="1" u="sng">
                <a:solidFill>
                  <a:srgbClr val="FF0000"/>
                </a:solidFill>
                <a:latin typeface="Calibri" charset="0"/>
              </a:rPr>
              <a:t>OIL CRISIS</a:t>
            </a:r>
          </a:p>
        </p:txBody>
      </p:sp>
      <p:sp>
        <p:nvSpPr>
          <p:cNvPr id="38914" name="Rectangle 4"/>
          <p:cNvSpPr>
            <a:spLocks noChangeArrowheads="1"/>
          </p:cNvSpPr>
          <p:nvPr/>
        </p:nvSpPr>
        <p:spPr bwMode="auto">
          <a:xfrm>
            <a:off x="1524000" y="1146175"/>
            <a:ext cx="4191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pPr>
            <a:r>
              <a:rPr lang="en-US" altLang="x-none" sz="3600">
                <a:solidFill>
                  <a:srgbClr val="0000B8"/>
                </a:solidFill>
                <a:latin typeface="Calibri" charset="0"/>
              </a:rPr>
              <a:t>Since “automania”  of the</a:t>
            </a:r>
            <a:r>
              <a:rPr lang="en-US" altLang="x-none" sz="3000">
                <a:solidFill>
                  <a:srgbClr val="0000B8"/>
                </a:solidFill>
                <a:latin typeface="Calibri" charset="0"/>
              </a:rPr>
              <a:t> </a:t>
            </a:r>
            <a:r>
              <a:rPr lang="en-US" altLang="x-none" sz="3600">
                <a:solidFill>
                  <a:srgbClr val="0000B8"/>
                </a:solidFill>
                <a:latin typeface="Calibri" charset="0"/>
              </a:rPr>
              <a:t>1950s,</a:t>
            </a:r>
            <a:r>
              <a:rPr lang="en-US" altLang="x-none" sz="3000">
                <a:solidFill>
                  <a:srgbClr val="0000B8"/>
                </a:solidFill>
                <a:latin typeface="Calibri" charset="0"/>
              </a:rPr>
              <a:t> </a:t>
            </a:r>
            <a:r>
              <a:rPr lang="en-US" altLang="x-none" sz="3600">
                <a:solidFill>
                  <a:srgbClr val="0000B8"/>
                </a:solidFill>
                <a:latin typeface="Calibri" charset="0"/>
              </a:rPr>
              <a:t>U.S.</a:t>
            </a:r>
            <a:r>
              <a:rPr lang="en-US" altLang="x-none" sz="3000">
                <a:solidFill>
                  <a:srgbClr val="0000B8"/>
                </a:solidFill>
                <a:latin typeface="Calibri" charset="0"/>
              </a:rPr>
              <a:t> </a:t>
            </a:r>
            <a:r>
              <a:rPr lang="en-US" altLang="x-none" sz="3600">
                <a:solidFill>
                  <a:srgbClr val="0000B8"/>
                </a:solidFill>
                <a:latin typeface="Calibri" charset="0"/>
              </a:rPr>
              <a:t>use of oil was on the rise</a:t>
            </a:r>
          </a:p>
        </p:txBody>
      </p:sp>
      <p:sp>
        <p:nvSpPr>
          <p:cNvPr id="38915" name="Rectangle 6"/>
          <p:cNvSpPr>
            <a:spLocks noChangeArrowheads="1"/>
          </p:cNvSpPr>
          <p:nvPr/>
        </p:nvSpPr>
        <p:spPr bwMode="auto">
          <a:xfrm>
            <a:off x="1524000" y="2874963"/>
            <a:ext cx="4191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pPr>
            <a:r>
              <a:rPr lang="en-US" altLang="x-none" sz="3600">
                <a:solidFill>
                  <a:schemeClr val="folHlink"/>
                </a:solidFill>
                <a:latin typeface="Calibri" charset="0"/>
              </a:rPr>
              <a:t>In 1960, the oil rich nations in the Middle East &amp; Latin America formed the Org of Petroleum Exporting Countries (OPEC) </a:t>
            </a:r>
          </a:p>
        </p:txBody>
      </p:sp>
      <p:pic>
        <p:nvPicPr>
          <p:cNvPr id="38916" name="Picture 12" descr="USAH047-H"/>
          <p:cNvPicPr>
            <a:picLocks noChangeAspect="1" noChangeArrowheads="1"/>
          </p:cNvPicPr>
          <p:nvPr/>
        </p:nvPicPr>
        <p:blipFill>
          <a:blip r:embed="rId2">
            <a:extLst>
              <a:ext uri="{28A0092B-C50C-407E-A947-70E740481C1C}">
                <a14:useLocalDpi xmlns:a14="http://schemas.microsoft.com/office/drawing/2010/main" val="0"/>
              </a:ext>
            </a:extLst>
          </a:blip>
          <a:srcRect l="17293" t="22006" r="29408" b="8743"/>
          <a:stretch>
            <a:fillRect/>
          </a:stretch>
        </p:blipFill>
        <p:spPr bwMode="auto">
          <a:xfrm>
            <a:off x="5638800" y="1981201"/>
            <a:ext cx="5029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6" descr="USAH047-H"/>
          <p:cNvPicPr>
            <a:picLocks noChangeAspect="1" noChangeArrowheads="1"/>
          </p:cNvPicPr>
          <p:nvPr/>
        </p:nvPicPr>
        <p:blipFill>
          <a:blip r:embed="rId2">
            <a:extLst>
              <a:ext uri="{28A0092B-C50C-407E-A947-70E740481C1C}">
                <a14:useLocalDpi xmlns:a14="http://schemas.microsoft.com/office/drawing/2010/main" val="0"/>
              </a:ext>
            </a:extLst>
          </a:blip>
          <a:srcRect l="3136" t="72086" r="78543" b="14142"/>
          <a:stretch>
            <a:fillRect/>
          </a:stretch>
        </p:blipFill>
        <p:spPr bwMode="auto">
          <a:xfrm>
            <a:off x="8305800" y="571500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217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1524000" y="914400"/>
            <a:ext cx="4648200" cy="1676400"/>
          </a:xfrm>
        </p:spPr>
        <p:txBody>
          <a:bodyPr/>
          <a:lstStyle/>
          <a:p>
            <a:pPr marL="0" indent="0" algn="ctr">
              <a:lnSpc>
                <a:spcPct val="85000"/>
              </a:lnSpc>
              <a:buNone/>
            </a:pPr>
            <a:r>
              <a:rPr lang="en-US" altLang="x-none" sz="3600">
                <a:latin typeface="Calibri" charset="0"/>
              </a:rPr>
              <a:t>Making the economic situation worse was the oil crisis of the 1970s</a:t>
            </a:r>
          </a:p>
        </p:txBody>
      </p:sp>
      <p:sp>
        <p:nvSpPr>
          <p:cNvPr id="39938" name="Rectangle 4"/>
          <p:cNvSpPr>
            <a:spLocks noChangeArrowheads="1"/>
          </p:cNvSpPr>
          <p:nvPr/>
        </p:nvSpPr>
        <p:spPr bwMode="auto">
          <a:xfrm>
            <a:off x="1524000" y="2514600"/>
            <a:ext cx="44958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pPr>
            <a:r>
              <a:rPr lang="en-US" altLang="x-none" sz="3600">
                <a:solidFill>
                  <a:srgbClr val="0000B8"/>
                </a:solidFill>
                <a:latin typeface="Calibri" charset="0"/>
              </a:rPr>
              <a:t>In retaliation for American support of Israel, </a:t>
            </a:r>
            <a:r>
              <a:rPr lang="en-US" altLang="x-none" sz="3600" b="1">
                <a:solidFill>
                  <a:srgbClr val="FF0000"/>
                </a:solidFill>
                <a:latin typeface="Calibri" charset="0"/>
              </a:rPr>
              <a:t>OPEC cut off oil to the U.S. in 1973</a:t>
            </a:r>
          </a:p>
        </p:txBody>
      </p:sp>
      <p:sp>
        <p:nvSpPr>
          <p:cNvPr id="39939" name="Rectangle 5"/>
          <p:cNvSpPr>
            <a:spLocks noChangeArrowheads="1"/>
          </p:cNvSpPr>
          <p:nvPr/>
        </p:nvSpPr>
        <p:spPr bwMode="auto">
          <a:xfrm>
            <a:off x="1524000" y="4572000"/>
            <a:ext cx="4572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pPr>
            <a:r>
              <a:rPr lang="en-US" altLang="x-none" sz="3600">
                <a:solidFill>
                  <a:srgbClr val="0000CC"/>
                </a:solidFill>
                <a:latin typeface="Calibri" charset="0"/>
              </a:rPr>
              <a:t>As a result, </a:t>
            </a:r>
            <a:r>
              <a:rPr lang="en-US" altLang="x-none" sz="3600">
                <a:solidFill>
                  <a:schemeClr val="folHlink"/>
                </a:solidFill>
                <a:latin typeface="Calibri" charset="0"/>
              </a:rPr>
              <a:t/>
            </a:r>
            <a:br>
              <a:rPr lang="en-US" altLang="x-none" sz="3600">
                <a:solidFill>
                  <a:schemeClr val="folHlink"/>
                </a:solidFill>
                <a:latin typeface="Calibri" charset="0"/>
              </a:rPr>
            </a:br>
            <a:r>
              <a:rPr lang="en-US" altLang="x-none" sz="3600" b="1">
                <a:solidFill>
                  <a:srgbClr val="FF0000"/>
                </a:solidFill>
                <a:latin typeface="Calibri" charset="0"/>
              </a:rPr>
              <a:t>gas prices soared &amp; shortages led to long lines for gasoline</a:t>
            </a:r>
          </a:p>
        </p:txBody>
      </p:sp>
      <p:pic>
        <p:nvPicPr>
          <p:cNvPr id="605195" name="Picture 11" descr="DIVI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14400"/>
            <a:ext cx="4572000" cy="57150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05196" name="Picture 12" descr="opec%20oil%20supp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447800"/>
            <a:ext cx="447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5203" name="Picture 19" descr="gasline"/>
          <p:cNvPicPr>
            <a:picLocks noChangeAspect="1" noChangeArrowheads="1"/>
          </p:cNvPicPr>
          <p:nvPr/>
        </p:nvPicPr>
        <p:blipFill>
          <a:blip r:embed="rId4">
            <a:extLst>
              <a:ext uri="{28A0092B-C50C-407E-A947-70E740481C1C}">
                <a14:useLocalDpi xmlns:a14="http://schemas.microsoft.com/office/drawing/2010/main" val="0"/>
              </a:ext>
            </a:extLst>
          </a:blip>
          <a:srcRect t="7442"/>
          <a:stretch>
            <a:fillRect/>
          </a:stretch>
        </p:blipFill>
        <p:spPr bwMode="auto">
          <a:xfrm>
            <a:off x="6096000" y="2057400"/>
            <a:ext cx="45720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2"/>
          <p:cNvSpPr>
            <a:spLocks noGrp="1" noChangeArrowheads="1"/>
          </p:cNvSpPr>
          <p:nvPr>
            <p:ph type="title"/>
          </p:nvPr>
        </p:nvSpPr>
        <p:spPr>
          <a:xfrm>
            <a:off x="1524001" y="82550"/>
            <a:ext cx="8869363" cy="838200"/>
          </a:xfrm>
        </p:spPr>
        <p:txBody>
          <a:bodyPr/>
          <a:lstStyle/>
          <a:p>
            <a:r>
              <a:rPr lang="en-US" altLang="x-none" b="1">
                <a:latin typeface="Calibri" charset="0"/>
              </a:rPr>
              <a:t>Ford’s </a:t>
            </a:r>
            <a:r>
              <a:rPr lang="en-US" altLang="x-none" b="1">
                <a:solidFill>
                  <a:srgbClr val="FF0000"/>
                </a:solidFill>
                <a:latin typeface="Calibri" charset="0"/>
              </a:rPr>
              <a:t>Foreign</a:t>
            </a:r>
            <a:r>
              <a:rPr lang="en-US" altLang="x-none" b="1">
                <a:solidFill>
                  <a:srgbClr val="002060"/>
                </a:solidFill>
                <a:latin typeface="Calibri" charset="0"/>
              </a:rPr>
              <a:t> Policy </a:t>
            </a:r>
            <a:r>
              <a:rPr lang="mr-IN" altLang="x-none" b="1">
                <a:solidFill>
                  <a:srgbClr val="002060"/>
                </a:solidFill>
                <a:latin typeface="Calibri" charset="0"/>
              </a:rPr>
              <a:t>–</a:t>
            </a:r>
            <a:r>
              <a:rPr lang="en-US" altLang="x-none" b="1">
                <a:solidFill>
                  <a:srgbClr val="002060"/>
                </a:solidFill>
                <a:latin typeface="Calibri" charset="0"/>
              </a:rPr>
              <a:t> </a:t>
            </a:r>
            <a:r>
              <a:rPr lang="en-US" altLang="x-none" b="1" u="sng">
                <a:solidFill>
                  <a:srgbClr val="FF0000"/>
                </a:solidFill>
                <a:latin typeface="Calibri" charset="0"/>
              </a:rPr>
              <a:t>OIL CRISIS</a:t>
            </a:r>
          </a:p>
        </p:txBody>
      </p:sp>
    </p:spTree>
    <p:extLst>
      <p:ext uri="{BB962C8B-B14F-4D97-AF65-F5344CB8AC3E}">
        <p14:creationId xmlns:p14="http://schemas.microsoft.com/office/powerpoint/2010/main" val="1508919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05196"/>
                                        </p:tgtEl>
                                      </p:cBhvr>
                                    </p:animEffect>
                                    <p:set>
                                      <p:cBhvr>
                                        <p:cTn id="7" dur="1" fill="hold">
                                          <p:stCondLst>
                                            <p:cond delay="1999"/>
                                          </p:stCondLst>
                                        </p:cTn>
                                        <p:tgtEl>
                                          <p:spTgt spid="60519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05195"/>
                                        </p:tgtEl>
                                        <p:attrNameLst>
                                          <p:attrName>style.visibility</p:attrName>
                                        </p:attrNameLst>
                                      </p:cBhvr>
                                      <p:to>
                                        <p:strVal val="visible"/>
                                      </p:to>
                                    </p:set>
                                    <p:animEffect transition="in" filter="fade">
                                      <p:cBhvr>
                                        <p:cTn id="10" dur="2000"/>
                                        <p:tgtEl>
                                          <p:spTgt spid="6051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05203"/>
                                        </p:tgtEl>
                                        <p:attrNameLst>
                                          <p:attrName>style.visibility</p:attrName>
                                        </p:attrNameLst>
                                      </p:cBhvr>
                                      <p:to>
                                        <p:strVal val="visible"/>
                                      </p:to>
                                    </p:set>
                                    <p:animEffect transition="in" filter="fade">
                                      <p:cBhvr>
                                        <p:cTn id="15" dur="2000"/>
                                        <p:tgtEl>
                                          <p:spTgt spid="605203"/>
                                        </p:tgtEl>
                                      </p:cBhvr>
                                    </p:animEffect>
                                  </p:childTnLst>
                                </p:cTn>
                              </p:par>
                              <p:par>
                                <p:cTn id="16" presetID="10" presetClass="exit" presetSubtype="0" fill="hold" nodeType="withEffect">
                                  <p:stCondLst>
                                    <p:cond delay="0"/>
                                  </p:stCondLst>
                                  <p:childTnLst>
                                    <p:animEffect transition="out" filter="fade">
                                      <p:cBhvr>
                                        <p:cTn id="17" dur="2000"/>
                                        <p:tgtEl>
                                          <p:spTgt spid="605195"/>
                                        </p:tgtEl>
                                      </p:cBhvr>
                                    </p:animEffect>
                                    <p:set>
                                      <p:cBhvr>
                                        <p:cTn id="18" dur="1" fill="hold">
                                          <p:stCondLst>
                                            <p:cond delay="1999"/>
                                          </p:stCondLst>
                                        </p:cTn>
                                        <p:tgtEl>
                                          <p:spTgt spid="605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828801" y="0"/>
            <a:ext cx="8564563" cy="838200"/>
          </a:xfrm>
        </p:spPr>
        <p:txBody>
          <a:bodyPr/>
          <a:lstStyle/>
          <a:p>
            <a:r>
              <a:rPr lang="en-US" altLang="x-none" b="1">
                <a:latin typeface="Calibri" charset="0"/>
              </a:rPr>
              <a:t>Bring In Jimmy Carter!</a:t>
            </a:r>
          </a:p>
        </p:txBody>
      </p:sp>
      <p:sp>
        <p:nvSpPr>
          <p:cNvPr id="40962" name="Rectangle 3"/>
          <p:cNvSpPr>
            <a:spLocks noGrp="1" noChangeArrowheads="1"/>
          </p:cNvSpPr>
          <p:nvPr>
            <p:ph type="body" idx="1"/>
          </p:nvPr>
        </p:nvSpPr>
        <p:spPr>
          <a:xfrm>
            <a:off x="1524000" y="838200"/>
            <a:ext cx="4343400" cy="3200400"/>
          </a:xfrm>
        </p:spPr>
        <p:txBody>
          <a:bodyPr/>
          <a:lstStyle/>
          <a:p>
            <a:pPr marL="0" indent="0" algn="ctr">
              <a:lnSpc>
                <a:spcPct val="80000"/>
              </a:lnSpc>
              <a:spcBef>
                <a:spcPct val="10000"/>
              </a:spcBef>
              <a:buNone/>
            </a:pPr>
            <a:r>
              <a:rPr lang="en-US" altLang="x-none" sz="3600">
                <a:latin typeface="Calibri" charset="0"/>
              </a:rPr>
              <a:t>Ford had </a:t>
            </a:r>
            <a:r>
              <a:rPr lang="en-US" altLang="x-none" sz="3600" u="sng">
                <a:latin typeface="Calibri" charset="0"/>
              </a:rPr>
              <a:t>no answer </a:t>
            </a:r>
            <a:r>
              <a:rPr lang="en-US" altLang="x-none" sz="3600">
                <a:latin typeface="Calibri" charset="0"/>
              </a:rPr>
              <a:t>for stagflation or </a:t>
            </a:r>
            <a:br>
              <a:rPr lang="en-US" altLang="x-none" sz="3600">
                <a:latin typeface="Calibri" charset="0"/>
              </a:rPr>
            </a:br>
            <a:r>
              <a:rPr lang="en-US" altLang="x-none" sz="3600">
                <a:latin typeface="Calibri" charset="0"/>
              </a:rPr>
              <a:t>the gas crisis &amp; </a:t>
            </a:r>
            <a:br>
              <a:rPr lang="en-US" altLang="x-none" sz="3600">
                <a:latin typeface="Calibri" charset="0"/>
              </a:rPr>
            </a:br>
            <a:r>
              <a:rPr lang="en-US" altLang="x-none" sz="3600">
                <a:latin typeface="Calibri" charset="0"/>
              </a:rPr>
              <a:t>was challenged by </a:t>
            </a:r>
            <a:br>
              <a:rPr lang="en-US" altLang="x-none" sz="3600">
                <a:latin typeface="Calibri" charset="0"/>
              </a:rPr>
            </a:br>
            <a:r>
              <a:rPr lang="en-US" altLang="x-none" sz="3600">
                <a:latin typeface="Calibri" charset="0"/>
              </a:rPr>
              <a:t>Georgia Democrat Jimmy Carter in the 1976 election</a:t>
            </a:r>
          </a:p>
        </p:txBody>
      </p:sp>
      <p:sp>
        <p:nvSpPr>
          <p:cNvPr id="603142" name="Rectangle 6"/>
          <p:cNvSpPr>
            <a:spLocks noChangeArrowheads="1"/>
          </p:cNvSpPr>
          <p:nvPr/>
        </p:nvSpPr>
        <p:spPr bwMode="auto">
          <a:xfrm>
            <a:off x="1524000" y="4114800"/>
            <a:ext cx="4343400" cy="2438400"/>
          </a:xfrm>
          <a:prstGeom prst="rect">
            <a:avLst/>
          </a:prstGeom>
          <a:ln w="63500"/>
        </p:spPr>
        <p:style>
          <a:lnRef idx="2">
            <a:schemeClr val="dk1"/>
          </a:lnRef>
          <a:fillRef idx="1">
            <a:schemeClr val="lt1"/>
          </a:fillRef>
          <a:effectRef idx="0">
            <a:schemeClr val="dk1"/>
          </a:effectRef>
          <a:fontRef idx="minor">
            <a:schemeClr val="dk1"/>
          </a:fontRef>
        </p:style>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defRPr/>
            </a:pPr>
            <a:r>
              <a:rPr lang="en-US" altLang="x-none" sz="3600">
                <a:solidFill>
                  <a:srgbClr val="0000CC"/>
                </a:solidFill>
                <a:latin typeface="Calibri" charset="0"/>
              </a:rPr>
              <a:t>Carter ran as an “outsider” who played no part in Vietnam, Watergate, or the recession</a:t>
            </a:r>
          </a:p>
        </p:txBody>
      </p:sp>
      <p:pic>
        <p:nvPicPr>
          <p:cNvPr id="40964" name="Picture 12" descr="IR001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438" y="914400"/>
            <a:ext cx="47545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69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803400" y="0"/>
            <a:ext cx="8636000" cy="838200"/>
          </a:xfrm>
        </p:spPr>
        <p:txBody>
          <a:bodyPr/>
          <a:lstStyle/>
          <a:p>
            <a:r>
              <a:rPr lang="en-US" altLang="x-none">
                <a:latin typeface="Calibri" charset="0"/>
              </a:rPr>
              <a:t>President Jimmy Carter</a:t>
            </a:r>
          </a:p>
        </p:txBody>
      </p:sp>
      <p:sp>
        <p:nvSpPr>
          <p:cNvPr id="41986" name="Rectangle 3"/>
          <p:cNvSpPr>
            <a:spLocks noGrp="1" noChangeArrowheads="1"/>
          </p:cNvSpPr>
          <p:nvPr>
            <p:ph type="body" idx="1"/>
          </p:nvPr>
        </p:nvSpPr>
        <p:spPr>
          <a:xfrm>
            <a:off x="1524000" y="914400"/>
            <a:ext cx="9144000" cy="609600"/>
          </a:xfrm>
        </p:spPr>
        <p:txBody>
          <a:bodyPr/>
          <a:lstStyle/>
          <a:p>
            <a:pPr algn="ctr">
              <a:lnSpc>
                <a:spcPct val="90000"/>
              </a:lnSpc>
              <a:buFont typeface="Arial" charset="0"/>
              <a:buNone/>
            </a:pPr>
            <a:r>
              <a:rPr lang="en-US" altLang="x-none" sz="3600">
                <a:latin typeface="Calibri" charset="0"/>
              </a:rPr>
              <a:t>In the 1976 election, Carter beat Ford</a:t>
            </a:r>
          </a:p>
        </p:txBody>
      </p:sp>
      <p:pic>
        <p:nvPicPr>
          <p:cNvPr id="41987" name="Picture 4" descr="1976_Electoral_College_Map"/>
          <p:cNvPicPr>
            <a:picLocks noChangeAspect="1" noChangeArrowheads="1"/>
          </p:cNvPicPr>
          <p:nvPr/>
        </p:nvPicPr>
        <p:blipFill>
          <a:blip r:embed="rId2">
            <a:lum bright="12000"/>
            <a:extLst>
              <a:ext uri="{28A0092B-C50C-407E-A947-70E740481C1C}">
                <a14:useLocalDpi xmlns:a14="http://schemas.microsoft.com/office/drawing/2010/main" val="0"/>
              </a:ext>
            </a:extLst>
          </a:blip>
          <a:srcRect l="6519"/>
          <a:stretch>
            <a:fillRect/>
          </a:stretch>
        </p:blipFill>
        <p:spPr bwMode="auto">
          <a:xfrm>
            <a:off x="1525588" y="1600200"/>
            <a:ext cx="91424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Tree>
    <p:extLst>
      <p:ext uri="{BB962C8B-B14F-4D97-AF65-F5344CB8AC3E}">
        <p14:creationId xmlns:p14="http://schemas.microsoft.com/office/powerpoint/2010/main" val="696712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8739"/>
            <a:ext cx="31242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solidFill>
                  <a:srgbClr val="FF0000"/>
                </a:solidFill>
              </a:rPr>
              <a:t>Jimmy Carter</a:t>
            </a:r>
          </a:p>
        </p:txBody>
      </p:sp>
      <p:sp>
        <p:nvSpPr>
          <p:cNvPr id="4" name="Rectangle 3"/>
          <p:cNvSpPr>
            <a:spLocks noChangeArrowheads="1"/>
          </p:cNvSpPr>
          <p:nvPr/>
        </p:nvSpPr>
        <p:spPr bwMode="auto">
          <a:xfrm>
            <a:off x="1790700" y="619125"/>
            <a:ext cx="2705100" cy="12001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400">
                <a:effectLst>
                  <a:outerShdw blurRad="38100" dist="38100" dir="2700000" algn="tl">
                    <a:srgbClr val="C0C0C0"/>
                  </a:outerShdw>
                </a:effectLst>
                <a:latin typeface="Roboto" charset="0"/>
                <a:ea typeface="ＭＳ Ｐゴシック" charset="-128"/>
                <a:cs typeface="ＭＳ Ｐゴシック" charset="-128"/>
                <a:hlinkClick r:id="rId2"/>
              </a:rPr>
              <a:t>Presidential term</a:t>
            </a:r>
            <a:r>
              <a:rPr kumimoji="0" lang="en-US" altLang="x-none" sz="2400">
                <a:effectLst>
                  <a:outerShdw blurRad="38100" dist="38100" dir="2700000" algn="tl">
                    <a:srgbClr val="C0C0C0"/>
                  </a:outerShdw>
                </a:effectLst>
                <a:latin typeface="Roboto" charset="0"/>
                <a:ea typeface="ＭＳ Ｐゴシック" charset="-128"/>
                <a:cs typeface="ＭＳ Ｐゴシック" charset="-128"/>
              </a:rPr>
              <a:t>: </a:t>
            </a:r>
          </a:p>
          <a:p>
            <a:pPr>
              <a:spcBef>
                <a:spcPct val="0"/>
              </a:spcBef>
              <a:buClrTx/>
              <a:buFontTx/>
              <a:buNone/>
            </a:pPr>
            <a:r>
              <a:rPr lang="en-US" altLang="x-none" sz="2400" b="1">
                <a:latin typeface="Times New Roman" charset="0"/>
                <a:ea typeface="Times New Roman" charset="0"/>
                <a:cs typeface="Times New Roman" charset="0"/>
              </a:rPr>
              <a:t>January 20, 1977 – January 20, 1981</a:t>
            </a:r>
            <a:endParaRPr kumimoji="0" lang="en-US" altLang="x-none" sz="2400" b="1">
              <a:effectLst>
                <a:outerShdw blurRad="38100" dist="38100" dir="2700000" algn="tl">
                  <a:srgbClr val="C0C0C0"/>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56429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24000" y="0"/>
            <a:ext cx="9144000" cy="914400"/>
          </a:xfrm>
        </p:spPr>
        <p:txBody>
          <a:bodyPr/>
          <a:lstStyle/>
          <a:p>
            <a:r>
              <a:rPr lang="en-US" altLang="x-none" b="1">
                <a:latin typeface="Calibri" charset="0"/>
              </a:rPr>
              <a:t>What is Nixon stepping into?</a:t>
            </a:r>
          </a:p>
        </p:txBody>
      </p:sp>
      <p:sp>
        <p:nvSpPr>
          <p:cNvPr id="10242" name="Rectangle 3"/>
          <p:cNvSpPr>
            <a:spLocks noGrp="1" noChangeArrowheads="1"/>
          </p:cNvSpPr>
          <p:nvPr>
            <p:ph type="body" idx="1"/>
          </p:nvPr>
        </p:nvSpPr>
        <p:spPr>
          <a:xfrm>
            <a:off x="1524000" y="838200"/>
            <a:ext cx="9144000" cy="6019800"/>
          </a:xfrm>
        </p:spPr>
        <p:txBody>
          <a:bodyPr/>
          <a:lstStyle/>
          <a:p>
            <a:pPr>
              <a:lnSpc>
                <a:spcPct val="95000"/>
              </a:lnSpc>
            </a:pPr>
            <a:r>
              <a:rPr lang="en-US" altLang="x-none" sz="3500">
                <a:latin typeface="Calibri" charset="0"/>
              </a:rPr>
              <a:t>By the late 1960s, citizens had seen enough turmoil in U.S. foreign &amp; domestic affairs:</a:t>
            </a:r>
          </a:p>
          <a:p>
            <a:pPr lvl="1">
              <a:lnSpc>
                <a:spcPct val="95000"/>
              </a:lnSpc>
            </a:pPr>
            <a:r>
              <a:rPr lang="en-US" altLang="x-none" sz="3500">
                <a:latin typeface="Calibri" charset="0"/>
              </a:rPr>
              <a:t>The economic boom of the 1950s &amp; 1960s was starting to come to an end</a:t>
            </a:r>
          </a:p>
          <a:p>
            <a:pPr lvl="1">
              <a:lnSpc>
                <a:spcPct val="95000"/>
              </a:lnSpc>
            </a:pPr>
            <a:r>
              <a:rPr lang="en-US" altLang="x-none" sz="3500">
                <a:latin typeface="Calibri" charset="0"/>
              </a:rPr>
              <a:t>American prestige in the world was damaged by the failure in Vietnam</a:t>
            </a:r>
          </a:p>
          <a:p>
            <a:pPr lvl="1">
              <a:lnSpc>
                <a:spcPct val="95000"/>
              </a:lnSpc>
            </a:pPr>
            <a:r>
              <a:rPr lang="en-US" altLang="x-none" sz="3500">
                <a:latin typeface="Calibri" charset="0"/>
              </a:rPr>
              <a:t>Anti-war protests, “hippie” culture, &amp; liberal government programs led many citizens to believe that America was headed for moral decay &amp; economic collapse</a:t>
            </a:r>
          </a:p>
        </p:txBody>
      </p:sp>
    </p:spTree>
    <p:extLst>
      <p:ext uri="{BB962C8B-B14F-4D97-AF65-F5344CB8AC3E}">
        <p14:creationId xmlns:p14="http://schemas.microsoft.com/office/powerpoint/2010/main" val="39814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524000" y="0"/>
            <a:ext cx="9144000" cy="838200"/>
          </a:xfrm>
        </p:spPr>
        <p:txBody>
          <a:bodyPr/>
          <a:lstStyle/>
          <a:p>
            <a:r>
              <a:rPr lang="en-US" altLang="x-none" b="1">
                <a:latin typeface="Calibri" charset="0"/>
              </a:rPr>
              <a:t>Carter’s </a:t>
            </a:r>
            <a:r>
              <a:rPr lang="en-US" altLang="x-none" b="1">
                <a:solidFill>
                  <a:srgbClr val="FF0000"/>
                </a:solidFill>
                <a:latin typeface="Calibri" charset="0"/>
              </a:rPr>
              <a:t>Foreign</a:t>
            </a:r>
            <a:r>
              <a:rPr lang="en-US" altLang="x-none" b="1">
                <a:latin typeface="Calibri" charset="0"/>
              </a:rPr>
              <a:t> Policy</a:t>
            </a:r>
          </a:p>
        </p:txBody>
      </p:sp>
      <p:sp>
        <p:nvSpPr>
          <p:cNvPr id="44034" name="Rectangle 3"/>
          <p:cNvSpPr>
            <a:spLocks noGrp="1" noChangeArrowheads="1"/>
          </p:cNvSpPr>
          <p:nvPr>
            <p:ph type="body" idx="1"/>
          </p:nvPr>
        </p:nvSpPr>
        <p:spPr>
          <a:xfrm>
            <a:off x="1600200" y="762000"/>
            <a:ext cx="9067800" cy="1143000"/>
          </a:xfrm>
        </p:spPr>
        <p:txBody>
          <a:bodyPr/>
          <a:lstStyle/>
          <a:p>
            <a:pPr marL="0" indent="0" algn="ctr">
              <a:spcBef>
                <a:spcPct val="10000"/>
              </a:spcBef>
              <a:buNone/>
            </a:pPr>
            <a:r>
              <a:rPr lang="en-US" altLang="x-none" sz="3600">
                <a:latin typeface="Calibri" charset="0"/>
              </a:rPr>
              <a:t>Carter entered office committed to making “</a:t>
            </a:r>
            <a:r>
              <a:rPr lang="en-US" altLang="x-none" sz="3600" b="1">
                <a:latin typeface="Calibri" charset="0"/>
              </a:rPr>
              <a:t>human rights</a:t>
            </a:r>
            <a:r>
              <a:rPr lang="en-US" altLang="x-none" sz="3600">
                <a:latin typeface="Calibri" charset="0"/>
              </a:rPr>
              <a:t>” the basis of U.S. foreign policy </a:t>
            </a:r>
          </a:p>
        </p:txBody>
      </p:sp>
      <p:pic>
        <p:nvPicPr>
          <p:cNvPr id="44035" name="Picture 9" descr="Jimmy_Ca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1905000"/>
            <a:ext cx="35639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10"/>
          <p:cNvSpPr>
            <a:spLocks noChangeArrowheads="1"/>
          </p:cNvSpPr>
          <p:nvPr/>
        </p:nvSpPr>
        <p:spPr bwMode="auto">
          <a:xfrm>
            <a:off x="1541463" y="2170113"/>
            <a:ext cx="55626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solidFill>
                  <a:schemeClr val="folHlink"/>
                </a:solidFill>
                <a:latin typeface="Calibri" charset="0"/>
              </a:rPr>
              <a:t>In 1977, Carter agreed that the U.S. would return the Panama Canal in Dec 1999</a:t>
            </a:r>
          </a:p>
        </p:txBody>
      </p:sp>
      <p:sp>
        <p:nvSpPr>
          <p:cNvPr id="44037" name="Rectangle 11"/>
          <p:cNvSpPr>
            <a:spLocks noChangeArrowheads="1"/>
          </p:cNvSpPr>
          <p:nvPr/>
        </p:nvSpPr>
        <p:spPr bwMode="auto">
          <a:xfrm>
            <a:off x="1541463" y="3848100"/>
            <a:ext cx="55626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solidFill>
                  <a:srgbClr val="006600"/>
                </a:solidFill>
                <a:latin typeface="Calibri" charset="0"/>
              </a:rPr>
              <a:t>Carter hoped to gain peace in the Middle East between Israel &amp; the Muslim nations</a:t>
            </a:r>
          </a:p>
        </p:txBody>
      </p:sp>
    </p:spTree>
    <p:extLst>
      <p:ext uri="{BB962C8B-B14F-4D97-AF65-F5344CB8AC3E}">
        <p14:creationId xmlns:p14="http://schemas.microsoft.com/office/powerpoint/2010/main" val="1616065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8" name="Picture 4"/>
          <p:cNvPicPr>
            <a:picLocks noChangeAspect="1" noChangeArrowheads="1"/>
          </p:cNvPicPr>
          <p:nvPr/>
        </p:nvPicPr>
        <p:blipFill>
          <a:blip r:embed="rId2">
            <a:extLst>
              <a:ext uri="{28A0092B-C50C-407E-A947-70E740481C1C}">
                <a14:useLocalDpi xmlns:a14="http://schemas.microsoft.com/office/drawing/2010/main" val="0"/>
              </a:ext>
            </a:extLst>
          </a:blip>
          <a:srcRect l="7755" t="13313" r="5353" b="11458"/>
          <a:stretch>
            <a:fillRect/>
          </a:stretch>
        </p:blipFill>
        <p:spPr bwMode="auto">
          <a:xfrm>
            <a:off x="1524000" y="539750"/>
            <a:ext cx="9144000"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429" name="Picture 5"/>
          <p:cNvPicPr>
            <a:picLocks noChangeAspect="1" noChangeArrowheads="1"/>
          </p:cNvPicPr>
          <p:nvPr/>
        </p:nvPicPr>
        <p:blipFill>
          <a:blip r:embed="rId3">
            <a:extLst>
              <a:ext uri="{28A0092B-C50C-407E-A947-70E740481C1C}">
                <a14:useLocalDpi xmlns:a14="http://schemas.microsoft.com/office/drawing/2010/main" val="0"/>
              </a:ext>
            </a:extLst>
          </a:blip>
          <a:srcRect t="22574" r="55038"/>
          <a:stretch>
            <a:fillRect/>
          </a:stretch>
        </p:blipFill>
        <p:spPr bwMode="auto">
          <a:xfrm>
            <a:off x="5181600" y="4144964"/>
            <a:ext cx="556260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431" name="Picture 7"/>
          <p:cNvPicPr>
            <a:picLocks noChangeAspect="1" noChangeArrowheads="1"/>
          </p:cNvPicPr>
          <p:nvPr/>
        </p:nvPicPr>
        <p:blipFill>
          <a:blip r:embed="rId3">
            <a:extLst>
              <a:ext uri="{28A0092B-C50C-407E-A947-70E740481C1C}">
                <a14:useLocalDpi xmlns:a14="http://schemas.microsoft.com/office/drawing/2010/main" val="0"/>
              </a:ext>
            </a:extLst>
          </a:blip>
          <a:srcRect l="22499" t="9999" r="46667" b="69998"/>
          <a:stretch>
            <a:fillRect/>
          </a:stretch>
        </p:blipFill>
        <p:spPr bwMode="auto">
          <a:xfrm>
            <a:off x="9636126" y="4419601"/>
            <a:ext cx="1031875"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433" name="Rectangle 9"/>
          <p:cNvSpPr>
            <a:spLocks noChangeArrowheads="1"/>
          </p:cNvSpPr>
          <p:nvPr/>
        </p:nvSpPr>
        <p:spPr bwMode="auto">
          <a:xfrm>
            <a:off x="5181600" y="4114800"/>
            <a:ext cx="5562600" cy="2743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615436" name="Picture 12"/>
          <p:cNvPicPr>
            <a:picLocks noChangeAspect="1" noChangeArrowheads="1"/>
          </p:cNvPicPr>
          <p:nvPr/>
        </p:nvPicPr>
        <p:blipFill>
          <a:blip r:embed="rId3">
            <a:extLst>
              <a:ext uri="{28A0092B-C50C-407E-A947-70E740481C1C}">
                <a14:useLocalDpi xmlns:a14="http://schemas.microsoft.com/office/drawing/2010/main" val="0"/>
              </a:ext>
            </a:extLst>
          </a:blip>
          <a:srcRect l="2464" t="22574" r="95071" b="38283"/>
          <a:stretch>
            <a:fillRect/>
          </a:stretch>
        </p:blipFill>
        <p:spPr bwMode="auto">
          <a:xfrm>
            <a:off x="10439400" y="4114800"/>
            <a:ext cx="304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438" name="Text Box 14"/>
          <p:cNvSpPr txBox="1">
            <a:spLocks noChangeArrowheads="1"/>
          </p:cNvSpPr>
          <p:nvPr/>
        </p:nvSpPr>
        <p:spPr bwMode="auto">
          <a:xfrm>
            <a:off x="8229600" y="4191000"/>
            <a:ext cx="2286000" cy="6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85000"/>
              </a:lnSpc>
              <a:spcBef>
                <a:spcPct val="50000"/>
              </a:spcBef>
              <a:defRPr/>
            </a:pPr>
            <a:r>
              <a:rPr lang="en-US" altLang="x-none" sz="1500" b="1">
                <a:solidFill>
                  <a:schemeClr val="accent2"/>
                </a:solidFill>
              </a:rPr>
              <a:t>1973</a:t>
            </a:r>
            <a:r>
              <a:rPr lang="en-US" altLang="x-none" sz="1500" b="1"/>
              <a:t> Yom Kippur War between Egypt and </a:t>
            </a:r>
            <a:br>
              <a:rPr lang="en-US" altLang="x-none" sz="1500" b="1"/>
            </a:br>
            <a:r>
              <a:rPr lang="en-US" altLang="x-none" sz="1500" b="1"/>
              <a:t>Syria against Israel </a:t>
            </a:r>
          </a:p>
        </p:txBody>
      </p:sp>
      <p:sp>
        <p:nvSpPr>
          <p:cNvPr id="615439" name="AutoShape 15"/>
          <p:cNvSpPr>
            <a:spLocks noChangeArrowheads="1"/>
          </p:cNvSpPr>
          <p:nvPr/>
        </p:nvSpPr>
        <p:spPr bwMode="auto">
          <a:xfrm>
            <a:off x="1524000" y="76200"/>
            <a:ext cx="5105400" cy="1981200"/>
          </a:xfrm>
          <a:prstGeom prst="wedgeRectCallout">
            <a:avLst>
              <a:gd name="adj1" fmla="val 61319"/>
              <a:gd name="adj2" fmla="val 4302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altLang="x-none" sz="3600"/>
              <a:t>Since its creation in 1947, Israel was attacked by its Muslim neighbors in the 1940s, 1960s, &amp; 1970s</a:t>
            </a:r>
          </a:p>
        </p:txBody>
      </p:sp>
      <p:sp>
        <p:nvSpPr>
          <p:cNvPr id="615440" name="AutoShape 16"/>
          <p:cNvSpPr>
            <a:spLocks noChangeArrowheads="1"/>
          </p:cNvSpPr>
          <p:nvPr/>
        </p:nvSpPr>
        <p:spPr bwMode="auto">
          <a:xfrm>
            <a:off x="1524000" y="76200"/>
            <a:ext cx="7543800" cy="1524000"/>
          </a:xfrm>
          <a:prstGeom prst="wedgeRectCallout">
            <a:avLst>
              <a:gd name="adj1" fmla="val -45495"/>
              <a:gd name="adj2" fmla="val 18208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altLang="x-none" sz="3600"/>
              <a:t>By the 1970s, Egypt appeared ready </a:t>
            </a:r>
            <a:br>
              <a:rPr lang="en-US" altLang="x-none" sz="3600"/>
            </a:br>
            <a:r>
              <a:rPr lang="en-US" altLang="x-none" sz="3600"/>
              <a:t>to recognize Israel in exchange for the return of land in the Sinai Peninsula </a:t>
            </a:r>
          </a:p>
        </p:txBody>
      </p:sp>
    </p:spTree>
    <p:extLst>
      <p:ext uri="{BB962C8B-B14F-4D97-AF65-F5344CB8AC3E}">
        <p14:creationId xmlns:p14="http://schemas.microsoft.com/office/powerpoint/2010/main" val="1982603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5439"/>
                                        </p:tgtEl>
                                        <p:attrNameLst>
                                          <p:attrName>style.visibility</p:attrName>
                                        </p:attrNameLst>
                                      </p:cBhvr>
                                      <p:to>
                                        <p:strVal val="visible"/>
                                      </p:to>
                                    </p:set>
                                    <p:anim calcmode="lin" valueType="num">
                                      <p:cBhvr>
                                        <p:cTn id="7" dur="500" fill="hold"/>
                                        <p:tgtEl>
                                          <p:spTgt spid="615439"/>
                                        </p:tgtEl>
                                        <p:attrNameLst>
                                          <p:attrName>ppt_w</p:attrName>
                                        </p:attrNameLst>
                                      </p:cBhvr>
                                      <p:tavLst>
                                        <p:tav tm="0">
                                          <p:val>
                                            <p:fltVal val="0"/>
                                          </p:val>
                                        </p:tav>
                                        <p:tav tm="100000">
                                          <p:val>
                                            <p:strVal val="#ppt_w"/>
                                          </p:val>
                                        </p:tav>
                                      </p:tavLst>
                                    </p:anim>
                                    <p:anim calcmode="lin" valueType="num">
                                      <p:cBhvr>
                                        <p:cTn id="8" dur="500" fill="hold"/>
                                        <p:tgtEl>
                                          <p:spTgt spid="615439"/>
                                        </p:tgtEl>
                                        <p:attrNameLst>
                                          <p:attrName>ppt_h</p:attrName>
                                        </p:attrNameLst>
                                      </p:cBhvr>
                                      <p:tavLst>
                                        <p:tav tm="0">
                                          <p:val>
                                            <p:fltVal val="0"/>
                                          </p:val>
                                        </p:tav>
                                        <p:tav tm="100000">
                                          <p:val>
                                            <p:strVal val="#ppt_h"/>
                                          </p:val>
                                        </p:tav>
                                      </p:tavLst>
                                    </p:anim>
                                    <p:animEffect transition="in" filter="fade">
                                      <p:cBhvr>
                                        <p:cTn id="9" dur="500"/>
                                        <p:tgtEl>
                                          <p:spTgt spid="6154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615439"/>
                                        </p:tgtEl>
                                        <p:attrNameLst>
                                          <p:attrName>ppt_w</p:attrName>
                                        </p:attrNameLst>
                                      </p:cBhvr>
                                      <p:tavLst>
                                        <p:tav tm="0">
                                          <p:val>
                                            <p:strVal val="ppt_w"/>
                                          </p:val>
                                        </p:tav>
                                        <p:tav tm="100000">
                                          <p:val>
                                            <p:fltVal val="0"/>
                                          </p:val>
                                        </p:tav>
                                      </p:tavLst>
                                    </p:anim>
                                    <p:anim calcmode="lin" valueType="num">
                                      <p:cBhvr>
                                        <p:cTn id="14" dur="500"/>
                                        <p:tgtEl>
                                          <p:spTgt spid="615439"/>
                                        </p:tgtEl>
                                        <p:attrNameLst>
                                          <p:attrName>ppt_h</p:attrName>
                                        </p:attrNameLst>
                                      </p:cBhvr>
                                      <p:tavLst>
                                        <p:tav tm="0">
                                          <p:val>
                                            <p:strVal val="ppt_h"/>
                                          </p:val>
                                        </p:tav>
                                        <p:tav tm="100000">
                                          <p:val>
                                            <p:fltVal val="0"/>
                                          </p:val>
                                        </p:tav>
                                      </p:tavLst>
                                    </p:anim>
                                    <p:animEffect transition="out" filter="fade">
                                      <p:cBhvr>
                                        <p:cTn id="15" dur="500"/>
                                        <p:tgtEl>
                                          <p:spTgt spid="615439"/>
                                        </p:tgtEl>
                                      </p:cBhvr>
                                    </p:animEffect>
                                    <p:set>
                                      <p:cBhvr>
                                        <p:cTn id="16" dur="1" fill="hold">
                                          <p:stCondLst>
                                            <p:cond delay="499"/>
                                          </p:stCondLst>
                                        </p:cTn>
                                        <p:tgtEl>
                                          <p:spTgt spid="615439"/>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615440"/>
                                        </p:tgtEl>
                                        <p:attrNameLst>
                                          <p:attrName>style.visibility</p:attrName>
                                        </p:attrNameLst>
                                      </p:cBhvr>
                                      <p:to>
                                        <p:strVal val="visible"/>
                                      </p:to>
                                    </p:set>
                                    <p:anim calcmode="lin" valueType="num">
                                      <p:cBhvr>
                                        <p:cTn id="19" dur="500" fill="hold"/>
                                        <p:tgtEl>
                                          <p:spTgt spid="615440"/>
                                        </p:tgtEl>
                                        <p:attrNameLst>
                                          <p:attrName>ppt_w</p:attrName>
                                        </p:attrNameLst>
                                      </p:cBhvr>
                                      <p:tavLst>
                                        <p:tav tm="0">
                                          <p:val>
                                            <p:fltVal val="0"/>
                                          </p:val>
                                        </p:tav>
                                        <p:tav tm="100000">
                                          <p:val>
                                            <p:strVal val="#ppt_w"/>
                                          </p:val>
                                        </p:tav>
                                      </p:tavLst>
                                    </p:anim>
                                    <p:anim calcmode="lin" valueType="num">
                                      <p:cBhvr>
                                        <p:cTn id="20" dur="500" fill="hold"/>
                                        <p:tgtEl>
                                          <p:spTgt spid="615440"/>
                                        </p:tgtEl>
                                        <p:attrNameLst>
                                          <p:attrName>ppt_h</p:attrName>
                                        </p:attrNameLst>
                                      </p:cBhvr>
                                      <p:tavLst>
                                        <p:tav tm="0">
                                          <p:val>
                                            <p:fltVal val="0"/>
                                          </p:val>
                                        </p:tav>
                                        <p:tav tm="100000">
                                          <p:val>
                                            <p:strVal val="#ppt_h"/>
                                          </p:val>
                                        </p:tav>
                                      </p:tavLst>
                                    </p:anim>
                                    <p:animEffect transition="in" filter="fade">
                                      <p:cBhvr>
                                        <p:cTn id="21" dur="500"/>
                                        <p:tgtEl>
                                          <p:spTgt spid="615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39" grpId="0" animBg="1"/>
      <p:bldP spid="615439" grpId="1" animBg="1"/>
      <p:bldP spid="6154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524000" y="0"/>
            <a:ext cx="9144000" cy="838200"/>
          </a:xfrm>
        </p:spPr>
        <p:txBody>
          <a:bodyPr/>
          <a:lstStyle/>
          <a:p>
            <a:r>
              <a:rPr lang="en-US" altLang="x-none" b="1">
                <a:latin typeface="Calibri" charset="0"/>
              </a:rPr>
              <a:t>Carter’s </a:t>
            </a:r>
            <a:r>
              <a:rPr lang="en-US" altLang="x-none" b="1">
                <a:solidFill>
                  <a:srgbClr val="FF0000"/>
                </a:solidFill>
                <a:latin typeface="Calibri" charset="0"/>
              </a:rPr>
              <a:t>Foreign</a:t>
            </a:r>
            <a:r>
              <a:rPr lang="en-US" altLang="x-none" b="1">
                <a:latin typeface="Calibri" charset="0"/>
              </a:rPr>
              <a:t> Policy </a:t>
            </a:r>
            <a:r>
              <a:rPr lang="mr-IN" altLang="x-none" b="1">
                <a:latin typeface="Calibri" charset="0"/>
              </a:rPr>
              <a:t>–</a:t>
            </a:r>
            <a:r>
              <a:rPr lang="en-US" altLang="x-none" b="1">
                <a:latin typeface="Calibri" charset="0"/>
              </a:rPr>
              <a:t> </a:t>
            </a:r>
            <a:r>
              <a:rPr lang="en-US" altLang="x-none" b="1" u="sng">
                <a:solidFill>
                  <a:srgbClr val="FF0000"/>
                </a:solidFill>
                <a:latin typeface="Calibri" charset="0"/>
              </a:rPr>
              <a:t>Middle East</a:t>
            </a:r>
          </a:p>
        </p:txBody>
      </p:sp>
      <p:sp>
        <p:nvSpPr>
          <p:cNvPr id="46082" name="Rectangle 3"/>
          <p:cNvSpPr>
            <a:spLocks noGrp="1" noChangeArrowheads="1"/>
          </p:cNvSpPr>
          <p:nvPr>
            <p:ph type="body" idx="1"/>
          </p:nvPr>
        </p:nvSpPr>
        <p:spPr>
          <a:xfrm>
            <a:off x="1600200" y="747713"/>
            <a:ext cx="9067800" cy="1600200"/>
          </a:xfrm>
        </p:spPr>
        <p:txBody>
          <a:bodyPr/>
          <a:lstStyle/>
          <a:p>
            <a:pPr marL="0" indent="0" algn="ctr">
              <a:spcBef>
                <a:spcPct val="10000"/>
              </a:spcBef>
              <a:buNone/>
            </a:pPr>
            <a:r>
              <a:rPr lang="en-US" altLang="x-none" sz="3500">
                <a:latin typeface="Calibri" charset="0"/>
              </a:rPr>
              <a:t>Carter brought </a:t>
            </a:r>
            <a:r>
              <a:rPr lang="en-US" altLang="x-none" sz="3500" b="1">
                <a:solidFill>
                  <a:srgbClr val="FF0000"/>
                </a:solidFill>
                <a:latin typeface="Calibri" charset="0"/>
              </a:rPr>
              <a:t>Egyptian</a:t>
            </a:r>
            <a:r>
              <a:rPr lang="en-US" altLang="x-none" sz="3500">
                <a:solidFill>
                  <a:srgbClr val="FF0000"/>
                </a:solidFill>
                <a:latin typeface="Calibri" charset="0"/>
              </a:rPr>
              <a:t> </a:t>
            </a:r>
            <a:r>
              <a:rPr lang="en-US" altLang="x-none" sz="3500">
                <a:latin typeface="Calibri" charset="0"/>
              </a:rPr>
              <a:t>leader &amp; </a:t>
            </a:r>
            <a:r>
              <a:rPr lang="en-US" altLang="x-none" sz="3500" b="1">
                <a:solidFill>
                  <a:srgbClr val="FF0000"/>
                </a:solidFill>
                <a:latin typeface="Calibri" charset="0"/>
              </a:rPr>
              <a:t>Israeli</a:t>
            </a:r>
            <a:r>
              <a:rPr lang="en-US" altLang="x-none" sz="3500">
                <a:solidFill>
                  <a:srgbClr val="FF0000"/>
                </a:solidFill>
                <a:latin typeface="Calibri" charset="0"/>
              </a:rPr>
              <a:t> </a:t>
            </a:r>
            <a:r>
              <a:rPr lang="en-US" altLang="x-none" sz="3500">
                <a:latin typeface="Calibri" charset="0"/>
              </a:rPr>
              <a:t>leader to the U.S.  for the </a:t>
            </a:r>
          </a:p>
          <a:p>
            <a:pPr marL="0" indent="0" algn="ctr">
              <a:spcBef>
                <a:spcPct val="10000"/>
              </a:spcBef>
              <a:buNone/>
            </a:pPr>
            <a:r>
              <a:rPr lang="en-US" altLang="x-none" sz="3500" b="1" u="sng">
                <a:solidFill>
                  <a:srgbClr val="FF0000"/>
                </a:solidFill>
                <a:latin typeface="Calibri" charset="0"/>
              </a:rPr>
              <a:t>Camp David Accords</a:t>
            </a:r>
            <a:r>
              <a:rPr lang="en-US" altLang="x-none" sz="3500">
                <a:latin typeface="Calibri" charset="0"/>
              </a:rPr>
              <a:t> (September, 1978)</a:t>
            </a:r>
          </a:p>
        </p:txBody>
      </p:sp>
      <p:sp>
        <p:nvSpPr>
          <p:cNvPr id="46083" name="Rectangle 4"/>
          <p:cNvSpPr>
            <a:spLocks noChangeArrowheads="1"/>
          </p:cNvSpPr>
          <p:nvPr/>
        </p:nvSpPr>
        <p:spPr bwMode="auto">
          <a:xfrm>
            <a:off x="1600200" y="2438400"/>
            <a:ext cx="4191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solidFill>
                  <a:srgbClr val="0000CC"/>
                </a:solidFill>
                <a:latin typeface="Calibri" charset="0"/>
              </a:rPr>
              <a:t>?</a:t>
            </a:r>
          </a:p>
        </p:txBody>
      </p:sp>
      <p:sp>
        <p:nvSpPr>
          <p:cNvPr id="46084" name="Rectangle 5"/>
          <p:cNvSpPr>
            <a:spLocks noChangeArrowheads="1"/>
          </p:cNvSpPr>
          <p:nvPr/>
        </p:nvSpPr>
        <p:spPr bwMode="auto">
          <a:xfrm>
            <a:off x="1524000" y="4419600"/>
            <a:ext cx="4343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solidFill>
                  <a:schemeClr val="folHlink"/>
                </a:solidFill>
                <a:latin typeface="Calibri" charset="0"/>
              </a:rPr>
              <a:t>?</a:t>
            </a:r>
          </a:p>
        </p:txBody>
      </p:sp>
      <p:pic>
        <p:nvPicPr>
          <p:cNvPr id="46085" name="Picture 8" descr="camp+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73314"/>
            <a:ext cx="685800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1337" name="AutoShape 9"/>
          <p:cNvSpPr>
            <a:spLocks noChangeArrowheads="1"/>
          </p:cNvSpPr>
          <p:nvPr/>
        </p:nvSpPr>
        <p:spPr bwMode="auto">
          <a:xfrm>
            <a:off x="7772400" y="5334000"/>
            <a:ext cx="2819400" cy="1447800"/>
          </a:xfrm>
          <a:prstGeom prst="wedgeRectCallout">
            <a:avLst>
              <a:gd name="adj1" fmla="val -48083"/>
              <a:gd name="adj2" fmla="val -73463"/>
            </a:avLst>
          </a:prstGeom>
          <a:blipFill dpi="0" rotWithShape="1">
            <a:blip r:embed="rId3">
              <a:alphaModFix amt="60000"/>
            </a:blip>
            <a:srcRect/>
            <a:stretch>
              <a:fillRect/>
            </a:stretch>
          </a:blip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altLang="x-none" sz="3200" b="1">
                <a:effectLst>
                  <a:outerShdw blurRad="38100" dist="38100" dir="2700000" algn="tl">
                    <a:srgbClr val="C0C0C0"/>
                  </a:outerShdw>
                </a:effectLst>
              </a:rPr>
              <a:t>Israel agreed to leave the </a:t>
            </a:r>
            <a:br>
              <a:rPr lang="en-US" altLang="x-none" sz="3200" b="1">
                <a:effectLst>
                  <a:outerShdw blurRad="38100" dist="38100" dir="2700000" algn="tl">
                    <a:srgbClr val="C0C0C0"/>
                  </a:outerShdw>
                </a:effectLst>
              </a:rPr>
            </a:br>
            <a:r>
              <a:rPr lang="en-US" altLang="x-none" sz="3200" b="1">
                <a:effectLst>
                  <a:outerShdw blurRad="38100" dist="38100" dir="2700000" algn="tl">
                    <a:srgbClr val="C0C0C0"/>
                  </a:outerShdw>
                </a:effectLst>
              </a:rPr>
              <a:t>Sinai Peninsula </a:t>
            </a:r>
          </a:p>
        </p:txBody>
      </p:sp>
      <p:sp>
        <p:nvSpPr>
          <p:cNvPr id="611338" name="AutoShape 10"/>
          <p:cNvSpPr>
            <a:spLocks noChangeArrowheads="1"/>
          </p:cNvSpPr>
          <p:nvPr/>
        </p:nvSpPr>
        <p:spPr bwMode="auto">
          <a:xfrm>
            <a:off x="1676400" y="5410200"/>
            <a:ext cx="3124200" cy="1371600"/>
          </a:xfrm>
          <a:prstGeom prst="wedgeRectCallout">
            <a:avLst>
              <a:gd name="adj1" fmla="val 50560"/>
              <a:gd name="adj2" fmla="val -73495"/>
            </a:avLst>
          </a:prstGeom>
          <a:blipFill dpi="0" rotWithShape="1">
            <a:blip r:embed="rId4">
              <a:alphaModFix amt="70000"/>
            </a:blip>
            <a:srcRect/>
            <a:stretch>
              <a:fillRect/>
            </a:stretch>
          </a:blip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altLang="x-none" sz="3200" b="1">
                <a:effectLst>
                  <a:outerShdw blurRad="38100" dist="38100" dir="2700000" algn="tl">
                    <a:srgbClr val="C0C0C0"/>
                  </a:outerShdw>
                </a:effectLst>
              </a:rPr>
              <a:t>Egypt recognized Israel’s right to</a:t>
            </a:r>
            <a:r>
              <a:rPr lang="en-US" altLang="x-none" sz="3200" b="1">
                <a:solidFill>
                  <a:schemeClr val="bg1"/>
                </a:solidFill>
                <a:effectLst>
                  <a:outerShdw blurRad="38100" dist="38100" dir="2700000" algn="tl">
                    <a:srgbClr val="C0C0C0"/>
                  </a:outerShdw>
                </a:effectLst>
              </a:rPr>
              <a:t> </a:t>
            </a:r>
            <a:r>
              <a:rPr lang="en-US" altLang="x-none" sz="3200" b="1">
                <a:solidFill>
                  <a:schemeClr val="bg1"/>
                </a:solidFill>
              </a:rPr>
              <a:t>exist</a:t>
            </a:r>
            <a:r>
              <a:rPr lang="en-US" altLang="x-none" sz="3200" b="1">
                <a:solidFill>
                  <a:schemeClr val="bg1"/>
                </a:solidFill>
                <a:effectLst>
                  <a:outerShdw blurRad="38100" dist="38100" dir="2700000" algn="tl">
                    <a:srgbClr val="C0C0C0"/>
                  </a:outerShdw>
                </a:effectLst>
              </a:rPr>
              <a:t> </a:t>
            </a:r>
          </a:p>
        </p:txBody>
      </p:sp>
      <p:sp>
        <p:nvSpPr>
          <p:cNvPr id="611339" name="AutoShape 11" descr="flag-united-states"/>
          <p:cNvSpPr>
            <a:spLocks noChangeArrowheads="1"/>
          </p:cNvSpPr>
          <p:nvPr/>
        </p:nvSpPr>
        <p:spPr bwMode="auto">
          <a:xfrm>
            <a:off x="3962400" y="2590800"/>
            <a:ext cx="2590800" cy="990600"/>
          </a:xfrm>
          <a:prstGeom prst="wedgeRectCallout">
            <a:avLst>
              <a:gd name="adj1" fmla="val 40870"/>
              <a:gd name="adj2" fmla="val 100639"/>
            </a:avLst>
          </a:prstGeom>
          <a:blipFill dpi="0" rotWithShape="1">
            <a:blip r:embed="rId5">
              <a:alphaModFix amt="50000"/>
            </a:blip>
            <a:srcRect/>
            <a:stretch>
              <a:fillRect/>
            </a:stretch>
          </a:blip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altLang="x-none" sz="3200" b="1">
                <a:effectLst>
                  <a:outerShdw blurRad="38100" dist="38100" dir="2700000" algn="tl">
                    <a:srgbClr val="C0C0C0"/>
                  </a:outerShdw>
                </a:effectLst>
              </a:rPr>
              <a:t>Carter did the impossible</a:t>
            </a:r>
            <a:endParaRPr lang="en-US" altLang="x-none" sz="3200" b="1">
              <a:solidFill>
                <a:schemeClr val="bg1"/>
              </a:solidFill>
              <a:effectLst>
                <a:outerShdw blurRad="38100" dist="38100" dir="2700000" algn="tl">
                  <a:srgbClr val="C0C0C0"/>
                </a:outerShdw>
              </a:effectLst>
            </a:endParaRPr>
          </a:p>
        </p:txBody>
      </p:sp>
      <p:sp>
        <p:nvSpPr>
          <p:cNvPr id="2" name="Rectangle 1"/>
          <p:cNvSpPr/>
          <p:nvPr/>
        </p:nvSpPr>
        <p:spPr>
          <a:xfrm>
            <a:off x="9719446" y="1714499"/>
            <a:ext cx="872355"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6"/>
              </a:rPr>
              <a:t>VID</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58858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p:cTn id="7" dur="500" fill="hold"/>
                                        <p:tgtEl>
                                          <p:spTgt spid="611338"/>
                                        </p:tgtEl>
                                        <p:attrNameLst>
                                          <p:attrName>ppt_w</p:attrName>
                                        </p:attrNameLst>
                                      </p:cBhvr>
                                      <p:tavLst>
                                        <p:tav tm="0">
                                          <p:val>
                                            <p:fltVal val="0"/>
                                          </p:val>
                                        </p:tav>
                                        <p:tav tm="100000">
                                          <p:val>
                                            <p:strVal val="#ppt_w"/>
                                          </p:val>
                                        </p:tav>
                                      </p:tavLst>
                                    </p:anim>
                                    <p:anim calcmode="lin" valueType="num">
                                      <p:cBhvr>
                                        <p:cTn id="8" dur="500" fill="hold"/>
                                        <p:tgtEl>
                                          <p:spTgt spid="611338"/>
                                        </p:tgtEl>
                                        <p:attrNameLst>
                                          <p:attrName>ppt_h</p:attrName>
                                        </p:attrNameLst>
                                      </p:cBhvr>
                                      <p:tavLst>
                                        <p:tav tm="0">
                                          <p:val>
                                            <p:fltVal val="0"/>
                                          </p:val>
                                        </p:tav>
                                        <p:tav tm="100000">
                                          <p:val>
                                            <p:strVal val="#ppt_h"/>
                                          </p:val>
                                        </p:tav>
                                      </p:tavLst>
                                    </p:anim>
                                    <p:animEffect transition="in" filter="fade">
                                      <p:cBhvr>
                                        <p:cTn id="9" dur="500"/>
                                        <p:tgtEl>
                                          <p:spTgt spid="61133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11337"/>
                                        </p:tgtEl>
                                        <p:attrNameLst>
                                          <p:attrName>style.visibility</p:attrName>
                                        </p:attrNameLst>
                                      </p:cBhvr>
                                      <p:to>
                                        <p:strVal val="visible"/>
                                      </p:to>
                                    </p:set>
                                    <p:anim calcmode="lin" valueType="num">
                                      <p:cBhvr>
                                        <p:cTn id="13" dur="500" fill="hold"/>
                                        <p:tgtEl>
                                          <p:spTgt spid="611337"/>
                                        </p:tgtEl>
                                        <p:attrNameLst>
                                          <p:attrName>ppt_w</p:attrName>
                                        </p:attrNameLst>
                                      </p:cBhvr>
                                      <p:tavLst>
                                        <p:tav tm="0">
                                          <p:val>
                                            <p:fltVal val="0"/>
                                          </p:val>
                                        </p:tav>
                                        <p:tav tm="100000">
                                          <p:val>
                                            <p:strVal val="#ppt_w"/>
                                          </p:val>
                                        </p:tav>
                                      </p:tavLst>
                                    </p:anim>
                                    <p:anim calcmode="lin" valueType="num">
                                      <p:cBhvr>
                                        <p:cTn id="14" dur="500" fill="hold"/>
                                        <p:tgtEl>
                                          <p:spTgt spid="611337"/>
                                        </p:tgtEl>
                                        <p:attrNameLst>
                                          <p:attrName>ppt_h</p:attrName>
                                        </p:attrNameLst>
                                      </p:cBhvr>
                                      <p:tavLst>
                                        <p:tav tm="0">
                                          <p:val>
                                            <p:fltVal val="0"/>
                                          </p:val>
                                        </p:tav>
                                        <p:tav tm="100000">
                                          <p:val>
                                            <p:strVal val="#ppt_h"/>
                                          </p:val>
                                        </p:tav>
                                      </p:tavLst>
                                    </p:anim>
                                    <p:animEffect transition="in" filter="fade">
                                      <p:cBhvr>
                                        <p:cTn id="15" dur="500"/>
                                        <p:tgtEl>
                                          <p:spTgt spid="611337"/>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611339"/>
                                        </p:tgtEl>
                                        <p:attrNameLst>
                                          <p:attrName>style.visibility</p:attrName>
                                        </p:attrNameLst>
                                      </p:cBhvr>
                                      <p:to>
                                        <p:strVal val="visible"/>
                                      </p:to>
                                    </p:set>
                                    <p:anim calcmode="lin" valueType="num">
                                      <p:cBhvr>
                                        <p:cTn id="19" dur="500" fill="hold"/>
                                        <p:tgtEl>
                                          <p:spTgt spid="611339"/>
                                        </p:tgtEl>
                                        <p:attrNameLst>
                                          <p:attrName>ppt_w</p:attrName>
                                        </p:attrNameLst>
                                      </p:cBhvr>
                                      <p:tavLst>
                                        <p:tav tm="0">
                                          <p:val>
                                            <p:fltVal val="0"/>
                                          </p:val>
                                        </p:tav>
                                        <p:tav tm="100000">
                                          <p:val>
                                            <p:strVal val="#ppt_w"/>
                                          </p:val>
                                        </p:tav>
                                      </p:tavLst>
                                    </p:anim>
                                    <p:anim calcmode="lin" valueType="num">
                                      <p:cBhvr>
                                        <p:cTn id="20" dur="500" fill="hold"/>
                                        <p:tgtEl>
                                          <p:spTgt spid="611339"/>
                                        </p:tgtEl>
                                        <p:attrNameLst>
                                          <p:attrName>ppt_h</p:attrName>
                                        </p:attrNameLst>
                                      </p:cBhvr>
                                      <p:tavLst>
                                        <p:tav tm="0">
                                          <p:val>
                                            <p:fltVal val="0"/>
                                          </p:val>
                                        </p:tav>
                                        <p:tav tm="100000">
                                          <p:val>
                                            <p:strVal val="#ppt_h"/>
                                          </p:val>
                                        </p:tav>
                                      </p:tavLst>
                                    </p:anim>
                                    <p:animEffect transition="in" filter="fade">
                                      <p:cBhvr>
                                        <p:cTn id="21" dur="500"/>
                                        <p:tgtEl>
                                          <p:spTgt spid="61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7" grpId="0" animBg="1"/>
      <p:bldP spid="611338" grpId="0" animBg="1"/>
      <p:bldP spid="6113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1"/>
          </p:nvPr>
        </p:nvSpPr>
        <p:spPr>
          <a:xfrm>
            <a:off x="1600200" y="762000"/>
            <a:ext cx="9067800" cy="1600200"/>
          </a:xfrm>
        </p:spPr>
        <p:txBody>
          <a:bodyPr/>
          <a:lstStyle/>
          <a:p>
            <a:pPr marL="0" indent="0" algn="ctr">
              <a:spcBef>
                <a:spcPct val="10000"/>
              </a:spcBef>
              <a:buNone/>
            </a:pPr>
            <a:r>
              <a:rPr lang="en-US" altLang="x-none" sz="3600">
                <a:latin typeface="Calibri" charset="0"/>
              </a:rPr>
              <a:t>But, the situation in the Middle East got worse  in 1979 when fundamentalist Islamic cleric Ayatollah Khomeini led the Iranian Revolution</a:t>
            </a:r>
          </a:p>
        </p:txBody>
      </p:sp>
      <p:pic>
        <p:nvPicPr>
          <p:cNvPr id="47106" name="Picture 15" descr="Ayatollah-Khome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2362200"/>
            <a:ext cx="34210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12" name="Picture 16"/>
          <p:cNvPicPr>
            <a:picLocks noChangeAspect="1" noChangeArrowheads="1"/>
          </p:cNvPicPr>
          <p:nvPr/>
        </p:nvPicPr>
        <p:blipFill>
          <a:blip r:embed="rId3">
            <a:extLst>
              <a:ext uri="{28A0092B-C50C-407E-A947-70E740481C1C}">
                <a14:useLocalDpi xmlns:a14="http://schemas.microsoft.com/office/drawing/2010/main" val="0"/>
              </a:ext>
            </a:extLst>
          </a:blip>
          <a:srcRect l="49753" t="13313" r="5353" b="34630"/>
          <a:stretch>
            <a:fillRect/>
          </a:stretch>
        </p:blipFill>
        <p:spPr bwMode="auto">
          <a:xfrm>
            <a:off x="5410200" y="2352676"/>
            <a:ext cx="51816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8" name="Rectangle 2"/>
          <p:cNvSpPr>
            <a:spLocks noGrp="1" noChangeArrowheads="1"/>
          </p:cNvSpPr>
          <p:nvPr>
            <p:ph type="title"/>
          </p:nvPr>
        </p:nvSpPr>
        <p:spPr>
          <a:xfrm>
            <a:off x="1524000" y="0"/>
            <a:ext cx="9144000" cy="838200"/>
          </a:xfrm>
        </p:spPr>
        <p:txBody>
          <a:bodyPr/>
          <a:lstStyle/>
          <a:p>
            <a:r>
              <a:rPr lang="en-US" altLang="x-none" b="1">
                <a:latin typeface="Calibri" charset="0"/>
              </a:rPr>
              <a:t>Carter’s </a:t>
            </a:r>
            <a:r>
              <a:rPr lang="en-US" altLang="x-none" b="1">
                <a:solidFill>
                  <a:srgbClr val="FF0000"/>
                </a:solidFill>
                <a:latin typeface="Calibri" charset="0"/>
              </a:rPr>
              <a:t>Foreign</a:t>
            </a:r>
            <a:r>
              <a:rPr lang="en-US" altLang="x-none" b="1">
                <a:latin typeface="Calibri" charset="0"/>
              </a:rPr>
              <a:t> Policy </a:t>
            </a:r>
            <a:r>
              <a:rPr lang="mr-IN" altLang="x-none" b="1">
                <a:latin typeface="Calibri" charset="0"/>
              </a:rPr>
              <a:t>–</a:t>
            </a:r>
            <a:r>
              <a:rPr lang="en-US" altLang="x-none" b="1">
                <a:latin typeface="Calibri" charset="0"/>
              </a:rPr>
              <a:t> </a:t>
            </a:r>
            <a:r>
              <a:rPr lang="en-US" altLang="x-none" b="1" u="sng">
                <a:solidFill>
                  <a:srgbClr val="FF0000"/>
                </a:solidFill>
                <a:latin typeface="Calibri" charset="0"/>
              </a:rPr>
              <a:t>Middle East</a:t>
            </a:r>
          </a:p>
        </p:txBody>
      </p:sp>
    </p:spTree>
    <p:extLst>
      <p:ext uri="{BB962C8B-B14F-4D97-AF65-F5344CB8AC3E}">
        <p14:creationId xmlns:p14="http://schemas.microsoft.com/office/powerpoint/2010/main" val="625196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idx="1"/>
          </p:nvPr>
        </p:nvSpPr>
        <p:spPr>
          <a:xfrm>
            <a:off x="1600200" y="762000"/>
            <a:ext cx="4724400" cy="2133600"/>
          </a:xfrm>
          <a:noFill/>
        </p:spPr>
        <p:txBody>
          <a:bodyPr/>
          <a:lstStyle/>
          <a:p>
            <a:pPr marL="0" indent="0" algn="ctr">
              <a:spcBef>
                <a:spcPct val="10000"/>
              </a:spcBef>
              <a:buNone/>
            </a:pPr>
            <a:r>
              <a:rPr lang="en-US" altLang="x-none" sz="3600" b="1">
                <a:latin typeface="Calibri" charset="0"/>
              </a:rPr>
              <a:t>Iranians seized the U.S. embassy &amp; captured </a:t>
            </a:r>
            <a:br>
              <a:rPr lang="en-US" altLang="x-none" sz="3600" b="1">
                <a:latin typeface="Calibri" charset="0"/>
              </a:rPr>
            </a:br>
            <a:r>
              <a:rPr lang="en-US" altLang="x-none" sz="3600" b="1">
                <a:latin typeface="Calibri" charset="0"/>
              </a:rPr>
              <a:t>52 American hostages </a:t>
            </a:r>
            <a:r>
              <a:rPr lang="en-US" altLang="x-none" sz="3600">
                <a:latin typeface="Calibri" charset="0"/>
              </a:rPr>
              <a:t>(</a:t>
            </a:r>
            <a:r>
              <a:rPr lang="en-US" altLang="x-none" sz="3600" b="1" u="sng">
                <a:solidFill>
                  <a:srgbClr val="FF0000"/>
                </a:solidFill>
                <a:latin typeface="Calibri" charset="0"/>
                <a:hlinkClick r:id="rId2"/>
              </a:rPr>
              <a:t>Iranian Hostage Crisis</a:t>
            </a:r>
            <a:r>
              <a:rPr lang="en-US" altLang="x-none" sz="3600">
                <a:latin typeface="Calibri" charset="0"/>
              </a:rPr>
              <a:t>)</a:t>
            </a:r>
          </a:p>
        </p:txBody>
      </p:sp>
      <p:sp>
        <p:nvSpPr>
          <p:cNvPr id="612356" name="Rectangle 4"/>
          <p:cNvSpPr>
            <a:spLocks noChangeArrowheads="1"/>
          </p:cNvSpPr>
          <p:nvPr/>
        </p:nvSpPr>
        <p:spPr bwMode="auto">
          <a:xfrm>
            <a:off x="1524000" y="3048000"/>
            <a:ext cx="4800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defRPr/>
            </a:pPr>
            <a:r>
              <a:rPr lang="en-US" altLang="x-none" sz="3600">
                <a:solidFill>
                  <a:srgbClr val="0000B8"/>
                </a:solidFill>
                <a:latin typeface="Calibri" charset="0"/>
              </a:rPr>
              <a:t>Carter tried negotiation, economic threats, &amp; </a:t>
            </a:r>
            <a:br>
              <a:rPr lang="en-US" altLang="x-none" sz="3600">
                <a:solidFill>
                  <a:srgbClr val="0000B8"/>
                </a:solidFill>
                <a:latin typeface="Calibri" charset="0"/>
              </a:rPr>
            </a:br>
            <a:r>
              <a:rPr lang="en-US" altLang="x-none" sz="3600">
                <a:solidFill>
                  <a:srgbClr val="0000B8"/>
                </a:solidFill>
                <a:latin typeface="Calibri" charset="0"/>
              </a:rPr>
              <a:t>a </a:t>
            </a:r>
            <a:r>
              <a:rPr lang="en-US" altLang="x-none" sz="3600">
                <a:solidFill>
                  <a:srgbClr val="0000B8"/>
                </a:solidFill>
                <a:effectLst>
                  <a:outerShdw blurRad="38100" dist="38100" dir="2700000" algn="tl">
                    <a:srgbClr val="C0C0C0"/>
                  </a:outerShdw>
                </a:effectLst>
                <a:latin typeface="Calibri" charset="0"/>
              </a:rPr>
              <a:t>rescue mission</a:t>
            </a:r>
            <a:r>
              <a:rPr lang="en-US" altLang="x-none" sz="3600">
                <a:solidFill>
                  <a:srgbClr val="0000B8"/>
                </a:solidFill>
                <a:latin typeface="Calibri" charset="0"/>
              </a:rPr>
              <a:t> to return the hostages </a:t>
            </a:r>
            <a:br>
              <a:rPr lang="en-US" altLang="x-none" sz="3600">
                <a:solidFill>
                  <a:srgbClr val="0000B8"/>
                </a:solidFill>
                <a:latin typeface="Calibri" charset="0"/>
              </a:rPr>
            </a:br>
            <a:r>
              <a:rPr lang="en-US" altLang="x-none" sz="3600">
                <a:solidFill>
                  <a:srgbClr val="0000B8"/>
                </a:solidFill>
                <a:latin typeface="Calibri" charset="0"/>
              </a:rPr>
              <a:t>but all efforts failed</a:t>
            </a:r>
            <a:r>
              <a:rPr lang="en-US" altLang="x-none" sz="3600">
                <a:solidFill>
                  <a:srgbClr val="0000CC"/>
                </a:solidFill>
                <a:latin typeface="Calibri" charset="0"/>
              </a:rPr>
              <a:t> </a:t>
            </a:r>
          </a:p>
        </p:txBody>
      </p:sp>
      <p:sp>
        <p:nvSpPr>
          <p:cNvPr id="48131" name="Rectangle 8"/>
          <p:cNvSpPr>
            <a:spLocks noChangeArrowheads="1"/>
          </p:cNvSpPr>
          <p:nvPr/>
        </p:nvSpPr>
        <p:spPr bwMode="auto">
          <a:xfrm>
            <a:off x="1524000" y="5562600"/>
            <a:ext cx="4876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2800">
                <a:solidFill>
                  <a:schemeClr val="folHlink"/>
                </a:solidFill>
                <a:latin typeface="Calibri" charset="0"/>
              </a:rPr>
              <a:t>The 52 hostages were held for 444 days (released when Reagan was elected!)</a:t>
            </a:r>
          </a:p>
        </p:txBody>
      </p:sp>
      <p:pic>
        <p:nvPicPr>
          <p:cNvPr id="612362" name="Picture 10" descr="70s-iranian-host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762001"/>
            <a:ext cx="4343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363" name="Picture 11" descr="790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114800"/>
            <a:ext cx="434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373" name="Picture 21" descr="194708381_32d19423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14400"/>
            <a:ext cx="44005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2"/>
          <p:cNvSpPr>
            <a:spLocks noGrp="1" noChangeArrowheads="1"/>
          </p:cNvSpPr>
          <p:nvPr>
            <p:ph type="title"/>
          </p:nvPr>
        </p:nvSpPr>
        <p:spPr>
          <a:xfrm>
            <a:off x="1524000" y="0"/>
            <a:ext cx="9144000" cy="838200"/>
          </a:xfrm>
        </p:spPr>
        <p:txBody>
          <a:bodyPr/>
          <a:lstStyle/>
          <a:p>
            <a:r>
              <a:rPr lang="en-US" altLang="x-none" b="1">
                <a:latin typeface="Calibri" charset="0"/>
              </a:rPr>
              <a:t>Carter’s </a:t>
            </a:r>
            <a:r>
              <a:rPr lang="en-US" altLang="x-none" b="1">
                <a:solidFill>
                  <a:srgbClr val="FF0000"/>
                </a:solidFill>
                <a:latin typeface="Calibri" charset="0"/>
              </a:rPr>
              <a:t>Foreign</a:t>
            </a:r>
            <a:r>
              <a:rPr lang="en-US" altLang="x-none" b="1">
                <a:latin typeface="Calibri" charset="0"/>
              </a:rPr>
              <a:t> Policy </a:t>
            </a:r>
            <a:r>
              <a:rPr lang="mr-IN" altLang="x-none" b="1">
                <a:latin typeface="Calibri" charset="0"/>
              </a:rPr>
              <a:t>–</a:t>
            </a:r>
            <a:r>
              <a:rPr lang="en-US" altLang="x-none" b="1">
                <a:latin typeface="Calibri" charset="0"/>
              </a:rPr>
              <a:t> </a:t>
            </a:r>
            <a:r>
              <a:rPr lang="en-US" altLang="x-none" b="1" u="sng">
                <a:solidFill>
                  <a:srgbClr val="FF0000"/>
                </a:solidFill>
                <a:latin typeface="Calibri" charset="0"/>
              </a:rPr>
              <a:t>Middle East</a:t>
            </a:r>
          </a:p>
        </p:txBody>
      </p:sp>
    </p:spTree>
    <p:extLst>
      <p:ext uri="{BB962C8B-B14F-4D97-AF65-F5344CB8AC3E}">
        <p14:creationId xmlns:p14="http://schemas.microsoft.com/office/powerpoint/2010/main" val="4101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12363"/>
                                        </p:tgtEl>
                                      </p:cBhvr>
                                    </p:animEffect>
                                    <p:set>
                                      <p:cBhvr>
                                        <p:cTn id="7" dur="1" fill="hold">
                                          <p:stCondLst>
                                            <p:cond delay="1999"/>
                                          </p:stCondLst>
                                        </p:cTn>
                                        <p:tgtEl>
                                          <p:spTgt spid="61236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612362"/>
                                        </p:tgtEl>
                                      </p:cBhvr>
                                    </p:animEffect>
                                    <p:set>
                                      <p:cBhvr>
                                        <p:cTn id="10" dur="1" fill="hold">
                                          <p:stCondLst>
                                            <p:cond delay="1999"/>
                                          </p:stCondLst>
                                        </p:cTn>
                                        <p:tgtEl>
                                          <p:spTgt spid="61236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12373"/>
                                        </p:tgtEl>
                                        <p:attrNameLst>
                                          <p:attrName>style.visibility</p:attrName>
                                        </p:attrNameLst>
                                      </p:cBhvr>
                                      <p:to>
                                        <p:strVal val="visible"/>
                                      </p:to>
                                    </p:set>
                                    <p:animEffect transition="in" filter="fade">
                                      <p:cBhvr>
                                        <p:cTn id="13" dur="2000"/>
                                        <p:tgtEl>
                                          <p:spTgt spid="612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1524000" y="990600"/>
            <a:ext cx="4800600" cy="2667000"/>
          </a:xfrm>
          <a:noFill/>
        </p:spPr>
        <p:txBody>
          <a:bodyPr/>
          <a:lstStyle/>
          <a:p>
            <a:pPr marL="0" indent="0" algn="ctr">
              <a:spcBef>
                <a:spcPct val="10000"/>
              </a:spcBef>
              <a:buNone/>
            </a:pPr>
            <a:r>
              <a:rPr lang="en-US" altLang="x-none" sz="3600">
                <a:latin typeface="Calibri" charset="0"/>
              </a:rPr>
              <a:t>To make matters worse, the Soviet Union invaded Afghanistan </a:t>
            </a:r>
            <a:br>
              <a:rPr lang="en-US" altLang="x-none" sz="3600">
                <a:latin typeface="Calibri" charset="0"/>
              </a:rPr>
            </a:br>
            <a:r>
              <a:rPr lang="en-US" altLang="x-none" sz="3600">
                <a:latin typeface="Calibri" charset="0"/>
              </a:rPr>
              <a:t>in 1979 to defeat an </a:t>
            </a:r>
            <a:br>
              <a:rPr lang="en-US" altLang="x-none" sz="3600">
                <a:latin typeface="Calibri" charset="0"/>
              </a:rPr>
            </a:br>
            <a:r>
              <a:rPr lang="en-US" altLang="x-none" sz="3600">
                <a:latin typeface="Calibri" charset="0"/>
              </a:rPr>
              <a:t>anti-communist uprising</a:t>
            </a:r>
          </a:p>
        </p:txBody>
      </p:sp>
      <p:sp>
        <p:nvSpPr>
          <p:cNvPr id="49154" name="Rectangle 4"/>
          <p:cNvSpPr>
            <a:spLocks noChangeArrowheads="1"/>
          </p:cNvSpPr>
          <p:nvPr/>
        </p:nvSpPr>
        <p:spPr bwMode="auto">
          <a:xfrm>
            <a:off x="1524000" y="3733800"/>
            <a:ext cx="4724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spcBef>
                <a:spcPct val="10000"/>
              </a:spcBef>
              <a:buFont typeface="Arial" charset="0"/>
              <a:buNone/>
            </a:pPr>
            <a:r>
              <a:rPr lang="en-US" altLang="x-none" sz="3600">
                <a:solidFill>
                  <a:schemeClr val="folHlink"/>
                </a:solidFill>
                <a:latin typeface="Calibri" charset="0"/>
              </a:rPr>
              <a:t>The invasion signaled an </a:t>
            </a:r>
            <a:r>
              <a:rPr lang="en-US" altLang="x-none" sz="3600" b="1">
                <a:solidFill>
                  <a:schemeClr val="folHlink"/>
                </a:solidFill>
                <a:latin typeface="Calibri" charset="0"/>
              </a:rPr>
              <a:t>end to Nixon’s détente with the USSR </a:t>
            </a:r>
            <a:r>
              <a:rPr lang="en-US" altLang="x-none" sz="3600">
                <a:solidFill>
                  <a:schemeClr val="folHlink"/>
                </a:solidFill>
                <a:latin typeface="Calibri" charset="0"/>
              </a:rPr>
              <a:t>as the United States sent aid to the Afghan rebels</a:t>
            </a:r>
          </a:p>
        </p:txBody>
      </p:sp>
      <p:pic>
        <p:nvPicPr>
          <p:cNvPr id="49155" name="Picture 6" descr="soviet_union_east_and_south_asia_1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14400"/>
            <a:ext cx="43449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pic>
        <p:nvPicPr>
          <p:cNvPr id="613392" name="Picture 16" descr="t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600200"/>
            <a:ext cx="1333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393" name="Picture 17" descr="soviet_troops_afghanist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762001"/>
            <a:ext cx="44196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394" name="Picture 18" descr="File:Mortar attack on Shigal Tarna garrison, Kunar Province, 87.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8862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2"/>
          <p:cNvSpPr>
            <a:spLocks noGrp="1" noChangeArrowheads="1"/>
          </p:cNvSpPr>
          <p:nvPr>
            <p:ph type="title"/>
          </p:nvPr>
        </p:nvSpPr>
        <p:spPr>
          <a:xfrm>
            <a:off x="1524000" y="0"/>
            <a:ext cx="9144000" cy="838200"/>
          </a:xfrm>
        </p:spPr>
        <p:txBody>
          <a:bodyPr/>
          <a:lstStyle/>
          <a:p>
            <a:r>
              <a:rPr lang="en-US" altLang="x-none" b="1">
                <a:latin typeface="Calibri" charset="0"/>
              </a:rPr>
              <a:t>Carter’s </a:t>
            </a:r>
            <a:r>
              <a:rPr lang="en-US" altLang="x-none" b="1">
                <a:solidFill>
                  <a:srgbClr val="FF0000"/>
                </a:solidFill>
                <a:latin typeface="Calibri" charset="0"/>
              </a:rPr>
              <a:t>Foreign</a:t>
            </a:r>
            <a:r>
              <a:rPr lang="en-US" altLang="x-none" b="1">
                <a:latin typeface="Calibri" charset="0"/>
              </a:rPr>
              <a:t> Policy </a:t>
            </a:r>
            <a:r>
              <a:rPr lang="mr-IN" altLang="x-none" b="1">
                <a:latin typeface="Calibri" charset="0"/>
              </a:rPr>
              <a:t>–</a:t>
            </a:r>
            <a:r>
              <a:rPr lang="en-US" altLang="x-none" b="1">
                <a:latin typeface="Calibri" charset="0"/>
              </a:rPr>
              <a:t> </a:t>
            </a:r>
            <a:r>
              <a:rPr lang="en-US" altLang="x-none" b="1" u="sng">
                <a:solidFill>
                  <a:srgbClr val="FF0000"/>
                </a:solidFill>
                <a:latin typeface="Calibri" charset="0"/>
              </a:rPr>
              <a:t>Middle East</a:t>
            </a:r>
          </a:p>
        </p:txBody>
      </p:sp>
    </p:spTree>
    <p:extLst>
      <p:ext uri="{BB962C8B-B14F-4D97-AF65-F5344CB8AC3E}">
        <p14:creationId xmlns:p14="http://schemas.microsoft.com/office/powerpoint/2010/main" val="2146253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3392"/>
                                        </p:tgtEl>
                                        <p:attrNameLst>
                                          <p:attrName>style.visibility</p:attrName>
                                        </p:attrNameLst>
                                      </p:cBhvr>
                                      <p:to>
                                        <p:strVal val="visible"/>
                                      </p:to>
                                    </p:set>
                                    <p:animEffect transition="in" filter="fade">
                                      <p:cBhvr>
                                        <p:cTn id="7" dur="2000"/>
                                        <p:tgtEl>
                                          <p:spTgt spid="613392"/>
                                        </p:tgtEl>
                                      </p:cBhvr>
                                    </p:animEffect>
                                  </p:childTnLst>
                                  <p:subTnLst>
                                    <p:audio>
                                      <p:cMediaNode>
                                        <p:cTn display="0" masterRel="sameClick">
                                          <p:stCondLst>
                                            <p:cond evt="begin" delay="0">
                                              <p:tn val="5"/>
                                            </p:cond>
                                          </p:stCondLst>
                                          <p:endCondLst>
                                            <p:cond evt="onStopAudio" delay="0">
                                              <p:tgtEl>
                                                <p:sldTgt/>
                                              </p:tgtEl>
                                            </p:cond>
                                          </p:endCondLst>
                                        </p:cTn>
                                        <p:tgtEl>
                                          <p:sndTgt r:embed="rId2" name="fiteratk.wav"/>
                                        </p:tgtEl>
                                      </p:cMediaNode>
                                    </p:audio>
                                  </p:subTnLst>
                                </p:cTn>
                              </p:par>
                            </p:childTnLst>
                          </p:cTn>
                        </p:par>
                        <p:par>
                          <p:cTn id="8" fill="hold" nodeType="afterGroup">
                            <p:stCondLst>
                              <p:cond delay="2000"/>
                            </p:stCondLst>
                            <p:childTnLst>
                              <p:par>
                                <p:cTn id="9" presetID="0" presetClass="path" presetSubtype="0" accel="50000" decel="50000" fill="hold" nodeType="afterEffect">
                                  <p:stCondLst>
                                    <p:cond delay="0"/>
                                  </p:stCondLst>
                                  <p:childTnLst>
                                    <p:animMotion origin="layout" path="M 3.33333E-6 -3.33333E-6 L -0.14792 0.24445 " pathEditMode="relative" rAng="0" ptsTypes="AA">
                                      <p:cBhvr>
                                        <p:cTn id="10" dur="3000" fill="hold"/>
                                        <p:tgtEl>
                                          <p:spTgt spid="613392"/>
                                        </p:tgtEl>
                                        <p:attrNameLst>
                                          <p:attrName>ppt_x</p:attrName>
                                          <p:attrName>ppt_y</p:attrName>
                                        </p:attrNameLst>
                                      </p:cBhvr>
                                      <p:rCtr x="-7396" y="12222"/>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13393"/>
                                        </p:tgtEl>
                                        <p:attrNameLst>
                                          <p:attrName>style.visibility</p:attrName>
                                        </p:attrNameLst>
                                      </p:cBhvr>
                                      <p:to>
                                        <p:strVal val="visible"/>
                                      </p:to>
                                    </p:set>
                                    <p:animEffect transition="in" filter="fade">
                                      <p:cBhvr>
                                        <p:cTn id="15" dur="2000"/>
                                        <p:tgtEl>
                                          <p:spTgt spid="613393"/>
                                        </p:tgtEl>
                                      </p:cBhvr>
                                    </p:animEffect>
                                  </p:childTnLst>
                                </p:cTn>
                              </p:par>
                              <p:par>
                                <p:cTn id="16" presetID="10" presetClass="entr" presetSubtype="0" fill="hold" nodeType="withEffect">
                                  <p:stCondLst>
                                    <p:cond delay="0"/>
                                  </p:stCondLst>
                                  <p:childTnLst>
                                    <p:set>
                                      <p:cBhvr>
                                        <p:cTn id="17" dur="1" fill="hold">
                                          <p:stCondLst>
                                            <p:cond delay="0"/>
                                          </p:stCondLst>
                                        </p:cTn>
                                        <p:tgtEl>
                                          <p:spTgt spid="613394"/>
                                        </p:tgtEl>
                                        <p:attrNameLst>
                                          <p:attrName>style.visibility</p:attrName>
                                        </p:attrNameLst>
                                      </p:cBhvr>
                                      <p:to>
                                        <p:strVal val="visible"/>
                                      </p:to>
                                    </p:set>
                                    <p:animEffect transition="in" filter="fade">
                                      <p:cBhvr>
                                        <p:cTn id="18" dur="2000"/>
                                        <p:tgtEl>
                                          <p:spTgt spid="613394"/>
                                        </p:tgtEl>
                                      </p:cBhvr>
                                    </p:animEffect>
                                  </p:childTnLst>
                                </p:cTn>
                              </p:par>
                              <p:par>
                                <p:cTn id="19" presetID="10" presetClass="exit" presetSubtype="0" fill="hold" nodeType="withEffect">
                                  <p:stCondLst>
                                    <p:cond delay="0"/>
                                  </p:stCondLst>
                                  <p:childTnLst>
                                    <p:animEffect transition="out" filter="fade">
                                      <p:cBhvr>
                                        <p:cTn id="20" dur="2000"/>
                                        <p:tgtEl>
                                          <p:spTgt spid="613392"/>
                                        </p:tgtEl>
                                      </p:cBhvr>
                                    </p:animEffect>
                                    <p:set>
                                      <p:cBhvr>
                                        <p:cTn id="21" dur="1" fill="hold">
                                          <p:stCondLst>
                                            <p:cond delay="1999"/>
                                          </p:stCondLst>
                                        </p:cTn>
                                        <p:tgtEl>
                                          <p:spTgt spid="613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828801" y="0"/>
            <a:ext cx="8564563" cy="838200"/>
          </a:xfrm>
        </p:spPr>
        <p:txBody>
          <a:bodyPr/>
          <a:lstStyle/>
          <a:p>
            <a:r>
              <a:rPr lang="en-US" altLang="x-none">
                <a:latin typeface="Calibri" charset="0"/>
              </a:rPr>
              <a:t>The Election of 1980</a:t>
            </a:r>
          </a:p>
        </p:txBody>
      </p:sp>
      <p:sp>
        <p:nvSpPr>
          <p:cNvPr id="50178" name="Rectangle 3"/>
          <p:cNvSpPr>
            <a:spLocks noGrp="1" noChangeArrowheads="1"/>
          </p:cNvSpPr>
          <p:nvPr>
            <p:ph type="body" idx="1"/>
          </p:nvPr>
        </p:nvSpPr>
        <p:spPr>
          <a:xfrm>
            <a:off x="1524000" y="685800"/>
            <a:ext cx="9144000" cy="1524000"/>
          </a:xfrm>
          <a:noFill/>
        </p:spPr>
        <p:txBody>
          <a:bodyPr/>
          <a:lstStyle/>
          <a:p>
            <a:pPr marL="0" indent="0" algn="ctr">
              <a:lnSpc>
                <a:spcPct val="85000"/>
              </a:lnSpc>
              <a:spcBef>
                <a:spcPct val="10000"/>
              </a:spcBef>
              <a:buNone/>
            </a:pPr>
            <a:r>
              <a:rPr lang="en-US" altLang="x-none" sz="3600">
                <a:latin typeface="Calibri" charset="0"/>
              </a:rPr>
              <a:t>By 1980, Carter had been unable to end stagflation, free the U.S. hostages in Iran, </a:t>
            </a:r>
            <a:br>
              <a:rPr lang="en-US" altLang="x-none" sz="3600">
                <a:latin typeface="Calibri" charset="0"/>
              </a:rPr>
            </a:br>
            <a:r>
              <a:rPr lang="en-US" altLang="x-none" sz="3600">
                <a:latin typeface="Calibri" charset="0"/>
              </a:rPr>
              <a:t>or restore America’s place in the world </a:t>
            </a:r>
          </a:p>
        </p:txBody>
      </p:sp>
      <p:pic>
        <p:nvPicPr>
          <p:cNvPr id="50179" name="Picture 10" descr="jimmy_ca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14588"/>
            <a:ext cx="5118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55" name="Rectangle 11"/>
          <p:cNvSpPr>
            <a:spLocks noChangeArrowheads="1"/>
          </p:cNvSpPr>
          <p:nvPr/>
        </p:nvSpPr>
        <p:spPr bwMode="auto">
          <a:xfrm>
            <a:off x="1524000" y="762000"/>
            <a:ext cx="9144000" cy="990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96925"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10000"/>
              </a:spcBef>
              <a:buFont typeface="Arial" charset="0"/>
              <a:buNone/>
            </a:pPr>
            <a:r>
              <a:rPr lang="en-US" altLang="x-none" sz="3600">
                <a:latin typeface="Calibri" charset="0"/>
              </a:rPr>
              <a:t>In the election of 1980, Americans in search </a:t>
            </a:r>
            <a:br>
              <a:rPr lang="en-US" altLang="x-none" sz="3600">
                <a:latin typeface="Calibri" charset="0"/>
              </a:rPr>
            </a:br>
            <a:r>
              <a:rPr lang="en-US" altLang="x-none" sz="3600">
                <a:latin typeface="Calibri" charset="0"/>
              </a:rPr>
              <a:t>of answers elected Ronald Reagan as president </a:t>
            </a:r>
          </a:p>
        </p:txBody>
      </p:sp>
      <p:sp>
        <p:nvSpPr>
          <p:cNvPr id="2" name="Rectangle 1"/>
          <p:cNvSpPr/>
          <p:nvPr/>
        </p:nvSpPr>
        <p:spPr>
          <a:xfrm>
            <a:off x="6909189" y="2414235"/>
            <a:ext cx="3501023" cy="8309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July 1979</a:t>
            </a:r>
          </a:p>
          <a:p>
            <a:pPr algn="ctr">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hlinkClick r:id="rId3"/>
              </a:rPr>
              <a:t>Carter’s “Malaise Speech”</a:t>
            </a:r>
            <a:endPar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2100" y="3276601"/>
            <a:ext cx="40259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38725" y="5380038"/>
            <a:ext cx="5638800" cy="1477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charset="0"/>
              <a:buChar char="•"/>
              <a:defRPr/>
            </a:pPr>
            <a:r>
              <a:rPr lang="en-US" dirty="0">
                <a:ea typeface="Arial"/>
                <a:cs typeface="Arial" panose="020B0604020202020204" pitchFamily="34" charset="0"/>
                <a:sym typeface="Arial"/>
              </a:rPr>
              <a:t>Americans ignored conservation efforts he </a:t>
            </a:r>
            <a:r>
              <a:rPr lang="en-US" dirty="0">
                <a:solidFill>
                  <a:srgbClr val="5E524C"/>
                </a:solidFill>
                <a:ea typeface="Arial"/>
                <a:cs typeface="Arial"/>
                <a:sym typeface="Arial"/>
              </a:rPr>
              <a:t>proposed </a:t>
            </a:r>
            <a:r>
              <a:rPr lang="mr-IN" dirty="0">
                <a:solidFill>
                  <a:srgbClr val="5E524C"/>
                </a:solidFill>
                <a:ea typeface="Arial"/>
                <a:cs typeface="Arial"/>
                <a:sym typeface="Arial"/>
              </a:rPr>
              <a:t>–</a:t>
            </a:r>
            <a:r>
              <a:rPr lang="en-US" dirty="0">
                <a:solidFill>
                  <a:srgbClr val="5E524C"/>
                </a:solidFill>
                <a:ea typeface="Arial"/>
                <a:cs typeface="Arial"/>
                <a:sym typeface="Arial"/>
              </a:rPr>
              <a:t> due to inflation and the oil crisis</a:t>
            </a:r>
          </a:p>
          <a:p>
            <a:pPr marL="285750" indent="-285750">
              <a:buFont typeface="Arial" charset="0"/>
              <a:buChar char="•"/>
              <a:defRPr/>
            </a:pPr>
            <a:r>
              <a:rPr lang="en-US" dirty="0">
                <a:solidFill>
                  <a:srgbClr val="FF0000"/>
                </a:solidFill>
                <a:ea typeface="Arial"/>
                <a:cs typeface="Arial"/>
                <a:sym typeface="Arial"/>
              </a:rPr>
              <a:t>Criticized the American public for falling into a "moral and spiritual crisis</a:t>
            </a:r>
          </a:p>
          <a:p>
            <a:pPr marL="285750" indent="-285750">
              <a:buFont typeface="Arial" charset="0"/>
              <a:buChar char="•"/>
              <a:defRPr/>
            </a:pPr>
            <a:r>
              <a:rPr lang="en-US" dirty="0">
                <a:solidFill>
                  <a:srgbClr val="FF0000"/>
                </a:solidFill>
                <a:ea typeface="Arial"/>
                <a:cs typeface="Arial"/>
                <a:sym typeface="Arial"/>
              </a:rPr>
              <a:t>Too concerned with material goods</a:t>
            </a:r>
          </a:p>
        </p:txBody>
      </p:sp>
      <p:pic>
        <p:nvPicPr>
          <p:cNvPr id="11" name="Picture 12" descr="ElectoralCollege1980-Large"/>
          <p:cNvPicPr>
            <a:picLocks noChangeAspect="1" noChangeArrowheads="1"/>
          </p:cNvPicPr>
          <p:nvPr/>
        </p:nvPicPr>
        <p:blipFill>
          <a:blip r:embed="rId5">
            <a:extLst>
              <a:ext uri="{28A0092B-C50C-407E-A947-70E740481C1C}">
                <a14:useLocalDpi xmlns:a14="http://schemas.microsoft.com/office/drawing/2010/main" val="0"/>
              </a:ext>
            </a:extLst>
          </a:blip>
          <a:srcRect l="4878" t="1338"/>
          <a:stretch>
            <a:fillRect/>
          </a:stretch>
        </p:blipFill>
        <p:spPr bwMode="auto">
          <a:xfrm>
            <a:off x="1524000" y="1717675"/>
            <a:ext cx="9144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453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20555"/>
                                        </p:tgtEl>
                                        <p:attrNameLst>
                                          <p:attrName>style.visibility</p:attrName>
                                        </p:attrNameLst>
                                      </p:cBhvr>
                                      <p:to>
                                        <p:strVal val="visible"/>
                                      </p:to>
                                    </p:set>
                                    <p:animEffect transition="in" filter="fade">
                                      <p:cBhvr>
                                        <p:cTn id="27" dur="2000"/>
                                        <p:tgtEl>
                                          <p:spTgt spid="620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5"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1"/>
          </p:nvPr>
        </p:nvSpPr>
        <p:spPr>
          <a:xfrm>
            <a:off x="1524000" y="381000"/>
            <a:ext cx="9144000" cy="6096000"/>
          </a:xfrm>
        </p:spPr>
        <p:txBody>
          <a:bodyPr/>
          <a:lstStyle/>
          <a:p>
            <a:pPr>
              <a:lnSpc>
                <a:spcPct val="90000"/>
              </a:lnSpc>
              <a:spcBef>
                <a:spcPct val="10000"/>
              </a:spcBef>
            </a:pPr>
            <a:r>
              <a:rPr lang="en-US" altLang="x-none" sz="3800">
                <a:latin typeface="Calibri" charset="0"/>
              </a:rPr>
              <a:t>By 1980, the USA seemed to be losing its place as the top nation in the world:</a:t>
            </a:r>
          </a:p>
          <a:p>
            <a:pPr lvl="1">
              <a:lnSpc>
                <a:spcPct val="90000"/>
              </a:lnSpc>
              <a:spcBef>
                <a:spcPct val="10000"/>
              </a:spcBef>
            </a:pPr>
            <a:r>
              <a:rPr lang="en-US" altLang="x-none" sz="3800">
                <a:latin typeface="Calibri" charset="0"/>
              </a:rPr>
              <a:t>The 1970s presented failures in the Cold War &amp; new problems in the Middle East</a:t>
            </a:r>
          </a:p>
          <a:p>
            <a:pPr lvl="1">
              <a:lnSpc>
                <a:spcPct val="90000"/>
              </a:lnSpc>
              <a:spcBef>
                <a:spcPct val="10000"/>
              </a:spcBef>
            </a:pPr>
            <a:r>
              <a:rPr lang="en-US" altLang="x-none" sz="3800">
                <a:latin typeface="Calibri" charset="0"/>
              </a:rPr>
              <a:t>The social protests &amp; counter culture seemed to divide liberals &amp; conservatives</a:t>
            </a:r>
          </a:p>
          <a:p>
            <a:pPr lvl="1">
              <a:lnSpc>
                <a:spcPct val="90000"/>
              </a:lnSpc>
              <a:spcBef>
                <a:spcPct val="10000"/>
              </a:spcBef>
            </a:pPr>
            <a:r>
              <a:rPr lang="en-US" altLang="x-none" sz="3800">
                <a:latin typeface="Calibri" charset="0"/>
              </a:rPr>
              <a:t>Stagflation &amp; the economic recession were growing worse, not better </a:t>
            </a:r>
          </a:p>
          <a:p>
            <a:pPr lvl="1">
              <a:lnSpc>
                <a:spcPct val="90000"/>
              </a:lnSpc>
              <a:spcBef>
                <a:spcPct val="10000"/>
              </a:spcBef>
            </a:pPr>
            <a:r>
              <a:rPr lang="en-US" altLang="x-none" sz="3800">
                <a:latin typeface="Calibri" charset="0"/>
              </a:rPr>
              <a:t>The failures of Johnson, Nixon, Ford, &amp; Carter left citizens in search of optimism, strong leadership, &amp; conservative policies</a:t>
            </a:r>
          </a:p>
        </p:txBody>
      </p:sp>
    </p:spTree>
    <p:extLst>
      <p:ext uri="{BB962C8B-B14F-4D97-AF65-F5344CB8AC3E}">
        <p14:creationId xmlns:p14="http://schemas.microsoft.com/office/powerpoint/2010/main" val="920918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524000" y="0"/>
            <a:ext cx="9144000" cy="838200"/>
          </a:xfrm>
        </p:spPr>
        <p:txBody>
          <a:bodyPr/>
          <a:lstStyle/>
          <a:p>
            <a:r>
              <a:rPr lang="en-US" altLang="x-none" b="1">
                <a:latin typeface="Calibri" charset="0"/>
              </a:rPr>
              <a:t>The Election of Richard Nixon</a:t>
            </a:r>
          </a:p>
        </p:txBody>
      </p:sp>
      <p:sp>
        <p:nvSpPr>
          <p:cNvPr id="564227" name="Rectangle 3"/>
          <p:cNvSpPr>
            <a:spLocks noGrp="1" noChangeArrowheads="1"/>
          </p:cNvSpPr>
          <p:nvPr>
            <p:ph type="body" idx="1"/>
          </p:nvPr>
        </p:nvSpPr>
        <p:spPr>
          <a:xfrm>
            <a:off x="1524000" y="838200"/>
            <a:ext cx="9144000" cy="1219200"/>
          </a:xfrm>
        </p:spPr>
        <p:txBody>
          <a:bodyPr/>
          <a:lstStyle/>
          <a:p>
            <a:pPr marL="0" indent="0" algn="ctr">
              <a:buNone/>
              <a:tabLst>
                <a:tab pos="7880350" algn="l"/>
              </a:tabLst>
            </a:pPr>
            <a:r>
              <a:rPr lang="en-US" altLang="x-none" sz="3800">
                <a:latin typeface="Calibri" charset="0"/>
              </a:rPr>
              <a:t>In 1968, Americans elected </a:t>
            </a:r>
            <a:br>
              <a:rPr lang="en-US" altLang="x-none" sz="3800">
                <a:latin typeface="Calibri" charset="0"/>
              </a:rPr>
            </a:br>
            <a:r>
              <a:rPr lang="en-US" altLang="x-none" sz="3800">
                <a:latin typeface="Calibri" charset="0"/>
              </a:rPr>
              <a:t>conservative Republican Richard Nixon </a:t>
            </a:r>
          </a:p>
        </p:txBody>
      </p:sp>
      <p:pic>
        <p:nvPicPr>
          <p:cNvPr id="564241" name="Picture 17" descr="1968_Electoral_Map"/>
          <p:cNvPicPr>
            <a:picLocks noChangeAspect="1" noChangeArrowheads="1"/>
          </p:cNvPicPr>
          <p:nvPr/>
        </p:nvPicPr>
        <p:blipFill>
          <a:blip r:embed="rId2">
            <a:lum bright="12000"/>
            <a:extLst>
              <a:ext uri="{28A0092B-C50C-407E-A947-70E740481C1C}">
                <a14:useLocalDpi xmlns:a14="http://schemas.microsoft.com/office/drawing/2010/main" val="0"/>
              </a:ext>
            </a:extLst>
          </a:blip>
          <a:srcRect t="2155" b="1701"/>
          <a:stretch>
            <a:fillRect/>
          </a:stretch>
        </p:blipFill>
        <p:spPr bwMode="auto">
          <a:xfrm>
            <a:off x="1524000" y="2057400"/>
            <a:ext cx="91440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564243" name="Text Box 19"/>
          <p:cNvSpPr txBox="1">
            <a:spLocks noChangeArrowheads="1"/>
          </p:cNvSpPr>
          <p:nvPr/>
        </p:nvSpPr>
        <p:spPr bwMode="auto">
          <a:xfrm>
            <a:off x="1524000" y="685801"/>
            <a:ext cx="9144000" cy="157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altLang="x-none" sz="3600" dirty="0"/>
              <a:t>Nixon’s victory in 1968 was due to the </a:t>
            </a:r>
            <a:br>
              <a:rPr lang="en-US" altLang="x-none" sz="3600" dirty="0"/>
            </a:br>
            <a:r>
              <a:rPr lang="en-US" altLang="x-none" sz="3600" dirty="0"/>
              <a:t>turnout of a “silent majority” who wanted </a:t>
            </a:r>
            <a:br>
              <a:rPr lang="en-US" altLang="x-none" sz="3600" dirty="0"/>
            </a:br>
            <a:r>
              <a:rPr lang="en-US" altLang="x-none" sz="3600" b="1" dirty="0">
                <a:solidFill>
                  <a:srgbClr val="FF0000"/>
                </a:solidFill>
              </a:rPr>
              <a:t>a more conservative government </a:t>
            </a:r>
          </a:p>
        </p:txBody>
      </p:sp>
      <p:pic>
        <p:nvPicPr>
          <p:cNvPr id="564244" name="Picture 20"/>
          <p:cNvPicPr>
            <a:picLocks noChangeAspect="1" noChangeArrowheads="1"/>
          </p:cNvPicPr>
          <p:nvPr/>
        </p:nvPicPr>
        <p:blipFill>
          <a:blip r:embed="rId3">
            <a:extLst>
              <a:ext uri="{28A0092B-C50C-407E-A947-70E740481C1C}">
                <a14:useLocalDpi xmlns:a14="http://schemas.microsoft.com/office/drawing/2010/main" val="0"/>
              </a:ext>
            </a:extLst>
          </a:blip>
          <a:srcRect l="1595" t="27834" r="40599" b="26003"/>
          <a:stretch>
            <a:fillRect/>
          </a:stretch>
        </p:blipFill>
        <p:spPr bwMode="auto">
          <a:xfrm>
            <a:off x="2209800" y="1764771"/>
            <a:ext cx="7772400" cy="46529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059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4243"/>
                                        </p:tgtEl>
                                        <p:attrNameLst>
                                          <p:attrName>style.visibility</p:attrName>
                                        </p:attrNameLst>
                                      </p:cBhvr>
                                      <p:to>
                                        <p:strVal val="visible"/>
                                      </p:to>
                                    </p:set>
                                    <p:animEffect transition="in" filter="fade">
                                      <p:cBhvr>
                                        <p:cTn id="7" dur="2000"/>
                                        <p:tgtEl>
                                          <p:spTgt spid="564243"/>
                                        </p:tgtEl>
                                      </p:cBhvr>
                                    </p:animEffect>
                                  </p:childTnLst>
                                </p:cTn>
                              </p:par>
                              <p:par>
                                <p:cTn id="8" presetID="10" presetClass="entr" presetSubtype="0" fill="hold" nodeType="withEffect">
                                  <p:stCondLst>
                                    <p:cond delay="0"/>
                                  </p:stCondLst>
                                  <p:childTnLst>
                                    <p:set>
                                      <p:cBhvr>
                                        <p:cTn id="9" dur="1" fill="hold">
                                          <p:stCondLst>
                                            <p:cond delay="0"/>
                                          </p:stCondLst>
                                        </p:cTn>
                                        <p:tgtEl>
                                          <p:spTgt spid="564244"/>
                                        </p:tgtEl>
                                        <p:attrNameLst>
                                          <p:attrName>style.visibility</p:attrName>
                                        </p:attrNameLst>
                                      </p:cBhvr>
                                      <p:to>
                                        <p:strVal val="visible"/>
                                      </p:to>
                                    </p:set>
                                    <p:animEffect transition="in" filter="fade">
                                      <p:cBhvr>
                                        <p:cTn id="10" dur="2000"/>
                                        <p:tgtEl>
                                          <p:spTgt spid="564244"/>
                                        </p:tgtEl>
                                      </p:cBhvr>
                                    </p:animEffect>
                                  </p:childTnLst>
                                </p:cTn>
                              </p:par>
                              <p:par>
                                <p:cTn id="11" presetID="10" presetClass="exit" presetSubtype="0" fill="hold" grpId="0" nodeType="withEffect">
                                  <p:stCondLst>
                                    <p:cond delay="0"/>
                                  </p:stCondLst>
                                  <p:childTnLst>
                                    <p:animEffect transition="out" filter="fade">
                                      <p:cBhvr>
                                        <p:cTn id="12" dur="2000"/>
                                        <p:tgtEl>
                                          <p:spTgt spid="564227">
                                            <p:txEl>
                                              <p:pRg st="0" end="0"/>
                                            </p:txEl>
                                          </p:spTgt>
                                        </p:tgtEl>
                                      </p:cBhvr>
                                    </p:animEffect>
                                    <p:set>
                                      <p:cBhvr>
                                        <p:cTn id="13" dur="1" fill="hold">
                                          <p:stCondLst>
                                            <p:cond delay="1999"/>
                                          </p:stCondLst>
                                        </p:cTn>
                                        <p:tgtEl>
                                          <p:spTgt spid="564227">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564241"/>
                                        </p:tgtEl>
                                      </p:cBhvr>
                                    </p:animEffect>
                                    <p:set>
                                      <p:cBhvr>
                                        <p:cTn id="16" dur="1" fill="hold">
                                          <p:stCondLst>
                                            <p:cond delay="1999"/>
                                          </p:stCondLst>
                                        </p:cTn>
                                        <p:tgtEl>
                                          <p:spTgt spid="564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P spid="5642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524000" y="0"/>
            <a:ext cx="9144000" cy="914400"/>
          </a:xfrm>
        </p:spPr>
        <p:txBody>
          <a:bodyPr/>
          <a:lstStyle/>
          <a:p>
            <a:r>
              <a:rPr lang="en-US" altLang="x-none" sz="3600" b="1">
                <a:solidFill>
                  <a:srgbClr val="002060"/>
                </a:solidFill>
                <a:latin typeface="Calibri" charset="0"/>
              </a:rPr>
              <a:t>Nixon’s </a:t>
            </a:r>
            <a:r>
              <a:rPr lang="en-US" altLang="x-none" sz="3600" b="1">
                <a:solidFill>
                  <a:srgbClr val="FF0000"/>
                </a:solidFill>
                <a:latin typeface="Calibri" charset="0"/>
              </a:rPr>
              <a:t>Domestic</a:t>
            </a:r>
            <a:r>
              <a:rPr lang="en-US" altLang="x-none" sz="3600" b="1">
                <a:solidFill>
                  <a:srgbClr val="002060"/>
                </a:solidFill>
                <a:latin typeface="Calibri" charset="0"/>
              </a:rPr>
              <a:t> Policy </a:t>
            </a:r>
            <a:r>
              <a:rPr lang="mr-IN" altLang="x-none" sz="3600" b="1">
                <a:solidFill>
                  <a:srgbClr val="002060"/>
                </a:solidFill>
                <a:latin typeface="Calibri" charset="0"/>
              </a:rPr>
              <a:t>–</a:t>
            </a:r>
            <a:r>
              <a:rPr lang="en-US" altLang="x-none" sz="3600" b="1">
                <a:solidFill>
                  <a:srgbClr val="002060"/>
                </a:solidFill>
                <a:latin typeface="Calibri" charset="0"/>
              </a:rPr>
              <a:t> </a:t>
            </a:r>
            <a:r>
              <a:rPr lang="en-US" altLang="x-none" sz="3600" b="1" u="sng">
                <a:solidFill>
                  <a:srgbClr val="FF0000"/>
                </a:solidFill>
                <a:latin typeface="Calibri" charset="0"/>
              </a:rPr>
              <a:t>NEW FEDERALISM</a:t>
            </a:r>
            <a:endParaRPr lang="en-US" altLang="x-none" sz="3600" b="1">
              <a:solidFill>
                <a:srgbClr val="FF0000"/>
              </a:solidFill>
              <a:latin typeface="Calibri" charset="0"/>
            </a:endParaRPr>
          </a:p>
        </p:txBody>
      </p:sp>
      <p:sp>
        <p:nvSpPr>
          <p:cNvPr id="12290" name="Rectangle 3"/>
          <p:cNvSpPr>
            <a:spLocks noGrp="1" noChangeArrowheads="1"/>
          </p:cNvSpPr>
          <p:nvPr>
            <p:ph type="body" idx="1"/>
          </p:nvPr>
        </p:nvSpPr>
        <p:spPr>
          <a:xfrm>
            <a:off x="1524000" y="1187450"/>
            <a:ext cx="4114800" cy="1524000"/>
          </a:xfrm>
        </p:spPr>
        <p:txBody>
          <a:bodyPr>
            <a:normAutofit lnSpcReduction="10000"/>
          </a:bodyPr>
          <a:lstStyle/>
          <a:p>
            <a:pPr marL="0" indent="0" algn="ctr">
              <a:buNone/>
            </a:pPr>
            <a:r>
              <a:rPr lang="en-US" altLang="x-none" sz="3500" b="1" u="sng">
                <a:latin typeface="Calibri" charset="0"/>
              </a:rPr>
              <a:t>Conservative</a:t>
            </a:r>
            <a:r>
              <a:rPr lang="en-US" altLang="x-none" sz="3500">
                <a:latin typeface="Calibri" charset="0"/>
              </a:rPr>
              <a:t> = </a:t>
            </a:r>
            <a:r>
              <a:rPr lang="en-US" altLang="x-none" sz="3500" b="1">
                <a:latin typeface="Calibri" charset="0"/>
              </a:rPr>
              <a:t>limit size of the national government </a:t>
            </a:r>
          </a:p>
        </p:txBody>
      </p:sp>
      <p:sp>
        <p:nvSpPr>
          <p:cNvPr id="12291" name="Rectangle 11"/>
          <p:cNvSpPr>
            <a:spLocks noChangeArrowheads="1"/>
          </p:cNvSpPr>
          <p:nvPr/>
        </p:nvSpPr>
        <p:spPr bwMode="auto">
          <a:xfrm>
            <a:off x="1524000" y="2841625"/>
            <a:ext cx="4191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buFont typeface="Arial" charset="0"/>
              <a:buNone/>
            </a:pPr>
            <a:r>
              <a:rPr lang="en-US" altLang="x-none" sz="3600" b="1">
                <a:solidFill>
                  <a:schemeClr val="folHlink"/>
                </a:solidFill>
                <a:latin typeface="Calibri" charset="0"/>
              </a:rPr>
              <a:t>Reduce</a:t>
            </a:r>
            <a:r>
              <a:rPr lang="en-US" altLang="x-none" sz="3000" b="1">
                <a:solidFill>
                  <a:schemeClr val="folHlink"/>
                </a:solidFill>
                <a:latin typeface="Calibri" charset="0"/>
              </a:rPr>
              <a:t> </a:t>
            </a:r>
            <a:r>
              <a:rPr lang="en-US" altLang="x-none" sz="3600" b="1">
                <a:solidFill>
                  <a:schemeClr val="folHlink"/>
                </a:solidFill>
                <a:latin typeface="Calibri" charset="0"/>
              </a:rPr>
              <a:t>or eliminate</a:t>
            </a:r>
            <a:r>
              <a:rPr lang="en-US" altLang="x-none" sz="3000" b="1">
                <a:solidFill>
                  <a:schemeClr val="folHlink"/>
                </a:solidFill>
                <a:latin typeface="Calibri" charset="0"/>
              </a:rPr>
              <a:t> </a:t>
            </a:r>
            <a:r>
              <a:rPr lang="en-US" altLang="x-none" sz="3600" b="1">
                <a:solidFill>
                  <a:schemeClr val="folHlink"/>
                </a:solidFill>
                <a:latin typeface="Calibri" charset="0"/>
              </a:rPr>
              <a:t>many</a:t>
            </a:r>
            <a:r>
              <a:rPr lang="en-US" altLang="x-none" sz="3000" b="1">
                <a:solidFill>
                  <a:schemeClr val="folHlink"/>
                </a:solidFill>
                <a:latin typeface="Calibri" charset="0"/>
              </a:rPr>
              <a:t> </a:t>
            </a:r>
            <a:r>
              <a:rPr lang="en-US" altLang="x-none" sz="3600" b="1">
                <a:solidFill>
                  <a:schemeClr val="folHlink"/>
                </a:solidFill>
                <a:latin typeface="Calibri" charset="0"/>
              </a:rPr>
              <a:t>Great Society</a:t>
            </a:r>
            <a:r>
              <a:rPr lang="en-US" altLang="x-none" sz="3000" b="1">
                <a:solidFill>
                  <a:schemeClr val="folHlink"/>
                </a:solidFill>
                <a:latin typeface="Calibri" charset="0"/>
              </a:rPr>
              <a:t> </a:t>
            </a:r>
            <a:r>
              <a:rPr lang="en-US" altLang="x-none" sz="3600" b="1">
                <a:solidFill>
                  <a:schemeClr val="folHlink"/>
                </a:solidFill>
                <a:latin typeface="Calibri" charset="0"/>
              </a:rPr>
              <a:t>programs </a:t>
            </a:r>
            <a:r>
              <a:rPr lang="mr-IN" altLang="x-none" sz="3600" b="1">
                <a:solidFill>
                  <a:schemeClr val="folHlink"/>
                </a:solidFill>
                <a:latin typeface="Calibri" charset="0"/>
              </a:rPr>
              <a:t>–</a:t>
            </a:r>
            <a:r>
              <a:rPr lang="en-US" altLang="x-none" sz="3600" b="1">
                <a:solidFill>
                  <a:schemeClr val="folHlink"/>
                </a:solidFill>
                <a:latin typeface="Calibri" charset="0"/>
              </a:rPr>
              <a:t> TOO $$   </a:t>
            </a:r>
          </a:p>
        </p:txBody>
      </p:sp>
      <p:sp>
        <p:nvSpPr>
          <p:cNvPr id="12292" name="Rectangle 12"/>
          <p:cNvSpPr>
            <a:spLocks noChangeArrowheads="1"/>
          </p:cNvSpPr>
          <p:nvPr/>
        </p:nvSpPr>
        <p:spPr bwMode="auto">
          <a:xfrm>
            <a:off x="1524000" y="4572000"/>
            <a:ext cx="4114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90000"/>
              </a:lnSpc>
              <a:buFont typeface="Arial" charset="0"/>
              <a:buNone/>
            </a:pPr>
            <a:r>
              <a:rPr lang="en-US" altLang="x-none" sz="3600" b="1">
                <a:solidFill>
                  <a:srgbClr val="0000CC"/>
                </a:solidFill>
                <a:latin typeface="Calibri" charset="0"/>
              </a:rPr>
              <a:t>States more control over how money for welfare programs was spent  </a:t>
            </a:r>
          </a:p>
        </p:txBody>
      </p:sp>
      <p:pic>
        <p:nvPicPr>
          <p:cNvPr id="565261" name="Picture 13"/>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l="30107" t="11458" r="10938" b="6250"/>
          <a:stretch>
            <a:fillRect/>
          </a:stretch>
        </p:blipFill>
        <p:spPr bwMode="auto">
          <a:xfrm>
            <a:off x="5791200" y="914400"/>
            <a:ext cx="4876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13046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95"/>
          <p:cNvSpPr>
            <a:spLocks noGrp="1"/>
          </p:cNvSpPr>
          <p:nvPr>
            <p:ph type="title"/>
          </p:nvPr>
        </p:nvSpPr>
        <p:spPr>
          <a:xfrm>
            <a:off x="1524000" y="152401"/>
            <a:ext cx="9144000" cy="569913"/>
          </a:xfrm>
        </p:spPr>
        <p:txBody>
          <a:bodyPr vert="horz" lIns="68569" tIns="34275" rIns="68569" bIns="34275" rtlCol="0" anchor="b">
            <a:normAutofit/>
          </a:bodyPr>
          <a:lstStyle/>
          <a:p>
            <a:pPr>
              <a:buClr>
                <a:schemeClr val="accent1"/>
              </a:buClr>
              <a:buSzPct val="25000"/>
            </a:pPr>
            <a:r>
              <a:rPr lang="en-US" altLang="x-none" sz="3600" b="1">
                <a:latin typeface="Calibri" charset="0"/>
                <a:ea typeface="Calibri" charset="0"/>
                <a:cs typeface="Calibri" charset="0"/>
                <a:sym typeface="Georgia" charset="0"/>
              </a:rPr>
              <a:t>Nixon’s </a:t>
            </a:r>
            <a:r>
              <a:rPr lang="en-US" altLang="x-none" sz="3600" b="1">
                <a:solidFill>
                  <a:srgbClr val="FF0000"/>
                </a:solidFill>
                <a:latin typeface="Calibri" charset="0"/>
                <a:ea typeface="Calibri" charset="0"/>
                <a:cs typeface="Calibri" charset="0"/>
                <a:sym typeface="Georgia" charset="0"/>
              </a:rPr>
              <a:t>Domestic </a:t>
            </a:r>
            <a:r>
              <a:rPr lang="en-US" altLang="x-none" sz="3600" b="1">
                <a:latin typeface="Calibri" charset="0"/>
                <a:ea typeface="Calibri" charset="0"/>
                <a:cs typeface="Calibri" charset="0"/>
                <a:sym typeface="Georgia" charset="0"/>
              </a:rPr>
              <a:t>Policy - </a:t>
            </a:r>
            <a:r>
              <a:rPr lang="en-US" altLang="x-none" sz="3600" b="1" u="sng">
                <a:solidFill>
                  <a:srgbClr val="FF0000"/>
                </a:solidFill>
                <a:latin typeface="Calibri" charset="0"/>
                <a:ea typeface="Calibri" charset="0"/>
                <a:cs typeface="Calibri" charset="0"/>
                <a:sym typeface="Georgia" charset="0"/>
              </a:rPr>
              <a:t>the Environment</a:t>
            </a:r>
          </a:p>
        </p:txBody>
      </p:sp>
      <p:sp>
        <p:nvSpPr>
          <p:cNvPr id="196" name="Shape 196"/>
          <p:cNvSpPr txBox="1">
            <a:spLocks noGrp="1"/>
          </p:cNvSpPr>
          <p:nvPr>
            <p:ph type="body" idx="1"/>
          </p:nvPr>
        </p:nvSpPr>
        <p:spPr>
          <a:xfrm>
            <a:off x="1524000" y="838200"/>
            <a:ext cx="6096000" cy="3511550"/>
          </a:xfrm>
        </p:spPr>
        <p:txBody>
          <a:bodyPr vert="horz" lIns="68569" tIns="34275" rIns="68569" bIns="34275" rtlCol="0">
            <a:noAutofit/>
          </a:bodyPr>
          <a:lstStyle/>
          <a:p>
            <a:pPr marL="0" indent="0">
              <a:spcBef>
                <a:spcPts val="0"/>
              </a:spcBef>
              <a:buSzPct val="100000"/>
              <a:buNone/>
              <a:defRPr/>
            </a:pPr>
            <a:r>
              <a:rPr lang="en-US" sz="3200" b="1" dirty="0">
                <a:solidFill>
                  <a:srgbClr val="FF0000"/>
                </a:solidFill>
                <a:ea typeface="Georgia"/>
                <a:cs typeface="Arial" panose="020B0604020202020204" pitchFamily="34" charset="0"/>
                <a:sym typeface="Georgia"/>
              </a:rPr>
              <a:t>Environmental Protection Agency (EPA) </a:t>
            </a:r>
          </a:p>
          <a:p>
            <a:pPr>
              <a:spcBef>
                <a:spcPts val="0"/>
              </a:spcBef>
              <a:buSzPct val="100000"/>
              <a:defRPr/>
            </a:pPr>
            <a:r>
              <a:rPr lang="en-US" sz="2400" dirty="0"/>
              <a:t>regulate pollution, emissions, and other factors that negatively influence the natural environment</a:t>
            </a:r>
          </a:p>
          <a:p>
            <a:pPr>
              <a:spcBef>
                <a:spcPts val="0"/>
              </a:spcBef>
              <a:buSzPct val="100000"/>
              <a:defRPr/>
            </a:pPr>
            <a:r>
              <a:rPr lang="en-US" sz="2400" dirty="0"/>
              <a:t>significant triumph for the environmentalist movement</a:t>
            </a:r>
          </a:p>
          <a:p>
            <a:pPr>
              <a:spcBef>
                <a:spcPts val="0"/>
              </a:spcBef>
              <a:buSzPct val="100000"/>
              <a:defRPr/>
            </a:pPr>
            <a:r>
              <a:rPr lang="en-US" sz="2400" b="1" dirty="0">
                <a:ea typeface="Georgia"/>
                <a:cs typeface="Arial" panose="020B0604020202020204" pitchFamily="34" charset="0"/>
                <a:sym typeface="Georgia"/>
              </a:rPr>
              <a:t>Earth Day (1970)</a:t>
            </a:r>
          </a:p>
          <a:p>
            <a:pPr marL="342900" lvl="1">
              <a:spcBef>
                <a:spcPts val="450"/>
              </a:spcBef>
              <a:buClr>
                <a:srgbClr val="4C0000"/>
              </a:buClr>
              <a:buSzPct val="100000"/>
              <a:buNone/>
              <a:defRPr/>
            </a:pPr>
            <a:endParaRPr sz="1050" dirty="0">
              <a:solidFill>
                <a:schemeClr val="dk2"/>
              </a:solidFill>
              <a:latin typeface="Georgia"/>
              <a:ea typeface="Georgia"/>
              <a:cs typeface="Georgia"/>
              <a:sym typeface="Georgia"/>
            </a:endParaRPr>
          </a:p>
        </p:txBody>
      </p:sp>
      <p:sp>
        <p:nvSpPr>
          <p:cNvPr id="8" name="Shape 196"/>
          <p:cNvSpPr txBox="1">
            <a:spLocks/>
          </p:cNvSpPr>
          <p:nvPr/>
        </p:nvSpPr>
        <p:spPr bwMode="auto">
          <a:xfrm>
            <a:off x="1524000" y="4572000"/>
            <a:ext cx="6705600" cy="351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lIns="68569" tIns="34275" rIns="68569" bIns="34275"/>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Font typeface="Arial" charset="0"/>
              <a:buNone/>
            </a:pPr>
            <a:r>
              <a:rPr lang="en-US" altLang="x-none" sz="3200" b="1">
                <a:solidFill>
                  <a:srgbClr val="FF0000"/>
                </a:solidFill>
                <a:ea typeface="Georgia" charset="0"/>
                <a:cs typeface="Arial" charset="0"/>
                <a:sym typeface="Georgia" charset="0"/>
              </a:rPr>
              <a:t>Occupational Safety and Health Administration (OSHA)</a:t>
            </a:r>
          </a:p>
          <a:p>
            <a:pPr>
              <a:spcBef>
                <a:spcPct val="0"/>
              </a:spcBef>
            </a:pPr>
            <a:r>
              <a:rPr lang="en-US" altLang="x-none" sz="3600" b="1">
                <a:solidFill>
                  <a:srgbClr val="FF0000"/>
                </a:solidFill>
                <a:ea typeface="Georgia" charset="0"/>
                <a:cs typeface="Arial" charset="0"/>
                <a:sym typeface="Georgia" charset="0"/>
              </a:rPr>
              <a:t> </a:t>
            </a:r>
            <a:r>
              <a:rPr lang="en-US" altLang="x-none" sz="2400">
                <a:ea typeface="Georgia" charset="0"/>
                <a:cs typeface="Arial" charset="0"/>
              </a:rPr>
              <a:t>assure safe and healthful working conditions for working men and women</a:t>
            </a:r>
            <a:endParaRPr lang="en-US" altLang="x-none" sz="1100">
              <a:solidFill>
                <a:srgbClr val="003366"/>
              </a:solidFill>
              <a:latin typeface="Georgia" charset="0"/>
              <a:ea typeface="Georgia" charset="0"/>
              <a:cs typeface="Arial" charset="0"/>
              <a:sym typeface="Georgia" charset="0"/>
            </a:endParaRPr>
          </a:p>
        </p:txBody>
      </p:sp>
    </p:spTree>
    <p:extLst>
      <p:ext uri="{BB962C8B-B14F-4D97-AF65-F5344CB8AC3E}">
        <p14:creationId xmlns:p14="http://schemas.microsoft.com/office/powerpoint/2010/main" val="6421086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1000"/>
                                        <p:tgtEl>
                                          <p:spTgt spid="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81200" y="38100"/>
            <a:ext cx="8229600" cy="1371600"/>
          </a:xfrm>
        </p:spPr>
        <p:txBody>
          <a:bodyPr/>
          <a:lstStyle/>
          <a:p>
            <a:pPr eaLnBrk="1" hangingPunct="1"/>
            <a:r>
              <a:rPr lang="en-US" altLang="x-none" b="1"/>
              <a:t>One Giant Leap for Mankind:</a:t>
            </a:r>
            <a:br>
              <a:rPr lang="en-US" altLang="x-none" b="1"/>
            </a:br>
            <a:r>
              <a:rPr lang="en-US" altLang="x-none" b="1">
                <a:hlinkClick r:id="rId2"/>
              </a:rPr>
              <a:t>Apollo 11 Mission</a:t>
            </a:r>
            <a:endParaRPr lang="en-US" altLang="x-none" b="1"/>
          </a:p>
        </p:txBody>
      </p:sp>
      <p:sp>
        <p:nvSpPr>
          <p:cNvPr id="15362" name="Rectangle 3"/>
          <p:cNvSpPr>
            <a:spLocks noGrp="1" noChangeArrowheads="1"/>
          </p:cNvSpPr>
          <p:nvPr>
            <p:ph type="body" sz="half" idx="1"/>
          </p:nvPr>
        </p:nvSpPr>
        <p:spPr>
          <a:xfrm>
            <a:off x="1981200" y="4724400"/>
            <a:ext cx="8001000" cy="1676400"/>
          </a:xfrm>
        </p:spPr>
        <p:txBody>
          <a:bodyPr/>
          <a:lstStyle/>
          <a:p>
            <a:pPr eaLnBrk="1" hangingPunct="1">
              <a:buFont typeface="Wingdings" charset="2"/>
              <a:buChar char="n"/>
            </a:pPr>
            <a:r>
              <a:rPr lang="en-US" altLang="x-none" sz="2400"/>
              <a:t>On July 20, 1969, astronaut Neil Armstrong became the </a:t>
            </a:r>
            <a:r>
              <a:rPr lang="en-US" altLang="x-none" sz="2400" b="1">
                <a:solidFill>
                  <a:srgbClr val="FF0000"/>
                </a:solidFill>
              </a:rPr>
              <a:t>first man to walk on the moon</a:t>
            </a:r>
            <a:r>
              <a:rPr lang="en-US" altLang="x-none" sz="2400"/>
              <a:t>. </a:t>
            </a:r>
          </a:p>
          <a:p>
            <a:pPr eaLnBrk="1" hangingPunct="1">
              <a:buFont typeface="Wingdings" charset="2"/>
              <a:buChar char="n"/>
            </a:pPr>
            <a:r>
              <a:rPr lang="en-US" altLang="x-none" sz="2400"/>
              <a:t>Fulfilled the goal JFK had set for the U.S. almost 10 years before, in 1961.</a:t>
            </a:r>
          </a:p>
        </p:txBody>
      </p:sp>
      <p:pic>
        <p:nvPicPr>
          <p:cNvPr id="15363" name="Picture 5" descr="1Neil_Armstrong_auf_dem_Mond"/>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43200" y="1409700"/>
            <a:ext cx="4724400" cy="3200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59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0"/>
            <a:ext cx="9144000" cy="914400"/>
          </a:xfrm>
        </p:spPr>
        <p:txBody>
          <a:bodyPr/>
          <a:lstStyle/>
          <a:p>
            <a:r>
              <a:rPr lang="en-US" altLang="x-none" b="1">
                <a:latin typeface="Calibri" charset="0"/>
              </a:rPr>
              <a:t>Nixon’s </a:t>
            </a:r>
            <a:r>
              <a:rPr lang="en-US" altLang="x-none" b="1">
                <a:solidFill>
                  <a:srgbClr val="FF0000"/>
                </a:solidFill>
                <a:latin typeface="Calibri" charset="0"/>
              </a:rPr>
              <a:t>Foreign</a:t>
            </a:r>
            <a:r>
              <a:rPr lang="en-US" altLang="x-none" b="1">
                <a:latin typeface="Calibri" charset="0"/>
              </a:rPr>
              <a:t> Policy - </a:t>
            </a:r>
            <a:r>
              <a:rPr lang="en-US" altLang="x-none" b="1" u="sng">
                <a:solidFill>
                  <a:srgbClr val="FF0000"/>
                </a:solidFill>
                <a:latin typeface="Calibri" charset="0"/>
              </a:rPr>
              <a:t>Vietnam</a:t>
            </a:r>
          </a:p>
        </p:txBody>
      </p:sp>
      <p:sp>
        <p:nvSpPr>
          <p:cNvPr id="16386" name="Rectangle 5"/>
          <p:cNvSpPr>
            <a:spLocks noGrp="1" noChangeArrowheads="1"/>
          </p:cNvSpPr>
          <p:nvPr>
            <p:ph type="body" idx="1"/>
          </p:nvPr>
        </p:nvSpPr>
        <p:spPr>
          <a:xfrm>
            <a:off x="1600200" y="990600"/>
            <a:ext cx="4724400" cy="1752600"/>
          </a:xfrm>
          <a:noFill/>
        </p:spPr>
        <p:txBody>
          <a:bodyPr/>
          <a:lstStyle/>
          <a:p>
            <a:pPr marL="0" indent="0" algn="ctr">
              <a:buNone/>
            </a:pPr>
            <a:r>
              <a:rPr lang="en-US" altLang="x-none" sz="3800">
                <a:latin typeface="Calibri" charset="0"/>
              </a:rPr>
              <a:t>Nixon’s foreign policy included “</a:t>
            </a:r>
            <a:r>
              <a:rPr lang="en-US" altLang="x-none" sz="3800" b="1">
                <a:latin typeface="Calibri" charset="0"/>
              </a:rPr>
              <a:t>peace with honor</a:t>
            </a:r>
            <a:r>
              <a:rPr lang="en-US" altLang="x-none" sz="3800">
                <a:latin typeface="Calibri" charset="0"/>
              </a:rPr>
              <a:t>” in Vietnam </a:t>
            </a:r>
          </a:p>
        </p:txBody>
      </p:sp>
      <p:sp>
        <p:nvSpPr>
          <p:cNvPr id="579590" name="Rectangle 6"/>
          <p:cNvSpPr>
            <a:spLocks noChangeArrowheads="1"/>
          </p:cNvSpPr>
          <p:nvPr/>
        </p:nvSpPr>
        <p:spPr bwMode="auto">
          <a:xfrm>
            <a:off x="1524000" y="2743200"/>
            <a:ext cx="4953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pPr>
            <a:r>
              <a:rPr lang="en-US" altLang="x-none" sz="3600">
                <a:solidFill>
                  <a:srgbClr val="0000CC"/>
                </a:solidFill>
                <a:latin typeface="Calibri" charset="0"/>
              </a:rPr>
              <a:t>Nixon discussed plans for “Vietnamization” </a:t>
            </a:r>
            <a:br>
              <a:rPr lang="en-US" altLang="x-none" sz="3600">
                <a:solidFill>
                  <a:srgbClr val="0000CC"/>
                </a:solidFill>
                <a:latin typeface="Calibri" charset="0"/>
              </a:rPr>
            </a:br>
            <a:r>
              <a:rPr lang="en-US" altLang="x-none" sz="3600">
                <a:solidFill>
                  <a:srgbClr val="0000CC"/>
                </a:solidFill>
                <a:latin typeface="Calibri" charset="0"/>
              </a:rPr>
              <a:t>but secretly bombed Cambodia &amp; Laos in 1970</a:t>
            </a:r>
          </a:p>
        </p:txBody>
      </p:sp>
      <p:sp>
        <p:nvSpPr>
          <p:cNvPr id="579595" name="Rectangle 11"/>
          <p:cNvSpPr>
            <a:spLocks noChangeArrowheads="1"/>
          </p:cNvSpPr>
          <p:nvPr/>
        </p:nvSpPr>
        <p:spPr bwMode="auto">
          <a:xfrm>
            <a:off x="1600200" y="4800600"/>
            <a:ext cx="4800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buFont typeface="Arial" charset="0"/>
              <a:buNone/>
            </a:pPr>
            <a:r>
              <a:rPr lang="en-US" altLang="x-none" sz="3600">
                <a:solidFill>
                  <a:schemeClr val="folHlink"/>
                </a:solidFill>
                <a:latin typeface="Calibri" charset="0"/>
              </a:rPr>
              <a:t>In 1973, Nixon negotiated a cease fire, withdrew U.S. troops, &amp; ended the Vietnam War </a:t>
            </a:r>
          </a:p>
        </p:txBody>
      </p:sp>
      <p:pic>
        <p:nvPicPr>
          <p:cNvPr id="579596" name="Picture 12" descr=" "/>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600200" y="2667000"/>
            <a:ext cx="46482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03" name="Picture 19" descr="Triangular Diplom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5588"/>
            <a:ext cx="48006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04" name="Picture 20" descr="DIVI650"/>
          <p:cNvPicPr>
            <a:picLocks noChangeAspect="1" noChangeArrowheads="1"/>
          </p:cNvPicPr>
          <p:nvPr/>
        </p:nvPicPr>
        <p:blipFill>
          <a:blip r:embed="rId4">
            <a:lum bright="-24000" contrast="36000"/>
            <a:extLst>
              <a:ext uri="{28A0092B-C50C-407E-A947-70E740481C1C}">
                <a14:useLocalDpi xmlns:a14="http://schemas.microsoft.com/office/drawing/2010/main" val="0"/>
              </a:ext>
            </a:extLst>
          </a:blip>
          <a:srcRect/>
          <a:stretch>
            <a:fillRect/>
          </a:stretch>
        </p:blipFill>
        <p:spPr bwMode="auto">
          <a:xfrm>
            <a:off x="6553201" y="1447800"/>
            <a:ext cx="36814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06" name="Picture 22" descr="Vietnam-or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4724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531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79603"/>
                                        </p:tgtEl>
                                      </p:cBhvr>
                                    </p:animEffect>
                                    <p:set>
                                      <p:cBhvr>
                                        <p:cTn id="7" dur="1" fill="hold">
                                          <p:stCondLst>
                                            <p:cond delay="1999"/>
                                          </p:stCondLst>
                                        </p:cTn>
                                        <p:tgtEl>
                                          <p:spTgt spid="57960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79606"/>
                                        </p:tgtEl>
                                        <p:attrNameLst>
                                          <p:attrName>style.visibility</p:attrName>
                                        </p:attrNameLst>
                                      </p:cBhvr>
                                      <p:to>
                                        <p:strVal val="visible"/>
                                      </p:to>
                                    </p:set>
                                    <p:animEffect transition="in" filter="fade">
                                      <p:cBhvr>
                                        <p:cTn id="10" dur="1000"/>
                                        <p:tgtEl>
                                          <p:spTgt spid="579606"/>
                                        </p:tgtEl>
                                      </p:cBhvr>
                                    </p:animEffect>
                                  </p:child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1.11022E-16 2.25434E-6 L -0.12917 -0.58266 " pathEditMode="relative" rAng="0" ptsTypes="AA">
                                      <p:cBhvr>
                                        <p:cTn id="13" dur="1000" fill="hold"/>
                                        <p:tgtEl>
                                          <p:spTgt spid="579606"/>
                                        </p:tgtEl>
                                        <p:attrNameLst>
                                          <p:attrName>ppt_x</p:attrName>
                                          <p:attrName>ppt_y</p:attrName>
                                        </p:attrNameLst>
                                      </p:cBhvr>
                                      <p:rCtr x="-6458" y="-29133"/>
                                    </p:animMotion>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579604"/>
                                        </p:tgtEl>
                                        <p:attrNameLst>
                                          <p:attrName>style.visibility</p:attrName>
                                        </p:attrNameLst>
                                      </p:cBhvr>
                                      <p:to>
                                        <p:strVal val="visible"/>
                                      </p:to>
                                    </p:set>
                                    <p:animEffect transition="in" filter="fade">
                                      <p:cBhvr>
                                        <p:cTn id="17" dur="1000"/>
                                        <p:tgtEl>
                                          <p:spTgt spid="579604"/>
                                        </p:tgtEl>
                                      </p:cBhvr>
                                    </p:animEffect>
                                  </p:childTnLst>
                                </p:cTn>
                              </p:par>
                              <p:par>
                                <p:cTn id="18" presetID="10" presetClass="exit" presetSubtype="0" fill="hold" nodeType="withEffect">
                                  <p:stCondLst>
                                    <p:cond delay="0"/>
                                  </p:stCondLst>
                                  <p:childTnLst>
                                    <p:animEffect transition="out" filter="fade">
                                      <p:cBhvr>
                                        <p:cTn id="19" dur="2000"/>
                                        <p:tgtEl>
                                          <p:spTgt spid="579596"/>
                                        </p:tgtEl>
                                      </p:cBhvr>
                                    </p:animEffect>
                                    <p:set>
                                      <p:cBhvr>
                                        <p:cTn id="20" dur="1" fill="hold">
                                          <p:stCondLst>
                                            <p:cond delay="1999"/>
                                          </p:stCondLst>
                                        </p:cTn>
                                        <p:tgtEl>
                                          <p:spTgt spid="57959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79590"/>
                                        </p:tgtEl>
                                        <p:attrNameLst>
                                          <p:attrName>style.visibility</p:attrName>
                                        </p:attrNameLst>
                                      </p:cBhvr>
                                      <p:to>
                                        <p:strVal val="visible"/>
                                      </p:to>
                                    </p:set>
                                    <p:animEffect transition="in" filter="fade">
                                      <p:cBhvr>
                                        <p:cTn id="23" dur="2000"/>
                                        <p:tgtEl>
                                          <p:spTgt spid="5795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79595"/>
                                        </p:tgtEl>
                                        <p:attrNameLst>
                                          <p:attrName>style.visibility</p:attrName>
                                        </p:attrNameLst>
                                      </p:cBhvr>
                                      <p:to>
                                        <p:strVal val="visible"/>
                                      </p:to>
                                    </p:set>
                                    <p:animEffect transition="in" filter="fade">
                                      <p:cBhvr>
                                        <p:cTn id="28" dur="2000"/>
                                        <p:tgtEl>
                                          <p:spTgt spid="579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1524000" y="0"/>
            <a:ext cx="9144000" cy="914400"/>
          </a:xfrm>
        </p:spPr>
        <p:txBody>
          <a:bodyPr/>
          <a:lstStyle/>
          <a:p>
            <a:pPr>
              <a:defRPr/>
            </a:pPr>
            <a:r>
              <a:rPr lang="en-US" altLang="x-none" b="1" dirty="0" smtClean="0">
                <a:latin typeface="Calibri" charset="0"/>
              </a:rPr>
              <a:t>Nixon’s </a:t>
            </a:r>
            <a:r>
              <a:rPr lang="en-US" altLang="x-none" b="1" dirty="0" smtClean="0">
                <a:solidFill>
                  <a:srgbClr val="FF0000"/>
                </a:solidFill>
                <a:latin typeface="Calibri" charset="0"/>
              </a:rPr>
              <a:t>Foreign</a:t>
            </a:r>
            <a:r>
              <a:rPr lang="en-US" altLang="x-none" b="1" dirty="0" smtClean="0">
                <a:latin typeface="Calibri" charset="0"/>
              </a:rPr>
              <a:t> Policy - </a:t>
            </a:r>
            <a:r>
              <a:rPr lang="en-US" altLang="x-none" b="1" u="sng" dirty="0" smtClean="0">
                <a:solidFill>
                  <a:srgbClr val="FF0000"/>
                </a:solidFill>
                <a:effectLst>
                  <a:outerShdw blurRad="38100" dist="38100" dir="2700000" algn="tl">
                    <a:srgbClr val="C0C0C0"/>
                  </a:outerShdw>
                </a:effectLst>
                <a:latin typeface="Calibri" charset="0"/>
              </a:rPr>
              <a:t>Détente</a:t>
            </a:r>
            <a:r>
              <a:rPr lang="en-US" altLang="x-none" b="1" dirty="0" smtClean="0">
                <a:latin typeface="Calibri" charset="0"/>
              </a:rPr>
              <a:t>  </a:t>
            </a:r>
          </a:p>
        </p:txBody>
      </p:sp>
      <p:sp>
        <p:nvSpPr>
          <p:cNvPr id="17410" name="Rectangle 3"/>
          <p:cNvSpPr>
            <a:spLocks noGrp="1" noChangeArrowheads="1"/>
          </p:cNvSpPr>
          <p:nvPr>
            <p:ph type="body" idx="1"/>
          </p:nvPr>
        </p:nvSpPr>
        <p:spPr>
          <a:xfrm>
            <a:off x="1524000" y="762000"/>
            <a:ext cx="5029200" cy="838200"/>
          </a:xfrm>
        </p:spPr>
        <p:txBody>
          <a:bodyPr>
            <a:normAutofit lnSpcReduction="10000"/>
          </a:bodyPr>
          <a:lstStyle/>
          <a:p>
            <a:pPr marL="0" indent="0" algn="ctr">
              <a:buNone/>
            </a:pPr>
            <a:r>
              <a:rPr lang="en-US" altLang="x-none">
                <a:latin typeface="Calibri" charset="0"/>
              </a:rPr>
              <a:t>President Nixon successfully changed U.S. foreign policy</a:t>
            </a:r>
          </a:p>
        </p:txBody>
      </p:sp>
      <p:sp>
        <p:nvSpPr>
          <p:cNvPr id="572420" name="Rectangle 4"/>
          <p:cNvSpPr>
            <a:spLocks noChangeArrowheads="1"/>
          </p:cNvSpPr>
          <p:nvPr/>
        </p:nvSpPr>
        <p:spPr bwMode="auto">
          <a:xfrm>
            <a:off x="1524000" y="1828800"/>
            <a:ext cx="4419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nSpc>
                <a:spcPct val="90000"/>
              </a:lnSpc>
              <a:buFont typeface="Arial" charset="0"/>
              <a:buNone/>
              <a:defRPr/>
            </a:pPr>
            <a:r>
              <a:rPr lang="en-US" altLang="x-none" sz="2800" dirty="0">
                <a:solidFill>
                  <a:srgbClr val="002060"/>
                </a:solidFill>
                <a:latin typeface="Calibri" charset="0"/>
              </a:rPr>
              <a:t>Instead of using containment to fight Communism &amp; increase Cold War tensions</a:t>
            </a:r>
            <a:r>
              <a:rPr lang="mr-IN" altLang="x-none" sz="2800" dirty="0">
                <a:solidFill>
                  <a:srgbClr val="002060"/>
                </a:solidFill>
                <a:latin typeface="Calibri" charset="0"/>
              </a:rPr>
              <a:t>…</a:t>
            </a:r>
            <a:endParaRPr lang="en-US" altLang="x-none" sz="2800" dirty="0">
              <a:solidFill>
                <a:srgbClr val="002060"/>
              </a:solidFill>
              <a:latin typeface="Calibri" charset="0"/>
            </a:endParaRPr>
          </a:p>
          <a:p>
            <a:pPr marL="571500" indent="-571500">
              <a:lnSpc>
                <a:spcPct val="90000"/>
              </a:lnSpc>
              <a:defRPr/>
            </a:pPr>
            <a:r>
              <a:rPr lang="en-US" altLang="x-none" sz="2800" dirty="0">
                <a:solidFill>
                  <a:srgbClr val="002060"/>
                </a:solidFill>
                <a:latin typeface="Calibri" charset="0"/>
              </a:rPr>
              <a:t>First president to visit and recognize the People’s Republic of China</a:t>
            </a:r>
            <a:endParaRPr lang="en-US" altLang="x-none" sz="2800" dirty="0">
              <a:solidFill>
                <a:schemeClr val="folHlink"/>
              </a:solidFill>
              <a:latin typeface="Calibri" charset="0"/>
            </a:endParaRPr>
          </a:p>
          <a:p>
            <a:pPr marL="571500" indent="-571500">
              <a:lnSpc>
                <a:spcPct val="90000"/>
              </a:lnSpc>
              <a:defRPr/>
            </a:pPr>
            <a:r>
              <a:rPr lang="en-US" altLang="x-none" sz="2800" b="1" u="sng" dirty="0">
                <a:solidFill>
                  <a:srgbClr val="FF0000"/>
                </a:solidFill>
                <a:effectLst>
                  <a:outerShdw blurRad="38100" dist="38100" dir="2700000" algn="tl">
                    <a:srgbClr val="C0C0C0"/>
                  </a:outerShdw>
                </a:effectLst>
                <a:latin typeface="Calibri" charset="0"/>
              </a:rPr>
              <a:t>détente</a:t>
            </a:r>
            <a:r>
              <a:rPr lang="en-US" altLang="x-none" sz="2400" b="1" dirty="0">
                <a:solidFill>
                  <a:srgbClr val="FF0000"/>
                </a:solidFill>
                <a:latin typeface="Calibri" charset="0"/>
              </a:rPr>
              <a:t> </a:t>
            </a:r>
            <a:r>
              <a:rPr lang="en-US" altLang="x-none" sz="2800" b="1" dirty="0">
                <a:solidFill>
                  <a:srgbClr val="FF0000"/>
                </a:solidFill>
                <a:latin typeface="Calibri" charset="0"/>
              </a:rPr>
              <a:t>(relaxing of tensions) with America’s </a:t>
            </a:r>
            <a:br>
              <a:rPr lang="en-US" altLang="x-none" sz="2800" b="1" dirty="0">
                <a:solidFill>
                  <a:srgbClr val="FF0000"/>
                </a:solidFill>
                <a:latin typeface="Calibri" charset="0"/>
              </a:rPr>
            </a:br>
            <a:r>
              <a:rPr lang="en-US" altLang="x-none" sz="2800" b="1" dirty="0">
                <a:solidFill>
                  <a:srgbClr val="FF0000"/>
                </a:solidFill>
                <a:latin typeface="Calibri" charset="0"/>
              </a:rPr>
              <a:t>Cold War enemies</a:t>
            </a:r>
          </a:p>
          <a:p>
            <a:pPr marL="571500" indent="-571500">
              <a:lnSpc>
                <a:spcPct val="90000"/>
              </a:lnSpc>
              <a:defRPr/>
            </a:pPr>
            <a:r>
              <a:rPr lang="en-US" altLang="x-none" sz="2800" dirty="0">
                <a:solidFill>
                  <a:srgbClr val="002060"/>
                </a:solidFill>
                <a:latin typeface="Calibri" charset="0"/>
              </a:rPr>
              <a:t>Allow for more US trade with China</a:t>
            </a:r>
          </a:p>
        </p:txBody>
      </p:sp>
      <p:pic>
        <p:nvPicPr>
          <p:cNvPr id="17412" name="Picture 12" descr="WL004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599" y="1172633"/>
            <a:ext cx="3699933" cy="537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56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24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24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24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24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2073</Words>
  <Application>Microsoft Macintosh PowerPoint</Application>
  <PresentationFormat>Widescreen</PresentationFormat>
  <Paragraphs>170</Paragraphs>
  <Slides>37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Calibri Light</vt:lpstr>
      <vt:lpstr>Mangal</vt:lpstr>
      <vt:lpstr>Arial</vt:lpstr>
      <vt:lpstr>Calibri</vt:lpstr>
      <vt:lpstr>Georgia</vt:lpstr>
      <vt:lpstr>hurme_no2-webfont</vt:lpstr>
      <vt:lpstr>Merriweather Sans</vt:lpstr>
      <vt:lpstr>ＭＳ Ｐゴシック</vt:lpstr>
      <vt:lpstr>Roboto</vt:lpstr>
      <vt:lpstr>Times New Roman</vt:lpstr>
      <vt:lpstr>Verdana</vt:lpstr>
      <vt:lpstr>Wingdings</vt:lpstr>
      <vt:lpstr>Office Theme</vt:lpstr>
      <vt:lpstr>PowerPoint Presentation</vt:lpstr>
      <vt:lpstr>PowerPoint Presentation</vt:lpstr>
      <vt:lpstr>What is Nixon stepping into?</vt:lpstr>
      <vt:lpstr>The Election of Richard Nixon</vt:lpstr>
      <vt:lpstr>Nixon’s Domestic Policy – NEW FEDERALISM</vt:lpstr>
      <vt:lpstr>Nixon’s Domestic Policy - the Environment</vt:lpstr>
      <vt:lpstr>One Giant Leap for Mankind: Apollo 11 Mission</vt:lpstr>
      <vt:lpstr>Nixon’s Foreign Policy - Vietnam</vt:lpstr>
      <vt:lpstr>Nixon’s Foreign Policy - Détente  </vt:lpstr>
      <vt:lpstr>Richard Nixon &amp; Foreign Policy</vt:lpstr>
      <vt:lpstr>The Presidency of Richard Nixon</vt:lpstr>
      <vt:lpstr>WATERGATE: Take notes. Why was this such a SCANDAL?</vt:lpstr>
      <vt:lpstr>PowerPoint Presentation</vt:lpstr>
      <vt:lpstr>Bob Woodward &amp; Carl Bernstein of the   Washington Post broke the Watergate story</vt:lpstr>
      <vt:lpstr>The Burglars </vt:lpstr>
      <vt:lpstr>White House “Plumbers” stop ”leaks” of classified information (like the Pentagon Papers) to the news media  </vt:lpstr>
      <vt:lpstr>The Watergate Scandal</vt:lpstr>
      <vt:lpstr>PowerPoint Presentation</vt:lpstr>
      <vt:lpstr>The Watergate Scandal</vt:lpstr>
      <vt:lpstr>PowerPoint Presentation</vt:lpstr>
      <vt:lpstr>USA from 1974 to 1980</vt:lpstr>
      <vt:lpstr>PowerPoint Presentation</vt:lpstr>
      <vt:lpstr>President Gerald Ford</vt:lpstr>
      <vt:lpstr>PowerPoint Presentation</vt:lpstr>
      <vt:lpstr>Ford’s Foreign Policy – OIL CRISIS</vt:lpstr>
      <vt:lpstr>Ford’s Foreign Policy – OIL CRISIS</vt:lpstr>
      <vt:lpstr>Bring In Jimmy Carter!</vt:lpstr>
      <vt:lpstr>President Jimmy Carter</vt:lpstr>
      <vt:lpstr>PowerPoint Presentation</vt:lpstr>
      <vt:lpstr>Carter’s Foreign Policy</vt:lpstr>
      <vt:lpstr>PowerPoint Presentation</vt:lpstr>
      <vt:lpstr>Carter’s Foreign Policy – Middle East</vt:lpstr>
      <vt:lpstr>Carter’s Foreign Policy – Middle East</vt:lpstr>
      <vt:lpstr>Carter’s Foreign Policy – Middle East</vt:lpstr>
      <vt:lpstr>Carter’s Foreign Policy – Middle East</vt:lpstr>
      <vt:lpstr>The Election of 1980</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14</cp:revision>
  <dcterms:created xsi:type="dcterms:W3CDTF">2017-04-28T00:22:51Z</dcterms:created>
  <dcterms:modified xsi:type="dcterms:W3CDTF">2017-04-28T00:34:21Z</dcterms:modified>
</cp:coreProperties>
</file>