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0"/>
  </p:normalViewPr>
  <p:slideViewPr>
    <p:cSldViewPr snapToGrid="0" snapToObjects="1">
      <p:cViewPr varScale="1">
        <p:scale>
          <a:sx n="106" d="100"/>
          <a:sy n="106" d="100"/>
        </p:scale>
        <p:origin x="20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32B5E-4B90-CC47-BA03-B85A8BEB4980}" type="datetimeFigureOut">
              <a:rPr lang="en-US" smtClean="0"/>
              <a:t>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07B04-C7C1-FD46-A002-5C84499602D4}" type="slidenum">
              <a:rPr lang="en-US" smtClean="0"/>
              <a:t>‹#›</a:t>
            </a:fld>
            <a:endParaRPr lang="en-US"/>
          </a:p>
        </p:txBody>
      </p:sp>
    </p:spTree>
    <p:extLst>
      <p:ext uri="{BB962C8B-B14F-4D97-AF65-F5344CB8AC3E}">
        <p14:creationId xmlns:p14="http://schemas.microsoft.com/office/powerpoint/2010/main" val="126116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49F0A9A-81D7-A246-A176-A7D428841C11}" type="slidenum">
              <a:rPr lang="en-US" altLang="en-US" smtClean="0"/>
              <a:pPr eaLnBrk="1" hangingPunct="1">
                <a:defRPr/>
              </a:pPr>
              <a:t>36</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tLang="en-US" i="1" dirty="0"/>
              <a:t>The Bank War inspired numerous cartoons. The boxers are Nicholas Biddle and Andrew Jackson. The lady holding a bottle of port says, "Darken his daylights, Nick. Put the Screws to him my tulip!" Daniel Webster: "Blow me tight if Nick </a:t>
            </a:r>
            <a:r>
              <a:rPr lang="en-US" altLang="en-US" i="1" dirty="0" err="1"/>
              <a:t>ain't</a:t>
            </a:r>
            <a:r>
              <a:rPr lang="en-US" altLang="en-US" i="1" dirty="0"/>
              <a:t> been crammed too much. You see as how he's losing his wind!" Henry Clay: "Hurrah Nick my kiddy! Hit him a pelt in the smellers!" Martin Van Buren: "Go it Hickory, my old Duffer! give it to him in the bread basket, it will make him throw up his deposits!" Major Jack Downing (a mythical Jacksonian hero): "I swan if the </a:t>
            </a:r>
            <a:r>
              <a:rPr lang="en-US" altLang="en-US" i="1" dirty="0" err="1"/>
              <a:t>Ginral</a:t>
            </a:r>
            <a:r>
              <a:rPr lang="en-US" altLang="en-US" i="1" dirty="0"/>
              <a:t> </a:t>
            </a:r>
            <a:r>
              <a:rPr lang="en-US" altLang="en-US" i="1" dirty="0" err="1"/>
              <a:t>hain't</a:t>
            </a:r>
            <a:r>
              <a:rPr lang="en-US" altLang="en-US" i="1" dirty="0"/>
              <a:t> been taken lessons from Fuller!" The man standing next to the whiskey bottle: "Hurrah my old </a:t>
            </a:r>
            <a:r>
              <a:rPr lang="en-US" altLang="en-US" i="1" dirty="0" err="1"/>
              <a:t>yallow</a:t>
            </a:r>
            <a:r>
              <a:rPr lang="en-US" altLang="en-US" i="1" dirty="0"/>
              <a:t> flower of the </a:t>
            </a:r>
            <a:r>
              <a:rPr lang="en-US" altLang="en-US" i="1" dirty="0" err="1"/>
              <a:t>forrest</a:t>
            </a:r>
            <a:r>
              <a:rPr lang="en-US" altLang="en-US" i="1" dirty="0"/>
              <a:t>, walk into him like a streak of Greased lightning through a gooseberry bush!"</a:t>
            </a:r>
            <a:r>
              <a:rPr lang="en-US" altLang="en-US" dirty="0"/>
              <a:t/>
            </a:r>
            <a:br>
              <a:rPr lang="en-US" altLang="en-US" dirty="0"/>
            </a:br>
            <a:endParaRPr lang="en-US" altLang="en-US" dirty="0"/>
          </a:p>
        </p:txBody>
      </p:sp>
    </p:spTree>
    <p:extLst>
      <p:ext uri="{BB962C8B-B14F-4D97-AF65-F5344CB8AC3E}">
        <p14:creationId xmlns:p14="http://schemas.microsoft.com/office/powerpoint/2010/main" val="66119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2660E76-C856-194A-8161-932953DAFD6F}" type="slidenum">
              <a:rPr lang="en-US" altLang="en-US" smtClean="0"/>
              <a:pPr eaLnBrk="1" hangingPunct="1">
                <a:defRPr/>
              </a:pPr>
              <a:t>41</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tLang="en-US" i="1"/>
              <a:t>The Bank War inspired numerous cartoons. The boxers are Nicholas Biddle and Andrew Jackson. The lady holding a bottle of port says, "Darken his daylights, Nick. Put the Screws to him my tulip!" Daniel Webster: "Blow me tight if Nick ain't been crammed too much. You see as how he's losing his wind!" Henry Clay: "Hurrah Nick my kiddy! Hit him a pelt in the smellers!" Martin Van Buren: "Go it Hickory, my old Duffer! give it to him in the bread basket, it will make him throw up his deposits!" Major Jack Downing (a mythical Jacksonian hero): "I swan if the Ginral hain't been taken lessons from Fuller!" The man standing next to the whiskey bottle: "Hurrah my old yallow flower of the forrest, walk into him like a streak of Greased lightning through a gooseberry bush!"</a:t>
            </a:r>
            <a:r>
              <a:rPr lang="en-US" altLang="en-US"/>
              <a:t/>
            </a:r>
            <a:br>
              <a:rPr lang="en-US" altLang="en-US"/>
            </a:br>
            <a:endParaRPr lang="en-US" altLang="en-US"/>
          </a:p>
        </p:txBody>
      </p:sp>
    </p:spTree>
    <p:extLst>
      <p:ext uri="{BB962C8B-B14F-4D97-AF65-F5344CB8AC3E}">
        <p14:creationId xmlns:p14="http://schemas.microsoft.com/office/powerpoint/2010/main" val="98802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1BF17E-1F35-FC42-85D3-C1D9A11A8A6A}"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155694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BF17E-1F35-FC42-85D3-C1D9A11A8A6A}"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46917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BF17E-1F35-FC42-85D3-C1D9A11A8A6A}"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1951923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043732-56F8-4946-B2B7-3FB29F0C7A7B}" type="slidenum">
              <a:rPr lang="en-US" altLang="en-US"/>
              <a:pPr>
                <a:defRPr/>
              </a:pPr>
              <a:t>‹#›</a:t>
            </a:fld>
            <a:endParaRPr lang="en-US" altLang="en-US"/>
          </a:p>
        </p:txBody>
      </p:sp>
    </p:spTree>
    <p:extLst>
      <p:ext uri="{BB962C8B-B14F-4D97-AF65-F5344CB8AC3E}">
        <p14:creationId xmlns:p14="http://schemas.microsoft.com/office/powerpoint/2010/main" val="147886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BF17E-1F35-FC42-85D3-C1D9A11A8A6A}"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45882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BF17E-1F35-FC42-85D3-C1D9A11A8A6A}"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208333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1BF17E-1F35-FC42-85D3-C1D9A11A8A6A}"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199248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1BF17E-1F35-FC42-85D3-C1D9A11A8A6A}" type="datetimeFigureOut">
              <a:rPr lang="en-US" smtClean="0"/>
              <a:t>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197566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1BF17E-1F35-FC42-85D3-C1D9A11A8A6A}" type="datetimeFigureOut">
              <a:rPr lang="en-US" smtClean="0"/>
              <a:t>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53083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BF17E-1F35-FC42-85D3-C1D9A11A8A6A}" type="datetimeFigureOut">
              <a:rPr lang="en-US" smtClean="0"/>
              <a:t>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103827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BF17E-1F35-FC42-85D3-C1D9A11A8A6A}"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190253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BF17E-1F35-FC42-85D3-C1D9A11A8A6A}"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04A7F-3349-974C-BDCE-D1A848613BC9}" type="slidenum">
              <a:rPr lang="en-US" smtClean="0"/>
              <a:t>‹#›</a:t>
            </a:fld>
            <a:endParaRPr lang="en-US"/>
          </a:p>
        </p:txBody>
      </p:sp>
    </p:spTree>
    <p:extLst>
      <p:ext uri="{BB962C8B-B14F-4D97-AF65-F5344CB8AC3E}">
        <p14:creationId xmlns:p14="http://schemas.microsoft.com/office/powerpoint/2010/main" val="20299602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67000"/>
                <a:shade val="93000"/>
                <a:satMod val="110000"/>
                <a:lumMod val="90000"/>
              </a:schemeClr>
            </a:gs>
            <a:gs pos="76000">
              <a:schemeClr val="bg2">
                <a:tint val="85000"/>
                <a:shade val="75000"/>
                <a:satMod val="120000"/>
              </a:schemeClr>
            </a:gs>
            <a:gs pos="100000">
              <a:schemeClr val="bg2">
                <a:tint val="86000"/>
                <a:shade val="50000"/>
                <a:satMod val="13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BF17E-1F35-FC42-85D3-C1D9A11A8A6A}" type="datetimeFigureOut">
              <a:rPr lang="en-US" smtClean="0"/>
              <a:t>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04A7F-3349-974C-BDCE-D1A848613BC9}" type="slidenum">
              <a:rPr lang="en-US" smtClean="0"/>
              <a:t>‹#›</a:t>
            </a:fld>
            <a:endParaRPr lang="en-US"/>
          </a:p>
        </p:txBody>
      </p:sp>
    </p:spTree>
    <p:extLst>
      <p:ext uri="{BB962C8B-B14F-4D97-AF65-F5344CB8AC3E}">
        <p14:creationId xmlns:p14="http://schemas.microsoft.com/office/powerpoint/2010/main" val="98024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88fn2n8Om_w" TargetMode="External"/><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oxDqOH6H4FQ&amp;t=378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2.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s://www.youtube.com/watch?v=TK8PHLLdO2k" TargetMode="External"/><Relationship Id="rId5"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eg"/><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audio" Target="../media/audio1.bin"/><Relationship Id="rId3"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hyperlink" Target="https://www.youtube.com/watch?v=T9McTuHn4gM" TargetMode="External"/><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tXIKCgcr8U" TargetMode="External"/><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hyperlink" Target="https://www.youtube.com/watch?v=0max6HBUmd0" TargetMode="External"/><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93900" y="682370"/>
            <a:ext cx="2254400"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 NOW:</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1530096" y="24384"/>
            <a:ext cx="9137904" cy="553998"/>
          </a:xfrm>
          <a:prstGeom prst="rect">
            <a:avLst/>
          </a:prstGeom>
          <a:solidFill>
            <a:srgbClr val="0000CC"/>
          </a:solidFill>
        </p:spPr>
        <p:txBody>
          <a:bodyPr>
            <a:spAutoFit/>
          </a:bodyPr>
          <a:lstStyle/>
          <a:p>
            <a:pPr algn="ctr">
              <a:defRPr/>
            </a:pP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Continuing PERIOD 4: 1800-1848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047" y="1427327"/>
            <a:ext cx="7809553" cy="5285157"/>
          </a:xfrm>
          <a:prstGeom prst="rect">
            <a:avLst/>
          </a:prstGeom>
        </p:spPr>
      </p:pic>
    </p:spTree>
    <p:extLst>
      <p:ext uri="{BB962C8B-B14F-4D97-AF65-F5344CB8AC3E}">
        <p14:creationId xmlns:p14="http://schemas.microsoft.com/office/powerpoint/2010/main" val="1752717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676400" y="776490"/>
            <a:ext cx="8915400" cy="2092881"/>
          </a:xfrm>
          <a:prstGeom prst="rect">
            <a:avLst/>
          </a:prstGeom>
        </p:spPr>
        <p:txBody>
          <a:bodyPr wrap="square">
            <a:spAutoFit/>
          </a:bodyPr>
          <a:lstStyle/>
          <a:p>
            <a:r>
              <a:rPr lang="en-US" sz="2600" b="1" u="sng" dirty="0">
                <a:solidFill>
                  <a:srgbClr val="FF0000"/>
                </a:solidFill>
              </a:rPr>
              <a:t>Tariff of Abominations</a:t>
            </a:r>
            <a:r>
              <a:rPr lang="en-US" sz="2600" b="1" dirty="0">
                <a:solidFill>
                  <a:srgbClr val="FF0000"/>
                </a:solidFill>
              </a:rPr>
              <a:t> </a:t>
            </a:r>
            <a:r>
              <a:rPr lang="en-US" sz="2600" dirty="0">
                <a:solidFill>
                  <a:srgbClr val="FF0000"/>
                </a:solidFill>
              </a:rPr>
              <a:t> </a:t>
            </a:r>
            <a:r>
              <a:rPr lang="en-US" sz="2600" dirty="0"/>
              <a:t>(AKA Tariff of 1828) </a:t>
            </a:r>
          </a:p>
          <a:p>
            <a:pPr marL="285750" indent="-285750">
              <a:buFont typeface="Wingdings" charset="2"/>
              <a:buChar char="Ø"/>
            </a:pPr>
            <a:r>
              <a:rPr lang="en-US" sz="2600" dirty="0"/>
              <a:t>Raised tariffs on </a:t>
            </a:r>
            <a:r>
              <a:rPr lang="en-US" sz="2600" dirty="0"/>
              <a:t>imported hemp, wool, </a:t>
            </a:r>
            <a:r>
              <a:rPr lang="en-US" sz="2600" dirty="0"/>
              <a:t>fur, </a:t>
            </a:r>
            <a:r>
              <a:rPr lang="en-US" sz="2600" dirty="0" err="1"/>
              <a:t>etc</a:t>
            </a:r>
            <a:r>
              <a:rPr lang="en-US" sz="2600" dirty="0"/>
              <a:t> = </a:t>
            </a:r>
            <a:r>
              <a:rPr lang="en-US" sz="2600" b="1" u="sng" dirty="0">
                <a:solidFill>
                  <a:srgbClr val="FF0000"/>
                </a:solidFill>
              </a:rPr>
              <a:t>favored Northern manufacturers</a:t>
            </a:r>
            <a:r>
              <a:rPr lang="en-US" sz="2600" dirty="0"/>
              <a:t> </a:t>
            </a:r>
          </a:p>
          <a:p>
            <a:pPr marL="285750" indent="-285750">
              <a:buFont typeface="Wingdings" charset="2"/>
              <a:buChar char="Ø"/>
            </a:pPr>
            <a:r>
              <a:rPr lang="en-US" sz="2600" dirty="0"/>
              <a:t>In </a:t>
            </a:r>
            <a:r>
              <a:rPr lang="en-US" sz="2600" dirty="0"/>
              <a:t>the South, </a:t>
            </a:r>
            <a:r>
              <a:rPr lang="en-US" sz="2600" dirty="0"/>
              <a:t>it raised </a:t>
            </a:r>
            <a:r>
              <a:rPr lang="en-US" sz="2600" dirty="0"/>
              <a:t>the cost of manufactured </a:t>
            </a:r>
            <a:r>
              <a:rPr lang="en-US" sz="2600" dirty="0"/>
              <a:t>goods = ANGRY!</a:t>
            </a:r>
          </a:p>
        </p:txBody>
      </p:sp>
      <p:sp>
        <p:nvSpPr>
          <p:cNvPr id="6" name="Rectangle 5"/>
          <p:cNvSpPr/>
          <p:nvPr/>
        </p:nvSpPr>
        <p:spPr>
          <a:xfrm>
            <a:off x="1524000" y="68603"/>
            <a:ext cx="8009500"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One more thing before you go, JQA</a:t>
            </a:r>
            <a:r>
              <a:rPr lang="is-I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4" descr="C:\Documents and Settings\Bill\Desktop\carnes\Carnes_JPG\IMAGES-FINAL_M07\AAJJKJX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438401"/>
            <a:ext cx="4724400" cy="4319627"/>
          </a:xfrm>
          <a:prstGeom prst="rect">
            <a:avLst/>
          </a:prstGeom>
          <a:noFill/>
          <a:ln w="9525">
            <a:solidFill>
              <a:srgbClr val="875A2D"/>
            </a:solidFill>
            <a:miter lim="800000"/>
            <a:headEnd/>
            <a:tailEnd/>
          </a:ln>
          <a:extLst>
            <a:ext uri="{909E8E84-426E-40DD-AFC4-6F175D3DCCD1}">
              <a14:hiddenFill xmlns:a14="http://schemas.microsoft.com/office/drawing/2010/main">
                <a:solidFill>
                  <a:srgbClr val="FFFFFF"/>
                </a:solidFill>
              </a14:hiddenFill>
            </a:ext>
          </a:extLst>
        </p:spPr>
      </p:pic>
      <p:sp>
        <p:nvSpPr>
          <p:cNvPr id="2" name="Left Arrow 1"/>
          <p:cNvSpPr/>
          <p:nvPr/>
        </p:nvSpPr>
        <p:spPr>
          <a:xfrm>
            <a:off x="7848600" y="4724400"/>
            <a:ext cx="762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95300" y="4806434"/>
            <a:ext cx="1896500" cy="400110"/>
          </a:xfrm>
          <a:prstGeom prst="rect">
            <a:avLst/>
          </a:prstGeom>
          <a:noFill/>
        </p:spPr>
        <p:txBody>
          <a:bodyPr wrap="square" rtlCol="0">
            <a:spAutoFit/>
          </a:bodyPr>
          <a:lstStyle/>
          <a:p>
            <a:r>
              <a:rPr lang="en-US" sz="2000" b="1" u="sng" dirty="0"/>
              <a:t>SECTIONALISM</a:t>
            </a:r>
            <a:endParaRPr lang="en-US" sz="2000" b="1" u="sng" dirty="0"/>
          </a:p>
        </p:txBody>
      </p:sp>
    </p:spTree>
    <p:extLst>
      <p:ext uri="{BB962C8B-B14F-4D97-AF65-F5344CB8AC3E}">
        <p14:creationId xmlns:p14="http://schemas.microsoft.com/office/powerpoint/2010/main" val="195427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1752600" y="838200"/>
            <a:ext cx="8839200" cy="2895600"/>
          </a:xfrm>
          <a:prstGeom prst="rect">
            <a:avLst/>
          </a:prstGeom>
        </p:spPr>
        <p:txBody>
          <a:bodyPr wrap="none" fromWordArt="1">
            <a:prstTxWarp prst="textPlain">
              <a:avLst>
                <a:gd name="adj" fmla="val 50000"/>
              </a:avLst>
            </a:prstTxWarp>
          </a:bodyPr>
          <a:lstStyle/>
          <a:p>
            <a:pPr algn="ctr"/>
            <a:r>
              <a:rPr lang="en-US" sz="3600" kern="10" dirty="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charset="0"/>
                <a:ea typeface="Western" charset="0"/>
                <a:cs typeface="Western" charset="0"/>
              </a:rPr>
              <a:t>Andrew Jackson:</a:t>
            </a:r>
          </a:p>
          <a:p>
            <a:pPr algn="ctr"/>
            <a:r>
              <a:rPr lang="en-US" sz="3600" kern="10" dirty="0">
                <a:ln w="19050">
                  <a:solidFill>
                    <a:srgbClr val="FFFFCC"/>
                  </a:solidFill>
                  <a:round/>
                  <a:headEnd/>
                  <a:tailEnd/>
                </a:ln>
                <a:solidFill>
                  <a:srgbClr val="663300"/>
                </a:solidFill>
                <a:effectLst>
                  <a:outerShdw blurRad="63500" dist="38099" dir="2700000" algn="ctr" rotWithShape="0">
                    <a:srgbClr val="B1763B">
                      <a:alpha val="74998"/>
                    </a:srgbClr>
                  </a:outerShdw>
                </a:effectLst>
                <a:latin typeface="Western" charset="0"/>
                <a:ea typeface="Western" charset="0"/>
                <a:cs typeface="Western" charset="0"/>
              </a:rPr>
              <a:t>1767 - 1845</a:t>
            </a:r>
          </a:p>
        </p:txBody>
      </p:sp>
      <p:sp>
        <p:nvSpPr>
          <p:cNvPr id="13315" name="Text Box 5"/>
          <p:cNvSpPr txBox="1">
            <a:spLocks noChangeArrowheads="1"/>
          </p:cNvSpPr>
          <p:nvPr/>
        </p:nvSpPr>
        <p:spPr bwMode="auto">
          <a:xfrm>
            <a:off x="2650800" y="4191000"/>
            <a:ext cx="73228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6000" b="1" dirty="0"/>
              <a:t>U.S. President from</a:t>
            </a:r>
          </a:p>
          <a:p>
            <a:pPr algn="ctr" eaLnBrk="1" hangingPunct="1">
              <a:spcBef>
                <a:spcPct val="0"/>
              </a:spcBef>
              <a:buFontTx/>
              <a:buNone/>
            </a:pPr>
            <a:r>
              <a:rPr lang="en-US" altLang="en-US" sz="6000" b="1" dirty="0"/>
              <a:t>1829-1837</a:t>
            </a:r>
            <a:endParaRPr lang="en-US" altLang="en-US" sz="6000" b="1" dirty="0"/>
          </a:p>
        </p:txBody>
      </p:sp>
    </p:spTree>
    <p:extLst>
      <p:ext uri="{BB962C8B-B14F-4D97-AF65-F5344CB8AC3E}">
        <p14:creationId xmlns:p14="http://schemas.microsoft.com/office/powerpoint/2010/main" val="1938810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1752600" y="304800"/>
            <a:ext cx="8458200" cy="457200"/>
          </a:xfrm>
          <a:prstGeom prst="rect">
            <a:avLst/>
          </a:prstGeom>
        </p:spPr>
        <p:txBody>
          <a:bodyPr wrap="none" fromWordArt="1">
            <a:prstTxWarp prst="textCanUp">
              <a:avLst>
                <a:gd name="adj" fmla="val 85713"/>
              </a:avLst>
            </a:prstTxWarp>
            <a:scene3d>
              <a:camera prst="legacyObliqueTopRight">
                <a:rot lat="20999989" lon="0" rev="0"/>
              </a:camera>
              <a:lightRig rig="legacyFlat3" dir="b"/>
            </a:scene3d>
            <a:sp3d extrusionH="430200" contourW="12700" prstMaterial="legacyMatte">
              <a:extrusionClr>
                <a:schemeClr val="tx1"/>
              </a:extrusionClr>
              <a:contourClr>
                <a:srgbClr val="5E9EFF"/>
              </a:contourClr>
            </a:sp3d>
          </a:bodyPr>
          <a:lstStyle/>
          <a:p>
            <a:pPr algn="ctr"/>
            <a:r>
              <a:rPr lang="en-US" sz="2800" b="1" kern="10">
                <a:ln w="9525">
                  <a:round/>
                  <a:headEnd/>
                  <a:tailEnd/>
                </a:ln>
                <a:gradFill rotWithShape="1">
                  <a:gsLst>
                    <a:gs pos="0">
                      <a:srgbClr val="5E9EFF"/>
                    </a:gs>
                    <a:gs pos="39999">
                      <a:srgbClr val="85C2FF"/>
                    </a:gs>
                    <a:gs pos="70000">
                      <a:srgbClr val="C4D6EB"/>
                    </a:gs>
                    <a:gs pos="100000">
                      <a:srgbClr val="FFEBFA"/>
                    </a:gs>
                  </a:gsLst>
                  <a:lin ang="5400000" scaled="1"/>
                </a:gradFill>
                <a:latin typeface="Impact" charset="0"/>
                <a:ea typeface="Impact" charset="0"/>
                <a:cs typeface="Impact" charset="0"/>
              </a:rPr>
              <a:t>POLITICAL PARTIES</a:t>
            </a:r>
          </a:p>
        </p:txBody>
      </p:sp>
      <p:sp>
        <p:nvSpPr>
          <p:cNvPr id="22531" name="Text Box 3"/>
          <p:cNvSpPr txBox="1">
            <a:spLocks noChangeArrowheads="1"/>
          </p:cNvSpPr>
          <p:nvPr/>
        </p:nvSpPr>
        <p:spPr bwMode="auto">
          <a:xfrm>
            <a:off x="1524000" y="838200"/>
            <a:ext cx="9144000"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spcBef>
                <a:spcPct val="30000"/>
              </a:spcBef>
              <a:buFontTx/>
              <a:buNone/>
            </a:pPr>
            <a:r>
              <a:rPr lang="en-US" altLang="en-US" u="sng" dirty="0">
                <a:latin typeface="Impact" charset="0"/>
              </a:rPr>
              <a:t>AFTER ELECTION OF 1824</a:t>
            </a:r>
          </a:p>
          <a:p>
            <a:pPr algn="ctr">
              <a:lnSpc>
                <a:spcPct val="80000"/>
              </a:lnSpc>
              <a:spcBef>
                <a:spcPct val="30000"/>
              </a:spcBef>
              <a:buFontTx/>
              <a:buNone/>
            </a:pPr>
            <a:endParaRPr lang="en-US" altLang="en-US" u="sng" dirty="0">
              <a:latin typeface="Impact" charset="0"/>
            </a:endParaRPr>
          </a:p>
          <a:p>
            <a:pPr algn="ctr">
              <a:lnSpc>
                <a:spcPct val="80000"/>
              </a:lnSpc>
              <a:spcBef>
                <a:spcPct val="30000"/>
              </a:spcBef>
              <a:buFontTx/>
              <a:buNone/>
            </a:pPr>
            <a:r>
              <a:rPr lang="en-US" altLang="en-US" sz="2400" u="sng" dirty="0">
                <a:latin typeface="Impact" charset="0"/>
              </a:rPr>
              <a:t/>
            </a:r>
            <a:br>
              <a:rPr lang="en-US" altLang="en-US" sz="2400" u="sng" dirty="0">
                <a:latin typeface="Impact" charset="0"/>
              </a:rPr>
            </a:br>
            <a:r>
              <a:rPr lang="en-US" altLang="en-US" u="sng" dirty="0">
                <a:latin typeface="Impact" charset="0"/>
              </a:rPr>
              <a:t>JACKSONIAN DEMOCRACY</a:t>
            </a:r>
          </a:p>
          <a:p>
            <a:pPr algn="ctr">
              <a:lnSpc>
                <a:spcPct val="80000"/>
              </a:lnSpc>
              <a:spcBef>
                <a:spcPct val="30000"/>
              </a:spcBef>
              <a:buFontTx/>
              <a:buNone/>
            </a:pPr>
            <a:r>
              <a:rPr lang="en-US" altLang="en-US" sz="2400" b="1" dirty="0">
                <a:latin typeface="Times New Roman" charset="0"/>
              </a:rPr>
              <a:t>Political world changed during the </a:t>
            </a:r>
            <a:r>
              <a:rPr lang="en-US" altLang="en-US" sz="2400" b="1" dirty="0">
                <a:latin typeface="Times New Roman" charset="0"/>
              </a:rPr>
              <a:t>“New Democracy”.  </a:t>
            </a:r>
            <a:r>
              <a:rPr lang="en-US" altLang="en-US" sz="2400" b="1" dirty="0">
                <a:latin typeface="Times New Roman" charset="0"/>
              </a:rPr>
              <a:t>Two new political parties </a:t>
            </a:r>
            <a:r>
              <a:rPr lang="en-US" altLang="en-US" sz="2400" b="1" dirty="0">
                <a:latin typeface="Times New Roman" charset="0"/>
              </a:rPr>
              <a:t>emerge:</a:t>
            </a:r>
            <a:endParaRPr lang="en-US" altLang="en-US" sz="2400" b="1" dirty="0">
              <a:latin typeface="Times New Roman" charset="0"/>
            </a:endParaRPr>
          </a:p>
          <a:p>
            <a:pPr algn="ctr">
              <a:lnSpc>
                <a:spcPct val="80000"/>
              </a:lnSpc>
              <a:spcBef>
                <a:spcPct val="30000"/>
              </a:spcBef>
              <a:buFontTx/>
              <a:buNone/>
            </a:pPr>
            <a:endParaRPr lang="en-US" altLang="en-US" sz="2400" dirty="0">
              <a:latin typeface="Impact" charset="0"/>
            </a:endParaRPr>
          </a:p>
        </p:txBody>
      </p:sp>
      <p:sp>
        <p:nvSpPr>
          <p:cNvPr id="12292" name="AutoShape 4"/>
          <p:cNvSpPr>
            <a:spLocks noChangeArrowheads="1"/>
          </p:cNvSpPr>
          <p:nvPr/>
        </p:nvSpPr>
        <p:spPr bwMode="auto">
          <a:xfrm>
            <a:off x="3048000" y="1050132"/>
            <a:ext cx="838200" cy="1371600"/>
          </a:xfrm>
          <a:prstGeom prst="curvedRightArrow">
            <a:avLst>
              <a:gd name="adj1" fmla="val 32727"/>
              <a:gd name="adj2" fmla="val 65455"/>
              <a:gd name="adj3" fmla="val 33333"/>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2293" name="AutoShape 5"/>
          <p:cNvSpPr>
            <a:spLocks noChangeArrowheads="1"/>
          </p:cNvSpPr>
          <p:nvPr/>
        </p:nvSpPr>
        <p:spPr bwMode="auto">
          <a:xfrm>
            <a:off x="8305800" y="1023143"/>
            <a:ext cx="914400" cy="1295400"/>
          </a:xfrm>
          <a:prstGeom prst="curvedLeftArrow">
            <a:avLst>
              <a:gd name="adj1" fmla="val 35417"/>
              <a:gd name="adj2" fmla="val 56667"/>
              <a:gd name="adj3" fmla="val 33333"/>
            </a:avLst>
          </a:prstGeom>
          <a:gradFill rotWithShape="0">
            <a:gsLst>
              <a:gs pos="0">
                <a:srgbClr val="4D0808"/>
              </a:gs>
              <a:gs pos="14999">
                <a:srgbClr val="FF0300"/>
              </a:gs>
              <a:gs pos="27499">
                <a:srgbClr val="FF7A00"/>
              </a:gs>
              <a:gs pos="50000">
                <a:srgbClr val="FFF200"/>
              </a:gs>
              <a:gs pos="72501">
                <a:srgbClr val="FF7A00"/>
              </a:gs>
              <a:gs pos="85001">
                <a:srgbClr val="FF0300"/>
              </a:gs>
              <a:gs pos="100000">
                <a:srgbClr val="4D0808"/>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2294" name="Rectangle 6"/>
          <p:cNvSpPr>
            <a:spLocks noGrp="1" noChangeArrowheads="1"/>
          </p:cNvSpPr>
          <p:nvPr>
            <p:ph type="title" idx="4294967295"/>
          </p:nvPr>
        </p:nvSpPr>
        <p:spPr>
          <a:xfrm>
            <a:off x="2209800" y="76200"/>
            <a:ext cx="7772400" cy="228600"/>
          </a:xfrm>
        </p:spPr>
        <p:txBody>
          <a:bodyPr/>
          <a:lstStyle/>
          <a:p>
            <a:pPr eaLnBrk="1" hangingPunct="1"/>
            <a:r>
              <a:rPr lang="en-US" altLang="en-US" sz="100"/>
              <a:t>New parties</a:t>
            </a:r>
            <a:endParaRPr lang="en-US" altLang="en-US" sz="1400"/>
          </a:p>
        </p:txBody>
      </p:sp>
      <p:sp>
        <p:nvSpPr>
          <p:cNvPr id="22535" name="Text Box 7"/>
          <p:cNvSpPr txBox="1">
            <a:spLocks noChangeArrowheads="1"/>
          </p:cNvSpPr>
          <p:nvPr/>
        </p:nvSpPr>
        <p:spPr bwMode="auto">
          <a:xfrm>
            <a:off x="1524000" y="3395664"/>
            <a:ext cx="4572000"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lnSpc>
                <a:spcPct val="75000"/>
              </a:lnSpc>
              <a:spcBef>
                <a:spcPct val="40000"/>
              </a:spcBef>
              <a:defRPr/>
            </a:pPr>
            <a:r>
              <a:rPr lang="en-US" sz="2800" u="sng" dirty="0">
                <a:solidFill>
                  <a:srgbClr val="0000CC"/>
                </a:solidFill>
                <a:effectLst>
                  <a:outerShdw blurRad="38100" dist="38100" dir="2700000" algn="tl">
                    <a:srgbClr val="FFFFFF"/>
                  </a:outerShdw>
                </a:effectLst>
                <a:latin typeface="Impact" pitchFamily="34" charset="0"/>
              </a:rPr>
              <a:t>NATIONAL REPUBLICANS</a:t>
            </a:r>
          </a:p>
          <a:p>
            <a:pPr>
              <a:lnSpc>
                <a:spcPct val="75000"/>
              </a:lnSpc>
              <a:spcBef>
                <a:spcPct val="40000"/>
              </a:spcBef>
              <a:buFontTx/>
              <a:buAutoNum type="arabicPeriod"/>
              <a:defRPr/>
            </a:pPr>
            <a:r>
              <a:rPr lang="en-US" sz="2400" b="1" dirty="0">
                <a:latin typeface="Times New Roman" pitchFamily="18" charset="0"/>
              </a:rPr>
              <a:t>Adams, Clay and Webster</a:t>
            </a:r>
          </a:p>
          <a:p>
            <a:pPr>
              <a:lnSpc>
                <a:spcPct val="75000"/>
              </a:lnSpc>
              <a:spcBef>
                <a:spcPct val="40000"/>
              </a:spcBef>
              <a:buFontTx/>
              <a:buAutoNum type="arabicPeriod"/>
              <a:defRPr/>
            </a:pPr>
            <a:r>
              <a:rPr lang="en-US" sz="2400" b="1" dirty="0">
                <a:latin typeface="Times New Roman" pitchFamily="18" charset="0"/>
              </a:rPr>
              <a:t>S</a:t>
            </a:r>
            <a:r>
              <a:rPr lang="en-US" sz="2400" b="1" dirty="0">
                <a:latin typeface="Times New Roman" pitchFamily="18" charset="0"/>
              </a:rPr>
              <a:t>trong national govt.</a:t>
            </a:r>
          </a:p>
          <a:p>
            <a:pPr>
              <a:lnSpc>
                <a:spcPct val="75000"/>
              </a:lnSpc>
              <a:spcBef>
                <a:spcPct val="40000"/>
              </a:spcBef>
              <a:buFontTx/>
              <a:buAutoNum type="arabicPeriod"/>
              <a:defRPr/>
            </a:pPr>
            <a:r>
              <a:rPr lang="en-US" sz="2400" b="1" dirty="0">
                <a:latin typeface="Times New Roman" pitchFamily="18" charset="0"/>
              </a:rPr>
              <a:t>Favored the BUS, tariffs, internal improvements, industry, public schools and moral reforms such as prohibition of liquor and abolition of slavery.</a:t>
            </a:r>
          </a:p>
          <a:p>
            <a:pPr>
              <a:lnSpc>
                <a:spcPct val="75000"/>
              </a:lnSpc>
              <a:spcBef>
                <a:spcPct val="40000"/>
              </a:spcBef>
              <a:buFontTx/>
              <a:buAutoNum type="arabicPeriod"/>
              <a:defRPr/>
            </a:pPr>
            <a:r>
              <a:rPr lang="en-US" sz="2400" b="1" dirty="0">
                <a:latin typeface="Times New Roman" pitchFamily="18" charset="0"/>
              </a:rPr>
              <a:t>Best/privileged run the govt.</a:t>
            </a:r>
          </a:p>
        </p:txBody>
      </p:sp>
      <p:sp>
        <p:nvSpPr>
          <p:cNvPr id="22536" name="Text Box 8"/>
          <p:cNvSpPr txBox="1">
            <a:spLocks noChangeArrowheads="1"/>
          </p:cNvSpPr>
          <p:nvPr/>
        </p:nvSpPr>
        <p:spPr bwMode="auto">
          <a:xfrm>
            <a:off x="6019800" y="3386139"/>
            <a:ext cx="4572000" cy="350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lnSpc>
                <a:spcPct val="80000"/>
              </a:lnSpc>
              <a:spcBef>
                <a:spcPct val="40000"/>
              </a:spcBef>
              <a:defRPr/>
            </a:pPr>
            <a:r>
              <a:rPr lang="en-US" sz="2800" u="sng" dirty="0">
                <a:solidFill>
                  <a:srgbClr val="0000CC"/>
                </a:solidFill>
                <a:effectLst>
                  <a:outerShdw blurRad="38100" dist="38100" dir="2700000" algn="tl">
                    <a:srgbClr val="FFFFFF"/>
                  </a:outerShdw>
                </a:effectLst>
                <a:latin typeface="Impact" pitchFamily="34" charset="0"/>
              </a:rPr>
              <a:t>DEMOCRATS</a:t>
            </a:r>
          </a:p>
          <a:p>
            <a:pPr>
              <a:lnSpc>
                <a:spcPct val="75000"/>
              </a:lnSpc>
              <a:spcBef>
                <a:spcPct val="20000"/>
              </a:spcBef>
              <a:buFontTx/>
              <a:buAutoNum type="arabicPeriod"/>
              <a:defRPr/>
            </a:pPr>
            <a:r>
              <a:rPr lang="en-US" sz="2400" b="1" dirty="0">
                <a:latin typeface="Times New Roman" pitchFamily="18" charset="0"/>
              </a:rPr>
              <a:t>Jackson and Calhoun</a:t>
            </a:r>
          </a:p>
          <a:p>
            <a:pPr>
              <a:lnSpc>
                <a:spcPct val="75000"/>
              </a:lnSpc>
              <a:spcBef>
                <a:spcPct val="20000"/>
              </a:spcBef>
              <a:buFontTx/>
              <a:buAutoNum type="arabicPeriod"/>
              <a:defRPr/>
            </a:pPr>
            <a:r>
              <a:rPr lang="en-US" sz="2400" b="1" dirty="0">
                <a:latin typeface="Times New Roman" pitchFamily="18" charset="0"/>
              </a:rPr>
              <a:t>Believed in </a:t>
            </a:r>
            <a:r>
              <a:rPr lang="en-US" sz="2400" b="1" u="sng" dirty="0">
                <a:latin typeface="Times New Roman" pitchFamily="18" charset="0"/>
              </a:rPr>
              <a:t>state’s rights and federal restraint in economic and social affairs</a:t>
            </a:r>
            <a:r>
              <a:rPr lang="en-US" sz="2400" b="1" dirty="0">
                <a:latin typeface="Times New Roman" pitchFamily="18" charset="0"/>
              </a:rPr>
              <a:t>.</a:t>
            </a:r>
          </a:p>
          <a:p>
            <a:pPr>
              <a:lnSpc>
                <a:spcPct val="75000"/>
              </a:lnSpc>
              <a:spcBef>
                <a:spcPct val="20000"/>
              </a:spcBef>
              <a:buFontTx/>
              <a:buAutoNum type="arabicPeriod"/>
              <a:defRPr/>
            </a:pPr>
            <a:r>
              <a:rPr lang="en-US" sz="2400" b="1" dirty="0">
                <a:latin typeface="Times New Roman" pitchFamily="18" charset="0"/>
              </a:rPr>
              <a:t>Favored the </a:t>
            </a:r>
            <a:r>
              <a:rPr lang="en-US" sz="2400" b="1" u="sng" dirty="0">
                <a:latin typeface="Times New Roman" pitchFamily="18" charset="0"/>
              </a:rPr>
              <a:t>liberty of the individual</a:t>
            </a:r>
            <a:r>
              <a:rPr lang="en-US" sz="2400" b="1" dirty="0">
                <a:latin typeface="Times New Roman" pitchFamily="18" charset="0"/>
              </a:rPr>
              <a:t> and were fiercely on guard against the progress of privilege into the government.</a:t>
            </a:r>
          </a:p>
          <a:p>
            <a:pPr>
              <a:lnSpc>
                <a:spcPct val="75000"/>
              </a:lnSpc>
              <a:spcBef>
                <a:spcPct val="20000"/>
              </a:spcBef>
              <a:buFontTx/>
              <a:buAutoNum type="arabicPeriod"/>
              <a:defRPr/>
            </a:pPr>
            <a:r>
              <a:rPr lang="en-US" sz="2400" b="1" dirty="0">
                <a:latin typeface="Times New Roman" pitchFamily="18" charset="0"/>
              </a:rPr>
              <a:t>Protected the </a:t>
            </a:r>
            <a:r>
              <a:rPr lang="en-US" sz="2400" b="1" u="sng" dirty="0">
                <a:latin typeface="Times New Roman" pitchFamily="18" charset="0"/>
              </a:rPr>
              <a:t>common man</a:t>
            </a:r>
            <a:r>
              <a:rPr lang="en-US" sz="2400" b="1" dirty="0">
                <a:latin typeface="Times New Roman" pitchFamily="18" charset="0"/>
              </a:rPr>
              <a:t>.</a:t>
            </a:r>
          </a:p>
        </p:txBody>
      </p:sp>
      <p:sp>
        <p:nvSpPr>
          <p:cNvPr id="12297" name="AutoShape 9"/>
          <p:cNvSpPr>
            <a:spLocks noChangeArrowheads="1"/>
          </p:cNvSpPr>
          <p:nvPr/>
        </p:nvSpPr>
        <p:spPr bwMode="auto">
          <a:xfrm>
            <a:off x="5867400" y="1447800"/>
            <a:ext cx="381000" cy="609600"/>
          </a:xfrm>
          <a:prstGeom prst="downArrow">
            <a:avLst>
              <a:gd name="adj1" fmla="val 50000"/>
              <a:gd name="adj2" fmla="val 40000"/>
            </a:avLst>
          </a:prstGeom>
          <a:gradFill rotWithShape="0">
            <a:gsLst>
              <a:gs pos="0">
                <a:srgbClr val="FFF200"/>
              </a:gs>
              <a:gs pos="45000">
                <a:srgbClr val="FF7A00"/>
              </a:gs>
              <a:gs pos="70000">
                <a:srgbClr val="FF0300"/>
              </a:gs>
              <a:gs pos="100000">
                <a:srgbClr val="4D0808"/>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813352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ou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box(out)">
                                      <p:cBhvr>
                                        <p:cTn id="12" dur="500"/>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box(out)">
                                      <p:cBhvr>
                                        <p:cTn id="17" dur="500"/>
                                        <p:tgtEl>
                                          <p:spTgt spid="225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5">
                                            <p:txEl>
                                              <p:pRg st="0" end="0"/>
                                            </p:txEl>
                                          </p:spTgt>
                                        </p:tgtEl>
                                        <p:attrNameLst>
                                          <p:attrName>style.visibility</p:attrName>
                                        </p:attrNameLst>
                                      </p:cBhvr>
                                      <p:to>
                                        <p:strVal val="visible"/>
                                      </p:to>
                                    </p:set>
                                    <p:animEffect transition="in" filter="dissolve">
                                      <p:cBhvr>
                                        <p:cTn id="22" dur="500"/>
                                        <p:tgtEl>
                                          <p:spTgt spid="2253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5">
                                            <p:txEl>
                                              <p:pRg st="1" end="1"/>
                                            </p:txEl>
                                          </p:spTgt>
                                        </p:tgtEl>
                                        <p:attrNameLst>
                                          <p:attrName>style.visibility</p:attrName>
                                        </p:attrNameLst>
                                      </p:cBhvr>
                                      <p:to>
                                        <p:strVal val="visible"/>
                                      </p:to>
                                    </p:set>
                                    <p:animEffect transition="in" filter="dissolve">
                                      <p:cBhvr>
                                        <p:cTn id="27" dur="500"/>
                                        <p:tgtEl>
                                          <p:spTgt spid="2253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35">
                                            <p:txEl>
                                              <p:pRg st="2" end="2"/>
                                            </p:txEl>
                                          </p:spTgt>
                                        </p:tgtEl>
                                        <p:attrNameLst>
                                          <p:attrName>style.visibility</p:attrName>
                                        </p:attrNameLst>
                                      </p:cBhvr>
                                      <p:to>
                                        <p:strVal val="visible"/>
                                      </p:to>
                                    </p:set>
                                    <p:animEffect transition="in" filter="dissolve">
                                      <p:cBhvr>
                                        <p:cTn id="32" dur="500"/>
                                        <p:tgtEl>
                                          <p:spTgt spid="22535">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535">
                                            <p:txEl>
                                              <p:pRg st="3" end="3"/>
                                            </p:txEl>
                                          </p:spTgt>
                                        </p:tgtEl>
                                        <p:attrNameLst>
                                          <p:attrName>style.visibility</p:attrName>
                                        </p:attrNameLst>
                                      </p:cBhvr>
                                      <p:to>
                                        <p:strVal val="visible"/>
                                      </p:to>
                                    </p:set>
                                    <p:animEffect transition="in" filter="dissolve">
                                      <p:cBhvr>
                                        <p:cTn id="37" dur="500"/>
                                        <p:tgtEl>
                                          <p:spTgt spid="2253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535">
                                            <p:txEl>
                                              <p:pRg st="4" end="4"/>
                                            </p:txEl>
                                          </p:spTgt>
                                        </p:tgtEl>
                                        <p:attrNameLst>
                                          <p:attrName>style.visibility</p:attrName>
                                        </p:attrNameLst>
                                      </p:cBhvr>
                                      <p:to>
                                        <p:strVal val="visible"/>
                                      </p:to>
                                    </p:set>
                                    <p:animEffect transition="in" filter="dissolve">
                                      <p:cBhvr>
                                        <p:cTn id="42" dur="500"/>
                                        <p:tgtEl>
                                          <p:spTgt spid="22535">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22536">
                                            <p:txEl>
                                              <p:pRg st="0" end="0"/>
                                            </p:txEl>
                                          </p:spTgt>
                                        </p:tgtEl>
                                        <p:attrNameLst>
                                          <p:attrName>style.visibility</p:attrName>
                                        </p:attrNameLst>
                                      </p:cBhvr>
                                      <p:to>
                                        <p:strVal val="visible"/>
                                      </p:to>
                                    </p:set>
                                    <p:animEffect transition="in" filter="wipe(down)">
                                      <p:cBhvr>
                                        <p:cTn id="47" dur="580">
                                          <p:stCondLst>
                                            <p:cond delay="0"/>
                                          </p:stCondLst>
                                        </p:cTn>
                                        <p:tgtEl>
                                          <p:spTgt spid="22536">
                                            <p:txEl>
                                              <p:pRg st="0" end="0"/>
                                            </p:txEl>
                                          </p:spTgt>
                                        </p:tgtEl>
                                      </p:cBhvr>
                                    </p:animEffect>
                                    <p:anim calcmode="lin" valueType="num">
                                      <p:cBhvr>
                                        <p:cTn id="48" dur="1822" tmFilter="0,0; 0.14,0.36; 0.43,0.73; 0.71,0.91; 1.0,1.0">
                                          <p:stCondLst>
                                            <p:cond delay="0"/>
                                          </p:stCondLst>
                                        </p:cTn>
                                        <p:tgtEl>
                                          <p:spTgt spid="22536">
                                            <p:txEl>
                                              <p:pRg st="0" end="0"/>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2536">
                                            <p:txEl>
                                              <p:pRg st="0" end="0"/>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2536">
                                            <p:txEl>
                                              <p:pRg st="0" end="0"/>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2536">
                                            <p:txEl>
                                              <p:pRg st="0" end="0"/>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2536">
                                            <p:txEl>
                                              <p:pRg st="0" end="0"/>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22536">
                                            <p:txEl>
                                              <p:pRg st="0" end="0"/>
                                            </p:txEl>
                                          </p:spTgt>
                                        </p:tgtEl>
                                      </p:cBhvr>
                                      <p:to x="100000" y="60000"/>
                                    </p:animScale>
                                    <p:animScale>
                                      <p:cBhvr>
                                        <p:cTn id="54" dur="166" decel="50000">
                                          <p:stCondLst>
                                            <p:cond delay="676"/>
                                          </p:stCondLst>
                                        </p:cTn>
                                        <p:tgtEl>
                                          <p:spTgt spid="22536">
                                            <p:txEl>
                                              <p:pRg st="0" end="0"/>
                                            </p:txEl>
                                          </p:spTgt>
                                        </p:tgtEl>
                                      </p:cBhvr>
                                      <p:to x="100000" y="100000"/>
                                    </p:animScale>
                                    <p:animScale>
                                      <p:cBhvr>
                                        <p:cTn id="55" dur="26">
                                          <p:stCondLst>
                                            <p:cond delay="1312"/>
                                          </p:stCondLst>
                                        </p:cTn>
                                        <p:tgtEl>
                                          <p:spTgt spid="22536">
                                            <p:txEl>
                                              <p:pRg st="0" end="0"/>
                                            </p:txEl>
                                          </p:spTgt>
                                        </p:tgtEl>
                                      </p:cBhvr>
                                      <p:to x="100000" y="80000"/>
                                    </p:animScale>
                                    <p:animScale>
                                      <p:cBhvr>
                                        <p:cTn id="56" dur="166" decel="50000">
                                          <p:stCondLst>
                                            <p:cond delay="1338"/>
                                          </p:stCondLst>
                                        </p:cTn>
                                        <p:tgtEl>
                                          <p:spTgt spid="22536">
                                            <p:txEl>
                                              <p:pRg st="0" end="0"/>
                                            </p:txEl>
                                          </p:spTgt>
                                        </p:tgtEl>
                                      </p:cBhvr>
                                      <p:to x="100000" y="100000"/>
                                    </p:animScale>
                                    <p:animScale>
                                      <p:cBhvr>
                                        <p:cTn id="57" dur="26">
                                          <p:stCondLst>
                                            <p:cond delay="1642"/>
                                          </p:stCondLst>
                                        </p:cTn>
                                        <p:tgtEl>
                                          <p:spTgt spid="22536">
                                            <p:txEl>
                                              <p:pRg st="0" end="0"/>
                                            </p:txEl>
                                          </p:spTgt>
                                        </p:tgtEl>
                                      </p:cBhvr>
                                      <p:to x="100000" y="90000"/>
                                    </p:animScale>
                                    <p:animScale>
                                      <p:cBhvr>
                                        <p:cTn id="58" dur="166" decel="50000">
                                          <p:stCondLst>
                                            <p:cond delay="1668"/>
                                          </p:stCondLst>
                                        </p:cTn>
                                        <p:tgtEl>
                                          <p:spTgt spid="22536">
                                            <p:txEl>
                                              <p:pRg st="0" end="0"/>
                                            </p:txEl>
                                          </p:spTgt>
                                        </p:tgtEl>
                                      </p:cBhvr>
                                      <p:to x="100000" y="100000"/>
                                    </p:animScale>
                                    <p:animScale>
                                      <p:cBhvr>
                                        <p:cTn id="59" dur="26">
                                          <p:stCondLst>
                                            <p:cond delay="1808"/>
                                          </p:stCondLst>
                                        </p:cTn>
                                        <p:tgtEl>
                                          <p:spTgt spid="22536">
                                            <p:txEl>
                                              <p:pRg st="0" end="0"/>
                                            </p:txEl>
                                          </p:spTgt>
                                        </p:tgtEl>
                                      </p:cBhvr>
                                      <p:to x="100000" y="95000"/>
                                    </p:animScale>
                                    <p:animScale>
                                      <p:cBhvr>
                                        <p:cTn id="60" dur="166" decel="50000">
                                          <p:stCondLst>
                                            <p:cond delay="1834"/>
                                          </p:stCondLst>
                                        </p:cTn>
                                        <p:tgtEl>
                                          <p:spTgt spid="22536">
                                            <p:txEl>
                                              <p:pRg st="0" end="0"/>
                                            </p:txEl>
                                          </p:spTgt>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22536">
                                            <p:txEl>
                                              <p:pRg st="1" end="1"/>
                                            </p:txEl>
                                          </p:spTgt>
                                        </p:tgtEl>
                                        <p:attrNameLst>
                                          <p:attrName>style.visibility</p:attrName>
                                        </p:attrNameLst>
                                      </p:cBhvr>
                                      <p:to>
                                        <p:strVal val="visible"/>
                                      </p:to>
                                    </p:set>
                                    <p:animEffect transition="in" filter="wipe(down)">
                                      <p:cBhvr>
                                        <p:cTn id="65" dur="580">
                                          <p:stCondLst>
                                            <p:cond delay="0"/>
                                          </p:stCondLst>
                                        </p:cTn>
                                        <p:tgtEl>
                                          <p:spTgt spid="22536">
                                            <p:txEl>
                                              <p:pRg st="1" end="1"/>
                                            </p:txEl>
                                          </p:spTgt>
                                        </p:tgtEl>
                                      </p:cBhvr>
                                    </p:animEffect>
                                    <p:anim calcmode="lin" valueType="num">
                                      <p:cBhvr>
                                        <p:cTn id="66" dur="1822" tmFilter="0,0; 0.14,0.36; 0.43,0.73; 0.71,0.91; 1.0,1.0">
                                          <p:stCondLst>
                                            <p:cond delay="0"/>
                                          </p:stCondLst>
                                        </p:cTn>
                                        <p:tgtEl>
                                          <p:spTgt spid="22536">
                                            <p:txEl>
                                              <p:pRg st="1" end="1"/>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2536">
                                            <p:txEl>
                                              <p:pRg st="1" end="1"/>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2536">
                                            <p:txEl>
                                              <p:pRg st="1" end="1"/>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2536">
                                            <p:txEl>
                                              <p:pRg st="1" end="1"/>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2536">
                                            <p:txEl>
                                              <p:pRg st="1" end="1"/>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22536">
                                            <p:txEl>
                                              <p:pRg st="1" end="1"/>
                                            </p:txEl>
                                          </p:spTgt>
                                        </p:tgtEl>
                                      </p:cBhvr>
                                      <p:to x="100000" y="60000"/>
                                    </p:animScale>
                                    <p:animScale>
                                      <p:cBhvr>
                                        <p:cTn id="72" dur="166" decel="50000">
                                          <p:stCondLst>
                                            <p:cond delay="676"/>
                                          </p:stCondLst>
                                        </p:cTn>
                                        <p:tgtEl>
                                          <p:spTgt spid="22536">
                                            <p:txEl>
                                              <p:pRg st="1" end="1"/>
                                            </p:txEl>
                                          </p:spTgt>
                                        </p:tgtEl>
                                      </p:cBhvr>
                                      <p:to x="100000" y="100000"/>
                                    </p:animScale>
                                    <p:animScale>
                                      <p:cBhvr>
                                        <p:cTn id="73" dur="26">
                                          <p:stCondLst>
                                            <p:cond delay="1312"/>
                                          </p:stCondLst>
                                        </p:cTn>
                                        <p:tgtEl>
                                          <p:spTgt spid="22536">
                                            <p:txEl>
                                              <p:pRg st="1" end="1"/>
                                            </p:txEl>
                                          </p:spTgt>
                                        </p:tgtEl>
                                      </p:cBhvr>
                                      <p:to x="100000" y="80000"/>
                                    </p:animScale>
                                    <p:animScale>
                                      <p:cBhvr>
                                        <p:cTn id="74" dur="166" decel="50000">
                                          <p:stCondLst>
                                            <p:cond delay="1338"/>
                                          </p:stCondLst>
                                        </p:cTn>
                                        <p:tgtEl>
                                          <p:spTgt spid="22536">
                                            <p:txEl>
                                              <p:pRg st="1" end="1"/>
                                            </p:txEl>
                                          </p:spTgt>
                                        </p:tgtEl>
                                      </p:cBhvr>
                                      <p:to x="100000" y="100000"/>
                                    </p:animScale>
                                    <p:animScale>
                                      <p:cBhvr>
                                        <p:cTn id="75" dur="26">
                                          <p:stCondLst>
                                            <p:cond delay="1642"/>
                                          </p:stCondLst>
                                        </p:cTn>
                                        <p:tgtEl>
                                          <p:spTgt spid="22536">
                                            <p:txEl>
                                              <p:pRg st="1" end="1"/>
                                            </p:txEl>
                                          </p:spTgt>
                                        </p:tgtEl>
                                      </p:cBhvr>
                                      <p:to x="100000" y="90000"/>
                                    </p:animScale>
                                    <p:animScale>
                                      <p:cBhvr>
                                        <p:cTn id="76" dur="166" decel="50000">
                                          <p:stCondLst>
                                            <p:cond delay="1668"/>
                                          </p:stCondLst>
                                        </p:cTn>
                                        <p:tgtEl>
                                          <p:spTgt spid="22536">
                                            <p:txEl>
                                              <p:pRg st="1" end="1"/>
                                            </p:txEl>
                                          </p:spTgt>
                                        </p:tgtEl>
                                      </p:cBhvr>
                                      <p:to x="100000" y="100000"/>
                                    </p:animScale>
                                    <p:animScale>
                                      <p:cBhvr>
                                        <p:cTn id="77" dur="26">
                                          <p:stCondLst>
                                            <p:cond delay="1808"/>
                                          </p:stCondLst>
                                        </p:cTn>
                                        <p:tgtEl>
                                          <p:spTgt spid="22536">
                                            <p:txEl>
                                              <p:pRg st="1" end="1"/>
                                            </p:txEl>
                                          </p:spTgt>
                                        </p:tgtEl>
                                      </p:cBhvr>
                                      <p:to x="100000" y="95000"/>
                                    </p:animScale>
                                    <p:animScale>
                                      <p:cBhvr>
                                        <p:cTn id="78" dur="166" decel="50000">
                                          <p:stCondLst>
                                            <p:cond delay="1834"/>
                                          </p:stCondLst>
                                        </p:cTn>
                                        <p:tgtEl>
                                          <p:spTgt spid="22536">
                                            <p:txEl>
                                              <p:pRg st="1" end="1"/>
                                            </p:txEl>
                                          </p:spTgt>
                                        </p:tgtEl>
                                      </p:cBhvr>
                                      <p:to x="100000" y="100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22536">
                                            <p:txEl>
                                              <p:pRg st="2" end="2"/>
                                            </p:txEl>
                                          </p:spTgt>
                                        </p:tgtEl>
                                        <p:attrNameLst>
                                          <p:attrName>style.visibility</p:attrName>
                                        </p:attrNameLst>
                                      </p:cBhvr>
                                      <p:to>
                                        <p:strVal val="visible"/>
                                      </p:to>
                                    </p:set>
                                    <p:animEffect transition="in" filter="wipe(down)">
                                      <p:cBhvr>
                                        <p:cTn id="83" dur="580">
                                          <p:stCondLst>
                                            <p:cond delay="0"/>
                                          </p:stCondLst>
                                        </p:cTn>
                                        <p:tgtEl>
                                          <p:spTgt spid="22536">
                                            <p:txEl>
                                              <p:pRg st="2" end="2"/>
                                            </p:txEl>
                                          </p:spTgt>
                                        </p:tgtEl>
                                      </p:cBhvr>
                                    </p:animEffect>
                                    <p:anim calcmode="lin" valueType="num">
                                      <p:cBhvr>
                                        <p:cTn id="84" dur="1822" tmFilter="0,0; 0.14,0.36; 0.43,0.73; 0.71,0.91; 1.0,1.0">
                                          <p:stCondLst>
                                            <p:cond delay="0"/>
                                          </p:stCondLst>
                                        </p:cTn>
                                        <p:tgtEl>
                                          <p:spTgt spid="22536">
                                            <p:txEl>
                                              <p:pRg st="2" end="2"/>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2536">
                                            <p:txEl>
                                              <p:pRg st="2" end="2"/>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2536">
                                            <p:txEl>
                                              <p:pRg st="2" end="2"/>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2536">
                                            <p:txEl>
                                              <p:pRg st="2" end="2"/>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2536">
                                            <p:txEl>
                                              <p:pRg st="2" end="2"/>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22536">
                                            <p:txEl>
                                              <p:pRg st="2" end="2"/>
                                            </p:txEl>
                                          </p:spTgt>
                                        </p:tgtEl>
                                      </p:cBhvr>
                                      <p:to x="100000" y="60000"/>
                                    </p:animScale>
                                    <p:animScale>
                                      <p:cBhvr>
                                        <p:cTn id="90" dur="166" decel="50000">
                                          <p:stCondLst>
                                            <p:cond delay="676"/>
                                          </p:stCondLst>
                                        </p:cTn>
                                        <p:tgtEl>
                                          <p:spTgt spid="22536">
                                            <p:txEl>
                                              <p:pRg st="2" end="2"/>
                                            </p:txEl>
                                          </p:spTgt>
                                        </p:tgtEl>
                                      </p:cBhvr>
                                      <p:to x="100000" y="100000"/>
                                    </p:animScale>
                                    <p:animScale>
                                      <p:cBhvr>
                                        <p:cTn id="91" dur="26">
                                          <p:stCondLst>
                                            <p:cond delay="1312"/>
                                          </p:stCondLst>
                                        </p:cTn>
                                        <p:tgtEl>
                                          <p:spTgt spid="22536">
                                            <p:txEl>
                                              <p:pRg st="2" end="2"/>
                                            </p:txEl>
                                          </p:spTgt>
                                        </p:tgtEl>
                                      </p:cBhvr>
                                      <p:to x="100000" y="80000"/>
                                    </p:animScale>
                                    <p:animScale>
                                      <p:cBhvr>
                                        <p:cTn id="92" dur="166" decel="50000">
                                          <p:stCondLst>
                                            <p:cond delay="1338"/>
                                          </p:stCondLst>
                                        </p:cTn>
                                        <p:tgtEl>
                                          <p:spTgt spid="22536">
                                            <p:txEl>
                                              <p:pRg st="2" end="2"/>
                                            </p:txEl>
                                          </p:spTgt>
                                        </p:tgtEl>
                                      </p:cBhvr>
                                      <p:to x="100000" y="100000"/>
                                    </p:animScale>
                                    <p:animScale>
                                      <p:cBhvr>
                                        <p:cTn id="93" dur="26">
                                          <p:stCondLst>
                                            <p:cond delay="1642"/>
                                          </p:stCondLst>
                                        </p:cTn>
                                        <p:tgtEl>
                                          <p:spTgt spid="22536">
                                            <p:txEl>
                                              <p:pRg st="2" end="2"/>
                                            </p:txEl>
                                          </p:spTgt>
                                        </p:tgtEl>
                                      </p:cBhvr>
                                      <p:to x="100000" y="90000"/>
                                    </p:animScale>
                                    <p:animScale>
                                      <p:cBhvr>
                                        <p:cTn id="94" dur="166" decel="50000">
                                          <p:stCondLst>
                                            <p:cond delay="1668"/>
                                          </p:stCondLst>
                                        </p:cTn>
                                        <p:tgtEl>
                                          <p:spTgt spid="22536">
                                            <p:txEl>
                                              <p:pRg st="2" end="2"/>
                                            </p:txEl>
                                          </p:spTgt>
                                        </p:tgtEl>
                                      </p:cBhvr>
                                      <p:to x="100000" y="100000"/>
                                    </p:animScale>
                                    <p:animScale>
                                      <p:cBhvr>
                                        <p:cTn id="95" dur="26">
                                          <p:stCondLst>
                                            <p:cond delay="1808"/>
                                          </p:stCondLst>
                                        </p:cTn>
                                        <p:tgtEl>
                                          <p:spTgt spid="22536">
                                            <p:txEl>
                                              <p:pRg st="2" end="2"/>
                                            </p:txEl>
                                          </p:spTgt>
                                        </p:tgtEl>
                                      </p:cBhvr>
                                      <p:to x="100000" y="95000"/>
                                    </p:animScale>
                                    <p:animScale>
                                      <p:cBhvr>
                                        <p:cTn id="96" dur="166" decel="50000">
                                          <p:stCondLst>
                                            <p:cond delay="1834"/>
                                          </p:stCondLst>
                                        </p:cTn>
                                        <p:tgtEl>
                                          <p:spTgt spid="22536">
                                            <p:txEl>
                                              <p:pRg st="2" end="2"/>
                                            </p:txEl>
                                          </p:spTgt>
                                        </p:tgtEl>
                                      </p:cBhvr>
                                      <p:to x="100000" y="100000"/>
                                    </p:animScale>
                                  </p:childTnLst>
                                </p:cTn>
                              </p:par>
                            </p:childTnLst>
                          </p:cTn>
                        </p:par>
                      </p:childTnLst>
                    </p:cTn>
                  </p:par>
                  <p:par>
                    <p:cTn id="97" fill="hold" nodeType="clickPar">
                      <p:stCondLst>
                        <p:cond delay="indefinite"/>
                      </p:stCondLst>
                      <p:childTnLst>
                        <p:par>
                          <p:cTn id="98" fill="hold" nodeType="withGroup">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22536">
                                            <p:txEl>
                                              <p:pRg st="3" end="3"/>
                                            </p:txEl>
                                          </p:spTgt>
                                        </p:tgtEl>
                                        <p:attrNameLst>
                                          <p:attrName>style.visibility</p:attrName>
                                        </p:attrNameLst>
                                      </p:cBhvr>
                                      <p:to>
                                        <p:strVal val="visible"/>
                                      </p:to>
                                    </p:set>
                                    <p:animEffect transition="in" filter="wipe(down)">
                                      <p:cBhvr>
                                        <p:cTn id="101" dur="580">
                                          <p:stCondLst>
                                            <p:cond delay="0"/>
                                          </p:stCondLst>
                                        </p:cTn>
                                        <p:tgtEl>
                                          <p:spTgt spid="22536">
                                            <p:txEl>
                                              <p:pRg st="3" end="3"/>
                                            </p:txEl>
                                          </p:spTgt>
                                        </p:tgtEl>
                                      </p:cBhvr>
                                    </p:animEffect>
                                    <p:anim calcmode="lin" valueType="num">
                                      <p:cBhvr>
                                        <p:cTn id="102" dur="1822" tmFilter="0,0; 0.14,0.36; 0.43,0.73; 0.71,0.91; 1.0,1.0">
                                          <p:stCondLst>
                                            <p:cond delay="0"/>
                                          </p:stCondLst>
                                        </p:cTn>
                                        <p:tgtEl>
                                          <p:spTgt spid="22536">
                                            <p:txEl>
                                              <p:pRg st="3" end="3"/>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2536">
                                            <p:txEl>
                                              <p:pRg st="3" end="3"/>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2536">
                                            <p:txEl>
                                              <p:pRg st="3" end="3"/>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2536">
                                            <p:txEl>
                                              <p:pRg st="3" end="3"/>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2536">
                                            <p:txEl>
                                              <p:pRg st="3" end="3"/>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22536">
                                            <p:txEl>
                                              <p:pRg st="3" end="3"/>
                                            </p:txEl>
                                          </p:spTgt>
                                        </p:tgtEl>
                                      </p:cBhvr>
                                      <p:to x="100000" y="60000"/>
                                    </p:animScale>
                                    <p:animScale>
                                      <p:cBhvr>
                                        <p:cTn id="108" dur="166" decel="50000">
                                          <p:stCondLst>
                                            <p:cond delay="676"/>
                                          </p:stCondLst>
                                        </p:cTn>
                                        <p:tgtEl>
                                          <p:spTgt spid="22536">
                                            <p:txEl>
                                              <p:pRg st="3" end="3"/>
                                            </p:txEl>
                                          </p:spTgt>
                                        </p:tgtEl>
                                      </p:cBhvr>
                                      <p:to x="100000" y="100000"/>
                                    </p:animScale>
                                    <p:animScale>
                                      <p:cBhvr>
                                        <p:cTn id="109" dur="26">
                                          <p:stCondLst>
                                            <p:cond delay="1312"/>
                                          </p:stCondLst>
                                        </p:cTn>
                                        <p:tgtEl>
                                          <p:spTgt spid="22536">
                                            <p:txEl>
                                              <p:pRg st="3" end="3"/>
                                            </p:txEl>
                                          </p:spTgt>
                                        </p:tgtEl>
                                      </p:cBhvr>
                                      <p:to x="100000" y="80000"/>
                                    </p:animScale>
                                    <p:animScale>
                                      <p:cBhvr>
                                        <p:cTn id="110" dur="166" decel="50000">
                                          <p:stCondLst>
                                            <p:cond delay="1338"/>
                                          </p:stCondLst>
                                        </p:cTn>
                                        <p:tgtEl>
                                          <p:spTgt spid="22536">
                                            <p:txEl>
                                              <p:pRg st="3" end="3"/>
                                            </p:txEl>
                                          </p:spTgt>
                                        </p:tgtEl>
                                      </p:cBhvr>
                                      <p:to x="100000" y="100000"/>
                                    </p:animScale>
                                    <p:animScale>
                                      <p:cBhvr>
                                        <p:cTn id="111" dur="26">
                                          <p:stCondLst>
                                            <p:cond delay="1642"/>
                                          </p:stCondLst>
                                        </p:cTn>
                                        <p:tgtEl>
                                          <p:spTgt spid="22536">
                                            <p:txEl>
                                              <p:pRg st="3" end="3"/>
                                            </p:txEl>
                                          </p:spTgt>
                                        </p:tgtEl>
                                      </p:cBhvr>
                                      <p:to x="100000" y="90000"/>
                                    </p:animScale>
                                    <p:animScale>
                                      <p:cBhvr>
                                        <p:cTn id="112" dur="166" decel="50000">
                                          <p:stCondLst>
                                            <p:cond delay="1668"/>
                                          </p:stCondLst>
                                        </p:cTn>
                                        <p:tgtEl>
                                          <p:spTgt spid="22536">
                                            <p:txEl>
                                              <p:pRg st="3" end="3"/>
                                            </p:txEl>
                                          </p:spTgt>
                                        </p:tgtEl>
                                      </p:cBhvr>
                                      <p:to x="100000" y="100000"/>
                                    </p:animScale>
                                    <p:animScale>
                                      <p:cBhvr>
                                        <p:cTn id="113" dur="26">
                                          <p:stCondLst>
                                            <p:cond delay="1808"/>
                                          </p:stCondLst>
                                        </p:cTn>
                                        <p:tgtEl>
                                          <p:spTgt spid="22536">
                                            <p:txEl>
                                              <p:pRg st="3" end="3"/>
                                            </p:txEl>
                                          </p:spTgt>
                                        </p:tgtEl>
                                      </p:cBhvr>
                                      <p:to x="100000" y="95000"/>
                                    </p:animScale>
                                    <p:animScale>
                                      <p:cBhvr>
                                        <p:cTn id="114" dur="166" decel="50000">
                                          <p:stCondLst>
                                            <p:cond delay="1834"/>
                                          </p:stCondLst>
                                        </p:cTn>
                                        <p:tgtEl>
                                          <p:spTgt spid="22536">
                                            <p:txEl>
                                              <p:pRg st="3" end="3"/>
                                            </p:txEl>
                                          </p:spTgt>
                                        </p:tgtEl>
                                      </p:cBhvr>
                                      <p:to x="100000" y="100000"/>
                                    </p:animScale>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22536">
                                            <p:txEl>
                                              <p:pRg st="4" end="4"/>
                                            </p:txEl>
                                          </p:spTgt>
                                        </p:tgtEl>
                                        <p:attrNameLst>
                                          <p:attrName>style.visibility</p:attrName>
                                        </p:attrNameLst>
                                      </p:cBhvr>
                                      <p:to>
                                        <p:strVal val="visible"/>
                                      </p:to>
                                    </p:set>
                                    <p:animEffect transition="in" filter="wipe(down)">
                                      <p:cBhvr>
                                        <p:cTn id="119" dur="580">
                                          <p:stCondLst>
                                            <p:cond delay="0"/>
                                          </p:stCondLst>
                                        </p:cTn>
                                        <p:tgtEl>
                                          <p:spTgt spid="22536">
                                            <p:txEl>
                                              <p:pRg st="4" end="4"/>
                                            </p:txEl>
                                          </p:spTgt>
                                        </p:tgtEl>
                                      </p:cBhvr>
                                    </p:animEffect>
                                    <p:anim calcmode="lin" valueType="num">
                                      <p:cBhvr>
                                        <p:cTn id="120" dur="1822" tmFilter="0,0; 0.14,0.36; 0.43,0.73; 0.71,0.91; 1.0,1.0">
                                          <p:stCondLst>
                                            <p:cond delay="0"/>
                                          </p:stCondLst>
                                        </p:cTn>
                                        <p:tgtEl>
                                          <p:spTgt spid="22536">
                                            <p:txEl>
                                              <p:pRg st="4" end="4"/>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22536">
                                            <p:txEl>
                                              <p:pRg st="4" end="4"/>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22536">
                                            <p:txEl>
                                              <p:pRg st="4" end="4"/>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22536">
                                            <p:txEl>
                                              <p:pRg st="4" end="4"/>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22536">
                                            <p:txEl>
                                              <p:pRg st="4" end="4"/>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22536">
                                            <p:txEl>
                                              <p:pRg st="4" end="4"/>
                                            </p:txEl>
                                          </p:spTgt>
                                        </p:tgtEl>
                                      </p:cBhvr>
                                      <p:to x="100000" y="60000"/>
                                    </p:animScale>
                                    <p:animScale>
                                      <p:cBhvr>
                                        <p:cTn id="126" dur="166" decel="50000">
                                          <p:stCondLst>
                                            <p:cond delay="676"/>
                                          </p:stCondLst>
                                        </p:cTn>
                                        <p:tgtEl>
                                          <p:spTgt spid="22536">
                                            <p:txEl>
                                              <p:pRg st="4" end="4"/>
                                            </p:txEl>
                                          </p:spTgt>
                                        </p:tgtEl>
                                      </p:cBhvr>
                                      <p:to x="100000" y="100000"/>
                                    </p:animScale>
                                    <p:animScale>
                                      <p:cBhvr>
                                        <p:cTn id="127" dur="26">
                                          <p:stCondLst>
                                            <p:cond delay="1312"/>
                                          </p:stCondLst>
                                        </p:cTn>
                                        <p:tgtEl>
                                          <p:spTgt spid="22536">
                                            <p:txEl>
                                              <p:pRg st="4" end="4"/>
                                            </p:txEl>
                                          </p:spTgt>
                                        </p:tgtEl>
                                      </p:cBhvr>
                                      <p:to x="100000" y="80000"/>
                                    </p:animScale>
                                    <p:animScale>
                                      <p:cBhvr>
                                        <p:cTn id="128" dur="166" decel="50000">
                                          <p:stCondLst>
                                            <p:cond delay="1338"/>
                                          </p:stCondLst>
                                        </p:cTn>
                                        <p:tgtEl>
                                          <p:spTgt spid="22536">
                                            <p:txEl>
                                              <p:pRg st="4" end="4"/>
                                            </p:txEl>
                                          </p:spTgt>
                                        </p:tgtEl>
                                      </p:cBhvr>
                                      <p:to x="100000" y="100000"/>
                                    </p:animScale>
                                    <p:animScale>
                                      <p:cBhvr>
                                        <p:cTn id="129" dur="26">
                                          <p:stCondLst>
                                            <p:cond delay="1642"/>
                                          </p:stCondLst>
                                        </p:cTn>
                                        <p:tgtEl>
                                          <p:spTgt spid="22536">
                                            <p:txEl>
                                              <p:pRg st="4" end="4"/>
                                            </p:txEl>
                                          </p:spTgt>
                                        </p:tgtEl>
                                      </p:cBhvr>
                                      <p:to x="100000" y="90000"/>
                                    </p:animScale>
                                    <p:animScale>
                                      <p:cBhvr>
                                        <p:cTn id="130" dur="166" decel="50000">
                                          <p:stCondLst>
                                            <p:cond delay="1668"/>
                                          </p:stCondLst>
                                        </p:cTn>
                                        <p:tgtEl>
                                          <p:spTgt spid="22536">
                                            <p:txEl>
                                              <p:pRg st="4" end="4"/>
                                            </p:txEl>
                                          </p:spTgt>
                                        </p:tgtEl>
                                      </p:cBhvr>
                                      <p:to x="100000" y="100000"/>
                                    </p:animScale>
                                    <p:animScale>
                                      <p:cBhvr>
                                        <p:cTn id="131" dur="26">
                                          <p:stCondLst>
                                            <p:cond delay="1808"/>
                                          </p:stCondLst>
                                        </p:cTn>
                                        <p:tgtEl>
                                          <p:spTgt spid="22536">
                                            <p:txEl>
                                              <p:pRg st="4" end="4"/>
                                            </p:txEl>
                                          </p:spTgt>
                                        </p:tgtEl>
                                      </p:cBhvr>
                                      <p:to x="100000" y="95000"/>
                                    </p:animScale>
                                    <p:animScale>
                                      <p:cBhvr>
                                        <p:cTn id="132" dur="166" decel="50000">
                                          <p:stCondLst>
                                            <p:cond delay="1834"/>
                                          </p:stCondLst>
                                        </p:cTn>
                                        <p:tgtEl>
                                          <p:spTgt spid="2253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5" grpId="0" build="p"/>
      <p:bldP spid="22536"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1981200" y="152401"/>
            <a:ext cx="8305800" cy="492125"/>
          </a:xfrm>
          <a:prstGeom prst="rect">
            <a:avLst/>
          </a:prstGeom>
        </p:spPr>
        <p:txBody>
          <a:bodyPr wrap="none" fromWordArt="1">
            <a:prstTxWarp prst="textCanUp">
              <a:avLst>
                <a:gd name="adj" fmla="val 85713"/>
              </a:avLst>
            </a:prstTxWarp>
          </a:bodyPr>
          <a:lstStyle/>
          <a:p>
            <a:pPr algn="ctr"/>
            <a:r>
              <a:rPr lang="en-US" sz="2800" kern="10">
                <a:ln w="22225">
                  <a:solidFill>
                    <a:schemeClr val="tx1"/>
                  </a:solidFill>
                  <a:round/>
                  <a:headEnd/>
                  <a:tailEnd/>
                </a:ln>
                <a:gradFill rotWithShape="1">
                  <a:gsLst>
                    <a:gs pos="0">
                      <a:srgbClr val="FFF200"/>
                    </a:gs>
                    <a:gs pos="45000">
                      <a:srgbClr val="FF7A00"/>
                    </a:gs>
                    <a:gs pos="70000">
                      <a:srgbClr val="FF0300"/>
                    </a:gs>
                    <a:gs pos="100000">
                      <a:srgbClr val="4D0808"/>
                    </a:gs>
                  </a:gsLst>
                  <a:lin ang="5400000" scaled="1"/>
                </a:gradFill>
                <a:effectLst>
                  <a:outerShdw blurRad="63500" dist="25400" dir="10800000" algn="ctr" rotWithShape="0">
                    <a:schemeClr val="tx1">
                      <a:alpha val="74998"/>
                    </a:schemeClr>
                  </a:outerShdw>
                </a:effectLst>
                <a:latin typeface="Impact" charset="0"/>
                <a:ea typeface="Impact" charset="0"/>
                <a:cs typeface="Impact" charset="0"/>
              </a:rPr>
              <a:t>JACKSON THE MAN</a:t>
            </a:r>
          </a:p>
        </p:txBody>
      </p:sp>
      <p:sp>
        <p:nvSpPr>
          <p:cNvPr id="27651" name="Text Box 3"/>
          <p:cNvSpPr txBox="1">
            <a:spLocks noChangeArrowheads="1"/>
          </p:cNvSpPr>
          <p:nvPr/>
        </p:nvSpPr>
        <p:spPr bwMode="auto">
          <a:xfrm>
            <a:off x="4419600" y="1236664"/>
            <a:ext cx="6172200" cy="275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70000"/>
              </a:lnSpc>
              <a:spcBef>
                <a:spcPct val="40000"/>
              </a:spcBef>
            </a:pPr>
            <a:r>
              <a:rPr lang="en-US" altLang="en-US" b="1" dirty="0">
                <a:latin typeface="Arial Narrow" charset="0"/>
              </a:rPr>
              <a:t> Emotional</a:t>
            </a:r>
            <a:r>
              <a:rPr lang="en-US" altLang="en-US" b="1" dirty="0">
                <a:latin typeface="Arial Narrow" charset="0"/>
              </a:rPr>
              <a:t>, arrogant and </a:t>
            </a:r>
            <a:r>
              <a:rPr lang="en-US" altLang="en-US" b="1" dirty="0">
                <a:latin typeface="Arial Narrow" charset="0"/>
              </a:rPr>
              <a:t>passionate</a:t>
            </a:r>
            <a:endParaRPr lang="en-US" altLang="en-US" b="1" u="sng" dirty="0">
              <a:latin typeface="Arial Narrow" charset="0"/>
            </a:endParaRPr>
          </a:p>
          <a:p>
            <a:pPr>
              <a:lnSpc>
                <a:spcPct val="70000"/>
              </a:lnSpc>
              <a:spcBef>
                <a:spcPct val="40000"/>
              </a:spcBef>
            </a:pPr>
            <a:r>
              <a:rPr lang="en-US" altLang="en-US" b="1" dirty="0">
                <a:latin typeface="Arial Narrow" charset="0"/>
              </a:rPr>
              <a:t> Dueled-</a:t>
            </a:r>
            <a:r>
              <a:rPr lang="en-US" altLang="en-US" b="1" dirty="0">
                <a:latin typeface="Arial Narrow" charset="0"/>
              </a:rPr>
              <a:t>--could drink, smoke, curse and fight with the best of them</a:t>
            </a:r>
          </a:p>
          <a:p>
            <a:pPr>
              <a:lnSpc>
                <a:spcPct val="70000"/>
              </a:lnSpc>
              <a:spcBef>
                <a:spcPct val="40000"/>
              </a:spcBef>
            </a:pPr>
            <a:r>
              <a:rPr lang="en-US" altLang="en-US" b="1" dirty="0">
                <a:latin typeface="Arial Narrow" charset="0"/>
              </a:rPr>
              <a:t> Lawyer</a:t>
            </a:r>
            <a:r>
              <a:rPr lang="en-US" altLang="en-US" b="1" dirty="0">
                <a:latin typeface="Arial Narrow" charset="0"/>
              </a:rPr>
              <a:t>, Judge, senator, general and finally President</a:t>
            </a:r>
          </a:p>
          <a:p>
            <a:pPr>
              <a:lnSpc>
                <a:spcPct val="70000"/>
              </a:lnSpc>
              <a:spcBef>
                <a:spcPct val="40000"/>
              </a:spcBef>
            </a:pPr>
            <a:r>
              <a:rPr lang="en-US" altLang="en-US" b="1" dirty="0">
                <a:latin typeface="Arial Narrow" charset="0"/>
              </a:rPr>
              <a:t> First </a:t>
            </a:r>
            <a:r>
              <a:rPr lang="en-US" altLang="en-US" b="1" dirty="0">
                <a:latin typeface="Arial Narrow" charset="0"/>
              </a:rPr>
              <a:t>president from the West</a:t>
            </a:r>
          </a:p>
        </p:txBody>
      </p:sp>
      <p:sp>
        <p:nvSpPr>
          <p:cNvPr id="17412" name="AutoShape 4"/>
          <p:cNvSpPr>
            <a:spLocks noChangeArrowheads="1"/>
          </p:cNvSpPr>
          <p:nvPr/>
        </p:nvSpPr>
        <p:spPr bwMode="auto">
          <a:xfrm>
            <a:off x="2667000" y="4419600"/>
            <a:ext cx="4800600" cy="2438400"/>
          </a:xfrm>
          <a:prstGeom prst="cloudCallout">
            <a:avLst>
              <a:gd name="adj1" fmla="val 75420"/>
              <a:gd name="adj2" fmla="val -67005"/>
            </a:avLst>
          </a:prstGeom>
          <a:gradFill rotWithShape="1">
            <a:gsLst>
              <a:gs pos="0">
                <a:srgbClr val="FFFFFF"/>
              </a:gs>
              <a:gs pos="100000">
                <a:srgbClr val="85FFFF"/>
              </a:gs>
            </a:gsLst>
            <a:path path="rect">
              <a:fillToRect l="50000" t="50000" r="50000" b="50000"/>
            </a:path>
          </a:gradFill>
          <a:ln w="2857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2400">
              <a:latin typeface="Times New Roman" charset="0"/>
            </a:endParaRPr>
          </a:p>
        </p:txBody>
      </p:sp>
      <p:sp>
        <p:nvSpPr>
          <p:cNvPr id="17413" name="Text Box 5"/>
          <p:cNvSpPr txBox="1">
            <a:spLocks noChangeArrowheads="1"/>
          </p:cNvSpPr>
          <p:nvPr/>
        </p:nvSpPr>
        <p:spPr bwMode="auto">
          <a:xfrm>
            <a:off x="3048000" y="4800601"/>
            <a:ext cx="41148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spcBef>
                <a:spcPct val="0"/>
              </a:spcBef>
              <a:buFontTx/>
              <a:buNone/>
            </a:pPr>
            <a:r>
              <a:rPr lang="en-US" altLang="en-US" b="1" u="sng" dirty="0">
                <a:solidFill>
                  <a:srgbClr val="FF0000"/>
                </a:solidFill>
                <a:latin typeface="Times New Roman" charset="0"/>
              </a:rPr>
              <a:t>Appealed to the Common Man because he was </a:t>
            </a:r>
            <a:r>
              <a:rPr lang="en-US" altLang="en-US" b="1" u="sng" dirty="0">
                <a:solidFill>
                  <a:srgbClr val="FF0000"/>
                </a:solidFill>
                <a:latin typeface="Times New Roman" charset="0"/>
              </a:rPr>
              <a:t>one</a:t>
            </a:r>
            <a:r>
              <a:rPr lang="is-IS" altLang="en-US" b="1" u="sng" dirty="0">
                <a:solidFill>
                  <a:srgbClr val="FF0000"/>
                </a:solidFill>
                <a:latin typeface="Times New Roman" charset="0"/>
              </a:rPr>
              <a:t>…</a:t>
            </a:r>
            <a:endParaRPr lang="en-US" altLang="en-US" b="1" u="sng" dirty="0">
              <a:solidFill>
                <a:srgbClr val="FF0000"/>
              </a:solidFill>
              <a:latin typeface="Times New Roman" charset="0"/>
            </a:endParaRPr>
          </a:p>
        </p:txBody>
      </p:sp>
      <p:pic>
        <p:nvPicPr>
          <p:cNvPr id="17414" name="Picture 8" descr="img1"/>
          <p:cNvPicPr>
            <a:picLocks noChangeAspect="1" noChangeArrowheads="1"/>
          </p:cNvPicPr>
          <p:nvPr/>
        </p:nvPicPr>
        <p:blipFill>
          <a:blip r:embed="rId2">
            <a:lum contrast="6000"/>
            <a:extLst>
              <a:ext uri="{28A0092B-C50C-407E-A947-70E740481C1C}">
                <a14:useLocalDpi xmlns:a14="http://schemas.microsoft.com/office/drawing/2010/main" val="0"/>
              </a:ext>
            </a:extLst>
          </a:blip>
          <a:srcRect r="9990" b="19298"/>
          <a:stretch>
            <a:fillRect/>
          </a:stretch>
        </p:blipFill>
        <p:spPr bwMode="auto">
          <a:xfrm>
            <a:off x="1608138" y="990600"/>
            <a:ext cx="2735262" cy="3429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478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P spid="17412" grpId="0" animBg="1"/>
      <p:bldP spid="174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45494" y="1299605"/>
            <a:ext cx="8638256" cy="5262980"/>
          </a:xfrm>
          <a:prstGeom prst="rect">
            <a:avLst/>
          </a:prstGeom>
          <a:noFill/>
        </p:spPr>
        <p:txBody>
          <a:bodyPr wrap="square" rtlCol="0">
            <a:spAutoFit/>
          </a:bodyPr>
          <a:lstStyle/>
          <a:p>
            <a:r>
              <a:rPr lang="en-US" sz="2800" b="1" dirty="0"/>
              <a:t>He was the only president to have been a former prisoner of war.</a:t>
            </a:r>
            <a:r>
              <a:rPr lang="en-US" sz="2800" dirty="0"/>
              <a:t/>
            </a:r>
            <a:br>
              <a:rPr lang="en-US" sz="2800" dirty="0"/>
            </a:br>
            <a:r>
              <a:rPr lang="en-US" sz="2800" dirty="0"/>
              <a:t>During the Revolutionary War, the 13-year-old Jackson joined the Continental Army as a courier. In April 1781, he was taken prisoner along with his brother Robert. When a British officer ordered Jackson to polish his boots, the future president refused. The infuriated Redcoat drew his sword and slashed Jackson’s left hand to the bone and gashed his head, which left a permanent scar. The British released the brothers after two weeks of ill treatment in captivity, and within days Robert died from an illness contracted during his confinement.</a:t>
            </a:r>
            <a:endParaRPr lang="en-US" sz="2500" b="1" u="sng" dirty="0"/>
          </a:p>
        </p:txBody>
      </p:sp>
      <p:sp>
        <p:nvSpPr>
          <p:cNvPr id="3" name="Rectangle 2"/>
          <p:cNvSpPr/>
          <p:nvPr/>
        </p:nvSpPr>
        <p:spPr>
          <a:xfrm>
            <a:off x="1745495" y="235212"/>
            <a:ext cx="3239701"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FUN FACT!</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4" name="Picture 3"/>
          <p:cNvPicPr>
            <a:picLocks noChangeAspect="1"/>
          </p:cNvPicPr>
          <p:nvPr/>
        </p:nvPicPr>
        <p:blipFill>
          <a:blip r:embed="rId2"/>
          <a:stretch>
            <a:fillRect/>
          </a:stretch>
        </p:blipFill>
        <p:spPr>
          <a:xfrm>
            <a:off x="1633310" y="191988"/>
            <a:ext cx="8883336" cy="6580214"/>
          </a:xfrm>
          <a:prstGeom prst="rect">
            <a:avLst/>
          </a:prstGeom>
        </p:spPr>
      </p:pic>
      <p:pic>
        <p:nvPicPr>
          <p:cNvPr id="25602" name="Picture 2" descr="mage result for andrew jackson s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50" y="2762939"/>
            <a:ext cx="340995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rachel-trans_smlr"/>
          <p:cNvPicPr>
            <a:picLocks noChangeAspect="1" noChangeArrowheads="1"/>
          </p:cNvPicPr>
          <p:nvPr/>
        </p:nvPicPr>
        <p:blipFill>
          <a:blip r:embed="rId2">
            <a:lum bright="18000"/>
            <a:extLst>
              <a:ext uri="{28A0092B-C50C-407E-A947-70E740481C1C}">
                <a14:useLocalDpi xmlns:a14="http://schemas.microsoft.com/office/drawing/2010/main" val="0"/>
              </a:ext>
            </a:extLst>
          </a:blip>
          <a:srcRect b="6061"/>
          <a:stretch>
            <a:fillRect/>
          </a:stretch>
        </p:blipFill>
        <p:spPr bwMode="auto">
          <a:xfrm>
            <a:off x="1676400" y="1524000"/>
            <a:ext cx="1143000" cy="1524000"/>
          </a:xfrm>
          <a:prstGeom prst="rect">
            <a:avLst/>
          </a:prstGeom>
          <a:noFill/>
          <a:ln w="5715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l="12308" t="10001" r="13846" b="10001"/>
          <a:stretch>
            <a:fillRect/>
          </a:stretch>
        </p:blipFill>
        <p:spPr bwMode="auto">
          <a:xfrm>
            <a:off x="2971800" y="1524000"/>
            <a:ext cx="1085850" cy="1524000"/>
          </a:xfrm>
          <a:prstGeom prst="rect">
            <a:avLst/>
          </a:prstGeom>
          <a:noFill/>
          <a:ln w="57150" cmpd="thickThin">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508" name="WordArt 4"/>
          <p:cNvSpPr>
            <a:spLocks noChangeArrowheads="1" noChangeShapeType="1" noTextEdit="1"/>
          </p:cNvSpPr>
          <p:nvPr/>
        </p:nvSpPr>
        <p:spPr bwMode="auto">
          <a:xfrm>
            <a:off x="1828800" y="152400"/>
            <a:ext cx="8458200" cy="457200"/>
          </a:xfrm>
          <a:prstGeom prst="rect">
            <a:avLst/>
          </a:prstGeom>
        </p:spPr>
        <p:txBody>
          <a:bodyPr wrap="none" fromWordArt="1">
            <a:prstTxWarp prst="textCanUp">
              <a:avLst>
                <a:gd name="adj" fmla="val 85713"/>
              </a:avLst>
            </a:prstTxWarp>
          </a:bodyPr>
          <a:lstStyle/>
          <a:p>
            <a:pPr algn="ctr"/>
            <a:r>
              <a:rPr lang="en-US" sz="3600" kern="10">
                <a:ln w="12700">
                  <a:solidFill>
                    <a:srgbClr val="000099"/>
                  </a:solidFill>
                  <a:round/>
                  <a:headEnd/>
                  <a:tailEnd/>
                </a:ln>
                <a:solidFill>
                  <a:srgbClr val="FFFF66"/>
                </a:solidFill>
                <a:effectLst>
                  <a:outerShdw blurRad="63500" dist="38100" dir="10800000" algn="ctr" rotWithShape="0">
                    <a:schemeClr val="bg1">
                      <a:alpha val="74998"/>
                    </a:schemeClr>
                  </a:outerShdw>
                </a:effectLst>
                <a:latin typeface="Impact" charset="0"/>
                <a:ea typeface="Impact" charset="0"/>
                <a:cs typeface="Impact" charset="0"/>
              </a:rPr>
              <a:t>Election of 1828</a:t>
            </a:r>
          </a:p>
        </p:txBody>
      </p:sp>
      <p:sp>
        <p:nvSpPr>
          <p:cNvPr id="21509" name="WordArt 5"/>
          <p:cNvSpPr>
            <a:spLocks noChangeArrowheads="1" noChangeShapeType="1" noTextEdit="1"/>
          </p:cNvSpPr>
          <p:nvPr/>
        </p:nvSpPr>
        <p:spPr bwMode="auto">
          <a:xfrm>
            <a:off x="3200400" y="762000"/>
            <a:ext cx="5486400" cy="533400"/>
          </a:xfrm>
          <a:prstGeom prst="rect">
            <a:avLst/>
          </a:prstGeom>
        </p:spPr>
        <p:txBody>
          <a:bodyPr wrap="none" fromWordArt="1">
            <a:prstTxWarp prst="textPlain">
              <a:avLst>
                <a:gd name="adj" fmla="val 50000"/>
              </a:avLst>
            </a:prstTxWarp>
          </a:bodyPr>
          <a:lstStyle/>
          <a:p>
            <a:pPr algn="ctr"/>
            <a:r>
              <a:rPr lang="en-US" sz="3600" kern="10" dirty="0">
                <a:ln w="12700">
                  <a:solidFill>
                    <a:srgbClr val="000099"/>
                  </a:solidFill>
                  <a:round/>
                  <a:headEnd/>
                  <a:tailEnd/>
                </a:ln>
                <a:solidFill>
                  <a:srgbClr val="FFFF66"/>
                </a:solidFill>
                <a:effectLst>
                  <a:outerShdw blurRad="63500" dist="25400" dir="10800000" algn="ctr" rotWithShape="0">
                    <a:schemeClr val="bg1">
                      <a:alpha val="74998"/>
                    </a:schemeClr>
                  </a:outerShdw>
                </a:effectLst>
                <a:latin typeface="Impact" charset="0"/>
                <a:ea typeface="Impact" charset="0"/>
                <a:cs typeface="Impact" charset="0"/>
              </a:rPr>
              <a:t>w</a:t>
            </a:r>
            <a:r>
              <a:rPr lang="en-US" sz="3600" kern="10" dirty="0">
                <a:ln w="12700">
                  <a:solidFill>
                    <a:srgbClr val="000099"/>
                  </a:solidFill>
                  <a:round/>
                  <a:headEnd/>
                  <a:tailEnd/>
                </a:ln>
                <a:solidFill>
                  <a:srgbClr val="FFFF66"/>
                </a:solidFill>
                <a:effectLst>
                  <a:outerShdw blurRad="63500" dist="25400" dir="10800000" algn="ctr" rotWithShape="0">
                    <a:schemeClr val="bg1">
                      <a:alpha val="74998"/>
                    </a:schemeClr>
                  </a:outerShdw>
                </a:effectLst>
                <a:latin typeface="Impact" charset="0"/>
                <a:ea typeface="Impact" charset="0"/>
                <a:cs typeface="Impact" charset="0"/>
              </a:rPr>
              <a:t>as REVOLUTIONARY!</a:t>
            </a:r>
            <a:endParaRPr lang="en-US" sz="3600" kern="10" dirty="0">
              <a:ln w="12700">
                <a:solidFill>
                  <a:srgbClr val="000099"/>
                </a:solidFill>
                <a:round/>
                <a:headEnd/>
                <a:tailEnd/>
              </a:ln>
              <a:solidFill>
                <a:srgbClr val="FFFF66"/>
              </a:solidFill>
              <a:effectLst>
                <a:outerShdw blurRad="63500" dist="25400" dir="10800000" algn="ctr" rotWithShape="0">
                  <a:schemeClr val="bg1">
                    <a:alpha val="74998"/>
                  </a:schemeClr>
                </a:outerShdw>
              </a:effectLst>
              <a:latin typeface="Impact" charset="0"/>
              <a:ea typeface="Impact" charset="0"/>
              <a:cs typeface="Impact" charset="0"/>
            </a:endParaRPr>
          </a:p>
        </p:txBody>
      </p:sp>
      <p:sp>
        <p:nvSpPr>
          <p:cNvPr id="21510" name="AutoShape 6"/>
          <p:cNvSpPr>
            <a:spLocks noChangeArrowheads="1"/>
          </p:cNvSpPr>
          <p:nvPr/>
        </p:nvSpPr>
        <p:spPr bwMode="auto">
          <a:xfrm>
            <a:off x="5105400" y="1447800"/>
            <a:ext cx="2667000" cy="609600"/>
          </a:xfrm>
          <a:prstGeom prst="leftRightArrow">
            <a:avLst>
              <a:gd name="adj1" fmla="val 50000"/>
              <a:gd name="adj2" fmla="val 87500"/>
            </a:avLst>
          </a:prstGeom>
          <a:solidFill>
            <a:srgbClr val="FF0000"/>
          </a:solidFill>
          <a:ln w="76200" cmpd="tri">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latin typeface="Times New Roman" charset="0"/>
            </a:endParaRPr>
          </a:p>
        </p:txBody>
      </p:sp>
      <p:sp>
        <p:nvSpPr>
          <p:cNvPr id="21511" name="Text Box 7"/>
          <p:cNvSpPr txBox="1">
            <a:spLocks noChangeArrowheads="1"/>
          </p:cNvSpPr>
          <p:nvPr/>
        </p:nvSpPr>
        <p:spPr bwMode="auto">
          <a:xfrm>
            <a:off x="4267200" y="2133600"/>
            <a:ext cx="4495800" cy="867930"/>
          </a:xfrm>
          <a:prstGeom prst="rect">
            <a:avLst/>
          </a:prstGeom>
          <a:noFill/>
          <a:ln>
            <a:noFill/>
          </a:ln>
          <a:effectLst>
            <a:outerShdw blurRad="63500" dist="37026" dir="799888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50000"/>
              </a:spcBef>
              <a:buFontTx/>
              <a:buNone/>
            </a:pPr>
            <a:r>
              <a:rPr lang="en-US" altLang="en-US" sz="2400" b="1">
                <a:latin typeface="Times New Roman" charset="0"/>
              </a:rPr>
              <a:t>Jackson and J. Q. Adams ran against each other for the presidency</a:t>
            </a:r>
          </a:p>
        </p:txBody>
      </p:sp>
      <p:sp>
        <p:nvSpPr>
          <p:cNvPr id="31752" name="Text Box 8"/>
          <p:cNvSpPr txBox="1">
            <a:spLocks noChangeArrowheads="1"/>
          </p:cNvSpPr>
          <p:nvPr/>
        </p:nvSpPr>
        <p:spPr bwMode="auto">
          <a:xfrm>
            <a:off x="1600200" y="3276601"/>
            <a:ext cx="5257800" cy="1889125"/>
          </a:xfrm>
          <a:prstGeom prst="rect">
            <a:avLst/>
          </a:prstGeom>
          <a:gradFill rotWithShape="0">
            <a:gsLst>
              <a:gs pos="0">
                <a:srgbClr val="FFFF66"/>
              </a:gs>
              <a:gs pos="50000">
                <a:srgbClr val="FFFFFF"/>
              </a:gs>
              <a:gs pos="100000">
                <a:srgbClr val="FFFF66"/>
              </a:gs>
            </a:gsLst>
            <a:lin ang="18900000" scaled="1"/>
          </a:gradFill>
          <a:ln w="57150" cmpd="thinThick">
            <a:solidFill>
              <a:srgbClr val="66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b="1" i="1">
                <a:latin typeface="Times New Roman" charset="0"/>
              </a:rPr>
              <a:t>One anti-Jackson newspaper declared,</a:t>
            </a:r>
          </a:p>
          <a:p>
            <a:pPr eaLnBrk="1" hangingPunct="1">
              <a:lnSpc>
                <a:spcPct val="80000"/>
              </a:lnSpc>
              <a:spcBef>
                <a:spcPct val="50000"/>
              </a:spcBef>
              <a:buFontTx/>
              <a:buNone/>
            </a:pPr>
            <a:r>
              <a:rPr lang="en-US" altLang="en-US" sz="2000" b="1" dirty="0">
                <a:latin typeface="Times New Roman" charset="0"/>
              </a:rPr>
              <a:t>“General Jackson’s mother was a common prostitute, brought to this country by the British soldiers!  She, afterwards married a mulatto man with whom she had several children, of which one was Andrew Jackson.”</a:t>
            </a:r>
          </a:p>
        </p:txBody>
      </p:sp>
      <p:sp>
        <p:nvSpPr>
          <p:cNvPr id="31753" name="Text Box 9"/>
          <p:cNvSpPr txBox="1">
            <a:spLocks noChangeArrowheads="1"/>
          </p:cNvSpPr>
          <p:nvPr/>
        </p:nvSpPr>
        <p:spPr bwMode="auto">
          <a:xfrm>
            <a:off x="7010400" y="3352800"/>
            <a:ext cx="3657600" cy="14668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50000"/>
              </a:spcBef>
            </a:pPr>
            <a:r>
              <a:rPr lang="en-US" altLang="en-US" sz="2000" b="1">
                <a:latin typeface="Times New Roman" charset="0"/>
              </a:rPr>
              <a:t>Anti-Adams people accused him of hiring a servant girl a visiting Russian ambassador…</a:t>
            </a:r>
          </a:p>
          <a:p>
            <a:pPr eaLnBrk="1" hangingPunct="1">
              <a:lnSpc>
                <a:spcPct val="80000"/>
              </a:lnSpc>
              <a:spcBef>
                <a:spcPct val="50000"/>
              </a:spcBef>
            </a:pPr>
            <a:r>
              <a:rPr lang="en-US" altLang="en-US" sz="2000" b="1">
                <a:latin typeface="Times New Roman" charset="0"/>
              </a:rPr>
              <a:t>Adams was accused of gambling in the White House.</a:t>
            </a:r>
          </a:p>
        </p:txBody>
      </p:sp>
      <p:sp>
        <p:nvSpPr>
          <p:cNvPr id="31754" name="Text Box 10"/>
          <p:cNvSpPr txBox="1">
            <a:spLocks noChangeArrowheads="1"/>
          </p:cNvSpPr>
          <p:nvPr/>
        </p:nvSpPr>
        <p:spPr bwMode="auto">
          <a:xfrm>
            <a:off x="1524000" y="5257800"/>
            <a:ext cx="9144000" cy="15192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5000"/>
              </a:lnSpc>
              <a:spcBef>
                <a:spcPct val="50000"/>
              </a:spcBef>
            </a:pPr>
            <a:r>
              <a:rPr lang="en-US" altLang="en-US" sz="2400" b="1" dirty="0">
                <a:latin typeface="Times New Roman" charset="0"/>
              </a:rPr>
              <a:t>One of the worst elections in US History for its “</a:t>
            </a:r>
            <a:r>
              <a:rPr lang="en-US" altLang="en-US" sz="2400" b="1" u="sng" dirty="0">
                <a:latin typeface="Times New Roman" charset="0"/>
              </a:rPr>
              <a:t>mudslinging</a:t>
            </a:r>
            <a:r>
              <a:rPr lang="en-US" altLang="en-US" sz="2400" b="1" dirty="0">
                <a:latin typeface="Times New Roman" charset="0"/>
              </a:rPr>
              <a:t>.”</a:t>
            </a:r>
          </a:p>
          <a:p>
            <a:pPr algn="ctr" eaLnBrk="1" hangingPunct="1">
              <a:lnSpc>
                <a:spcPct val="85000"/>
              </a:lnSpc>
              <a:spcBef>
                <a:spcPct val="50000"/>
              </a:spcBef>
            </a:pPr>
            <a:r>
              <a:rPr lang="en-US" altLang="en-US" sz="2400" b="1" dirty="0">
                <a:latin typeface="Times New Roman" charset="0"/>
              </a:rPr>
              <a:t>As a result of this, Jackson’s wife Rachel, died of a heart attack just before he became President…He blamed Adams and Clay and never forgave them…..</a:t>
            </a:r>
          </a:p>
        </p:txBody>
      </p:sp>
      <p:pic>
        <p:nvPicPr>
          <p:cNvPr id="21515" name="Picture 12" descr="25"/>
          <p:cNvPicPr>
            <a:picLocks noChangeAspect="1" noChangeArrowheads="1"/>
          </p:cNvPicPr>
          <p:nvPr/>
        </p:nvPicPr>
        <p:blipFill>
          <a:blip r:embed="rId4">
            <a:extLst>
              <a:ext uri="{28A0092B-C50C-407E-A947-70E740481C1C}">
                <a14:useLocalDpi xmlns:a14="http://schemas.microsoft.com/office/drawing/2010/main" val="0"/>
              </a:ext>
            </a:extLst>
          </a:blip>
          <a:srcRect l="8493" t="10345" r="12602" b="10345"/>
          <a:stretch>
            <a:fillRect/>
          </a:stretch>
        </p:blipFill>
        <p:spPr bwMode="auto">
          <a:xfrm>
            <a:off x="8915400" y="1219200"/>
            <a:ext cx="1460500" cy="19812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0931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box(in)">
                                      <p:cBhvr>
                                        <p:cTn id="7" dur="500"/>
                                        <p:tgtEl>
                                          <p:spTgt spid="317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1753">
                                            <p:txEl>
                                              <p:pRg st="0" end="0"/>
                                            </p:txEl>
                                          </p:spTgt>
                                        </p:tgtEl>
                                        <p:attrNameLst>
                                          <p:attrName>style.visibility</p:attrName>
                                        </p:attrNameLst>
                                      </p:cBhvr>
                                      <p:to>
                                        <p:strVal val="visible"/>
                                      </p:to>
                                    </p:set>
                                    <p:anim calcmode="lin" valueType="num">
                                      <p:cBhvr>
                                        <p:cTn id="12" dur="500" fill="hold"/>
                                        <p:tgtEl>
                                          <p:spTgt spid="3175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175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1753">
                                            <p:txEl>
                                              <p:pRg st="1" end="1"/>
                                            </p:txEl>
                                          </p:spTgt>
                                        </p:tgtEl>
                                        <p:attrNameLst>
                                          <p:attrName>style.visibility</p:attrName>
                                        </p:attrNameLst>
                                      </p:cBhvr>
                                      <p:to>
                                        <p:strVal val="visible"/>
                                      </p:to>
                                    </p:set>
                                    <p:anim calcmode="lin" valueType="num">
                                      <p:cBhvr>
                                        <p:cTn id="18" dur="500" fill="hold"/>
                                        <p:tgtEl>
                                          <p:spTgt spid="3175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175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1754">
                                            <p:txEl>
                                              <p:pRg st="0" end="0"/>
                                            </p:txEl>
                                          </p:spTgt>
                                        </p:tgtEl>
                                        <p:attrNameLst>
                                          <p:attrName>style.visibility</p:attrName>
                                        </p:attrNameLst>
                                      </p:cBhvr>
                                      <p:to>
                                        <p:strVal val="visible"/>
                                      </p:to>
                                    </p:set>
                                    <p:animEffect transition="in" filter="checkerboard(across)">
                                      <p:cBhvr>
                                        <p:cTn id="24" dur="500"/>
                                        <p:tgtEl>
                                          <p:spTgt spid="31754">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1754">
                                            <p:txEl>
                                              <p:pRg st="1" end="1"/>
                                            </p:txEl>
                                          </p:spTgt>
                                        </p:tgtEl>
                                        <p:attrNameLst>
                                          <p:attrName>style.visibility</p:attrName>
                                        </p:attrNameLst>
                                      </p:cBhvr>
                                      <p:to>
                                        <p:strVal val="visible"/>
                                      </p:to>
                                    </p:set>
                                    <p:animEffect transition="in" filter="checkerboard(across)">
                                      <p:cBhvr>
                                        <p:cTn id="29" dur="500"/>
                                        <p:tgtEl>
                                          <p:spTgt spid="317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autoUpdateAnimBg="0"/>
      <p:bldP spid="31753" grpId="0" build="p" autoUpdateAnimBg="0"/>
      <p:bldP spid="3175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600200" y="1"/>
            <a:ext cx="7543800" cy="10064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5700" dirty="0">
                <a:solidFill>
                  <a:srgbClr val="8C4600"/>
                </a:solidFill>
                <a:effectLst>
                  <a:outerShdw blurRad="38100" dist="38100" dir="2700000" algn="tl">
                    <a:srgbClr val="000000"/>
                  </a:outerShdw>
                </a:effectLst>
                <a:latin typeface="Old Town" pitchFamily="34" charset="0"/>
              </a:rPr>
              <a:t>The 1828 Election</a:t>
            </a:r>
          </a:p>
        </p:txBody>
      </p:sp>
      <p:sp>
        <p:nvSpPr>
          <p:cNvPr id="5" name="Text Box 5"/>
          <p:cNvSpPr txBox="1">
            <a:spLocks noChangeArrowheads="1"/>
          </p:cNvSpPr>
          <p:nvPr/>
        </p:nvSpPr>
        <p:spPr bwMode="auto">
          <a:xfrm>
            <a:off x="1600200" y="914401"/>
            <a:ext cx="8763000" cy="5447645"/>
          </a:xfrm>
          <a:prstGeom prst="rect">
            <a:avLst/>
          </a:prstGeom>
          <a:noFill/>
          <a:ln>
            <a:noFill/>
          </a:ln>
          <a:effectLst>
            <a:outerShdw blurRad="63500" dist="254000" dir="10680006" sx="99001" sy="99001"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Clr>
                <a:schemeClr val="accent2"/>
              </a:buClr>
              <a:buSzPct val="70000"/>
              <a:defRPr/>
            </a:pPr>
            <a:r>
              <a:rPr lang="en-US" sz="3000" b="1" dirty="0">
                <a:solidFill>
                  <a:srgbClr val="686868"/>
                </a:solidFill>
                <a:effectLst>
                  <a:outerShdw blurRad="38100" dist="38100" dir="2700000" algn="tl">
                    <a:srgbClr val="000000"/>
                  </a:outerShdw>
                </a:effectLst>
                <a:latin typeface="Arial" charset="0"/>
                <a:ea typeface="Arial" charset="0"/>
                <a:cs typeface="Arial" charset="0"/>
              </a:rPr>
              <a:t>Jackson’s campaign was engineered by Senator </a:t>
            </a:r>
            <a:r>
              <a:rPr lang="en-US" sz="3000" b="1" dirty="0">
                <a:effectLst>
                  <a:outerShdw blurRad="38100" dist="38100" dir="2700000" algn="tl">
                    <a:srgbClr val="000000"/>
                  </a:outerShdw>
                </a:effectLst>
                <a:latin typeface="Arial" charset="0"/>
                <a:ea typeface="Arial" charset="0"/>
                <a:cs typeface="Arial" charset="0"/>
              </a:rPr>
              <a:t>Martin Van Buren </a:t>
            </a:r>
            <a:r>
              <a:rPr lang="en-US" sz="3000" b="1" dirty="0">
                <a:solidFill>
                  <a:srgbClr val="686868"/>
                </a:solidFill>
                <a:effectLst>
                  <a:outerShdw blurRad="38100" dist="38100" dir="2700000" algn="tl">
                    <a:srgbClr val="000000"/>
                  </a:outerShdw>
                </a:effectLst>
                <a:latin typeface="Arial" charset="0"/>
                <a:ea typeface="Arial" charset="0"/>
                <a:cs typeface="Arial" charset="0"/>
              </a:rPr>
              <a:t>of NY</a:t>
            </a:r>
          </a:p>
          <a:p>
            <a:pPr marL="1203325" lvl="1" indent="-288925">
              <a:spcBef>
                <a:spcPct val="50000"/>
              </a:spcBef>
              <a:buClr>
                <a:srgbClr val="996633"/>
              </a:buClr>
              <a:buSzPct val="100000"/>
              <a:buFont typeface="Wingdings" pitchFamily="2" charset="2"/>
              <a:buChar char="§"/>
              <a:defRPr/>
            </a:pPr>
            <a:r>
              <a:rPr lang="en-US" sz="3000" b="1" dirty="0">
                <a:effectLst>
                  <a:outerShdw blurRad="38100" dist="38100" dir="2700000" algn="tl">
                    <a:srgbClr val="000000">
                      <a:alpha val="43137"/>
                    </a:srgbClr>
                  </a:outerShdw>
                </a:effectLst>
                <a:latin typeface="Comic Sans MS" pitchFamily="66" charset="0"/>
              </a:rPr>
              <a:t>He </a:t>
            </a:r>
            <a:r>
              <a:rPr lang="en-US" sz="3000" b="1" dirty="0">
                <a:effectLst>
                  <a:outerShdw blurRad="38100" dist="38100" dir="2700000" algn="tl">
                    <a:srgbClr val="000000">
                      <a:alpha val="43137"/>
                    </a:srgbClr>
                  </a:outerShdw>
                </a:effectLst>
                <a:latin typeface="Comic Sans MS" pitchFamily="66" charset="0"/>
              </a:rPr>
              <a:t>created the Democratic Party from the remains of Jefferson’s old </a:t>
            </a:r>
            <a:r>
              <a:rPr lang="en-US" sz="3000" b="1" dirty="0">
                <a:effectLst>
                  <a:outerShdw blurRad="38100" dist="38100" dir="2700000" algn="tl">
                    <a:srgbClr val="000000">
                      <a:alpha val="43137"/>
                    </a:srgbClr>
                  </a:outerShdw>
                </a:effectLst>
                <a:latin typeface="Comic Sans MS" pitchFamily="66" charset="0"/>
              </a:rPr>
              <a:t>party:</a:t>
            </a:r>
          </a:p>
          <a:p>
            <a:pPr marL="566738" indent="-566738">
              <a:spcBef>
                <a:spcPct val="50000"/>
              </a:spcBef>
              <a:buClr>
                <a:schemeClr val="accent2"/>
              </a:buClr>
              <a:buSzPct val="70000"/>
              <a:buFont typeface="Arial" charset="0"/>
              <a:buChar char="•"/>
              <a:defRPr/>
            </a:pPr>
            <a:r>
              <a:rPr lang="en-US" sz="3000" u="sng" dirty="0">
                <a:solidFill>
                  <a:srgbClr val="FF0000"/>
                </a:solidFill>
                <a:effectLst>
                  <a:outerShdw blurRad="38100" dist="38100" dir="2700000" algn="tl">
                    <a:srgbClr val="000000"/>
                  </a:outerShdw>
                </a:effectLst>
                <a:latin typeface="Comic Sans MS" pitchFamily="66" charset="0"/>
              </a:rPr>
              <a:t>Planter </a:t>
            </a:r>
            <a:r>
              <a:rPr lang="en-US" sz="3000" u="sng" dirty="0">
                <a:solidFill>
                  <a:srgbClr val="FF0000"/>
                </a:solidFill>
                <a:effectLst>
                  <a:outerShdw blurRad="38100" dist="38100" dir="2700000" algn="tl">
                    <a:srgbClr val="000000"/>
                  </a:outerShdw>
                </a:effectLst>
                <a:latin typeface="Comic Sans MS" pitchFamily="66" charset="0"/>
              </a:rPr>
              <a:t>Elite</a:t>
            </a:r>
            <a:r>
              <a:rPr lang="en-US" sz="3000" dirty="0">
                <a:effectLst>
                  <a:outerShdw blurRad="38100" dist="38100" dir="2700000" algn="tl">
                    <a:srgbClr val="000000"/>
                  </a:outerShdw>
                </a:effectLst>
                <a:latin typeface="Comic Sans MS" pitchFamily="66" charset="0"/>
              </a:rPr>
              <a:t> in the South</a:t>
            </a:r>
          </a:p>
          <a:p>
            <a:pPr marL="566738" indent="-566738">
              <a:spcBef>
                <a:spcPct val="50000"/>
              </a:spcBef>
              <a:buClr>
                <a:schemeClr val="accent2"/>
              </a:buClr>
              <a:buSzPct val="70000"/>
              <a:buFont typeface="Arial" charset="0"/>
              <a:buChar char="•"/>
              <a:defRPr/>
            </a:pPr>
            <a:r>
              <a:rPr lang="en-US" sz="3000" u="sng" dirty="0">
                <a:solidFill>
                  <a:srgbClr val="FF0000"/>
                </a:solidFill>
                <a:effectLst>
                  <a:outerShdw blurRad="38100" dist="38100" dir="2700000" algn="tl">
                    <a:srgbClr val="000000"/>
                  </a:outerShdw>
                </a:effectLst>
                <a:latin typeface="Comic Sans MS" pitchFamily="66" charset="0"/>
              </a:rPr>
              <a:t>Frontier people</a:t>
            </a:r>
            <a:endParaRPr lang="en-US" sz="3000" u="sng" dirty="0">
              <a:solidFill>
                <a:srgbClr val="FF0000"/>
              </a:solidFill>
              <a:effectLst>
                <a:outerShdw blurRad="38100" dist="38100" dir="2700000" algn="tl">
                  <a:srgbClr val="000000"/>
                </a:outerShdw>
              </a:effectLst>
              <a:latin typeface="Comic Sans MS" pitchFamily="66" charset="0"/>
            </a:endParaRPr>
          </a:p>
          <a:p>
            <a:pPr marL="566738" indent="-566738">
              <a:spcBef>
                <a:spcPct val="50000"/>
              </a:spcBef>
              <a:buClr>
                <a:schemeClr val="accent2"/>
              </a:buClr>
              <a:buSzPct val="70000"/>
              <a:buFont typeface="Arial" charset="0"/>
              <a:buChar char="•"/>
              <a:defRPr/>
            </a:pPr>
            <a:r>
              <a:rPr lang="en-US" sz="3000" u="sng" dirty="0">
                <a:solidFill>
                  <a:srgbClr val="FF0000"/>
                </a:solidFill>
                <a:effectLst>
                  <a:outerShdw blurRad="38100" dist="38100" dir="2700000" algn="tl">
                    <a:srgbClr val="000000"/>
                  </a:outerShdw>
                </a:effectLst>
                <a:latin typeface="Comic Sans MS" pitchFamily="66" charset="0"/>
              </a:rPr>
              <a:t>Artisans</a:t>
            </a:r>
            <a:r>
              <a:rPr lang="en-US" sz="3000" dirty="0">
                <a:solidFill>
                  <a:srgbClr val="FF0000"/>
                </a:solidFill>
                <a:effectLst>
                  <a:outerShdw blurRad="38100" dist="38100" dir="2700000" algn="tl">
                    <a:srgbClr val="000000"/>
                  </a:outerShdw>
                </a:effectLst>
                <a:latin typeface="Comic Sans MS" pitchFamily="66" charset="0"/>
              </a:rPr>
              <a:t> </a:t>
            </a:r>
            <a:r>
              <a:rPr lang="en-US" sz="3000" dirty="0">
                <a:effectLst>
                  <a:outerShdw blurRad="38100" dist="38100" dir="2700000" algn="tl">
                    <a:srgbClr val="000000"/>
                  </a:outerShdw>
                </a:effectLst>
                <a:latin typeface="Comic Sans MS" pitchFamily="66" charset="0"/>
              </a:rPr>
              <a:t>[competition from factory labor</a:t>
            </a:r>
            <a:r>
              <a:rPr lang="en-US" sz="3000" dirty="0">
                <a:effectLst>
                  <a:outerShdw blurRad="38100" dist="38100" dir="2700000" algn="tl">
                    <a:srgbClr val="000000"/>
                  </a:outerShdw>
                </a:effectLst>
                <a:latin typeface="Comic Sans MS" pitchFamily="66" charset="0"/>
              </a:rPr>
              <a:t>]</a:t>
            </a:r>
            <a:endParaRPr lang="en-US" sz="3000" dirty="0">
              <a:effectLst>
                <a:outerShdw blurRad="38100" dist="38100" dir="2700000" algn="tl">
                  <a:srgbClr val="000000"/>
                </a:outerShdw>
              </a:effectLst>
              <a:latin typeface="Comic Sans MS" pitchFamily="66" charset="0"/>
            </a:endParaRPr>
          </a:p>
          <a:p>
            <a:pPr marL="566738" indent="-566738">
              <a:spcBef>
                <a:spcPct val="50000"/>
              </a:spcBef>
              <a:buClr>
                <a:schemeClr val="accent2"/>
              </a:buClr>
              <a:buSzPct val="70000"/>
              <a:buFont typeface="Arial" charset="0"/>
              <a:buChar char="•"/>
              <a:defRPr/>
            </a:pPr>
            <a:r>
              <a:rPr lang="en-US" sz="3000" u="sng" dirty="0">
                <a:solidFill>
                  <a:srgbClr val="FF0000"/>
                </a:solidFill>
                <a:effectLst>
                  <a:outerShdw blurRad="38100" dist="38100" dir="2700000" algn="tl">
                    <a:srgbClr val="000000"/>
                  </a:outerShdw>
                </a:effectLst>
                <a:latin typeface="Comic Sans MS" pitchFamily="66" charset="0"/>
              </a:rPr>
              <a:t>Immigrants</a:t>
            </a:r>
            <a:r>
              <a:rPr lang="en-US" sz="3000" dirty="0">
                <a:solidFill>
                  <a:srgbClr val="FF0000"/>
                </a:solidFill>
                <a:effectLst>
                  <a:outerShdw blurRad="38100" dist="38100" dir="2700000" algn="tl">
                    <a:srgbClr val="000000"/>
                  </a:outerShdw>
                </a:effectLst>
                <a:latin typeface="Comic Sans MS" pitchFamily="66" charset="0"/>
              </a:rPr>
              <a:t> </a:t>
            </a:r>
            <a:r>
              <a:rPr lang="en-US" sz="3000" dirty="0">
                <a:effectLst>
                  <a:outerShdw blurRad="38100" dist="38100" dir="2700000" algn="tl">
                    <a:srgbClr val="000000"/>
                  </a:outerShdw>
                </a:effectLst>
                <a:latin typeface="Comic Sans MS" pitchFamily="66" charset="0"/>
              </a:rPr>
              <a:t>in the cities</a:t>
            </a:r>
          </a:p>
          <a:p>
            <a:pPr marL="1203325" lvl="1" indent="-288925">
              <a:spcBef>
                <a:spcPct val="50000"/>
              </a:spcBef>
              <a:buClr>
                <a:srgbClr val="996633"/>
              </a:buClr>
              <a:buSzPct val="100000"/>
              <a:buFont typeface="Wingdings" pitchFamily="2" charset="2"/>
              <a:buChar char="§"/>
              <a:defRPr/>
            </a:pPr>
            <a:endParaRPr lang="en-US" sz="2200"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139723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20319"/>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15240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ChangeArrowheads="1"/>
          </p:cNvSpPr>
          <p:nvPr/>
        </p:nvSpPr>
        <p:spPr bwMode="auto">
          <a:xfrm>
            <a:off x="1009135" y="62901"/>
            <a:ext cx="441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50000"/>
              </a:spcBef>
              <a:buFontTx/>
              <a:buNone/>
            </a:pPr>
            <a:r>
              <a:rPr lang="en-US" altLang="en-US" sz="2400" b="1" u="sng" dirty="0">
                <a:latin typeface="Georgia" charset="0"/>
              </a:rPr>
              <a:t>The Election of 1824</a:t>
            </a:r>
          </a:p>
        </p:txBody>
      </p:sp>
      <p:pic>
        <p:nvPicPr>
          <p:cNvPr id="25604" name="Picture 4" descr="20320"/>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6019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5657335" y="25272"/>
            <a:ext cx="4038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50000"/>
              </a:spcBef>
              <a:buFontTx/>
              <a:buNone/>
            </a:pPr>
            <a:r>
              <a:rPr lang="en-US" altLang="en-US" sz="2400" b="1" u="sng" dirty="0">
                <a:solidFill>
                  <a:srgbClr val="FF0000"/>
                </a:solidFill>
                <a:latin typeface="Georgia" charset="0"/>
              </a:rPr>
              <a:t>The Election of 1828</a:t>
            </a:r>
          </a:p>
        </p:txBody>
      </p:sp>
      <p:sp>
        <p:nvSpPr>
          <p:cNvPr id="25606" name="Rectangle 6"/>
          <p:cNvSpPr>
            <a:spLocks noChangeArrowheads="1"/>
          </p:cNvSpPr>
          <p:nvPr/>
        </p:nvSpPr>
        <p:spPr bwMode="auto">
          <a:xfrm>
            <a:off x="4419600" y="3246439"/>
            <a:ext cx="152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50000"/>
              </a:spcBef>
            </a:pPr>
            <a:r>
              <a:rPr lang="en-US" altLang="en-US" sz="2000" b="1">
                <a:latin typeface="Georgia" charset="0"/>
              </a:rPr>
              <a:t>Election of 1824, 355,817 voted.</a:t>
            </a:r>
          </a:p>
        </p:txBody>
      </p:sp>
      <p:sp>
        <p:nvSpPr>
          <p:cNvPr id="25607" name="Rectangle 7"/>
          <p:cNvSpPr>
            <a:spLocks noChangeArrowheads="1"/>
          </p:cNvSpPr>
          <p:nvPr/>
        </p:nvSpPr>
        <p:spPr bwMode="auto">
          <a:xfrm>
            <a:off x="8686800" y="3503614"/>
            <a:ext cx="1981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spcBef>
                <a:spcPct val="0"/>
              </a:spcBef>
            </a:pPr>
            <a:r>
              <a:rPr lang="en-US" altLang="en-US" sz="2000" b="1">
                <a:solidFill>
                  <a:srgbClr val="FF0000"/>
                </a:solidFill>
                <a:latin typeface="Georgia" charset="0"/>
              </a:rPr>
              <a:t>Election 1828, 1,155,350 voted.</a:t>
            </a:r>
          </a:p>
        </p:txBody>
      </p:sp>
      <p:sp>
        <p:nvSpPr>
          <p:cNvPr id="2" name="TextBox 1"/>
          <p:cNvSpPr txBox="1"/>
          <p:nvPr/>
        </p:nvSpPr>
        <p:spPr>
          <a:xfrm>
            <a:off x="1524000" y="4919008"/>
            <a:ext cx="9144000" cy="1938992"/>
          </a:xfrm>
          <a:prstGeom prst="rect">
            <a:avLst/>
          </a:prstGeom>
          <a:solidFill>
            <a:srgbClr val="FFC000"/>
          </a:solidFill>
        </p:spPr>
        <p:txBody>
          <a:bodyPr wrap="square" rtlCol="0">
            <a:spAutoFit/>
          </a:bodyPr>
          <a:lstStyle/>
          <a:p>
            <a:r>
              <a:rPr lang="en-US" sz="3000" b="1" i="1" dirty="0"/>
              <a:t>WHY did the numbers increase so much? </a:t>
            </a:r>
          </a:p>
          <a:p>
            <a:pPr marL="285750" indent="-285750">
              <a:buFont typeface="Wingdings" charset="2"/>
              <a:buChar char="Ø"/>
            </a:pPr>
            <a:r>
              <a:rPr lang="en-US" sz="3000" b="1" u="sng" dirty="0">
                <a:solidFill>
                  <a:srgbClr val="FF0000"/>
                </a:solidFill>
              </a:rPr>
              <a:t>UNIVERSAL MALE SUFFRAGE</a:t>
            </a:r>
            <a:r>
              <a:rPr lang="en-US" sz="3000" b="1" dirty="0"/>
              <a:t> = new states say ALL free </a:t>
            </a:r>
            <a:r>
              <a:rPr lang="en-US" sz="3000" b="1" dirty="0"/>
              <a:t>white males </a:t>
            </a:r>
            <a:r>
              <a:rPr lang="en-US" sz="3000" b="1" dirty="0"/>
              <a:t>could vote </a:t>
            </a:r>
            <a:r>
              <a:rPr lang="en-US" sz="3000" b="1" dirty="0"/>
              <a:t>and hold office without having to own land or belong to a particular religious </a:t>
            </a:r>
            <a:r>
              <a:rPr lang="en-US" sz="3000" b="1" dirty="0"/>
              <a:t>group</a:t>
            </a:r>
          </a:p>
        </p:txBody>
      </p:sp>
    </p:spTree>
    <p:extLst>
      <p:ext uri="{BB962C8B-B14F-4D97-AF65-F5344CB8AC3E}">
        <p14:creationId xmlns:p14="http://schemas.microsoft.com/office/powerpoint/2010/main" val="1922721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50962" y="420021"/>
            <a:ext cx="3868368" cy="923330"/>
          </a:xfrm>
          <a:prstGeom prst="rect">
            <a:avLst/>
          </a:prstGeom>
          <a:noFill/>
        </p:spPr>
        <p:txBody>
          <a:bodyPr wrap="none" lIns="91440" tIns="45720" rIns="91440" bIns="45720">
            <a:spAutoFit/>
          </a:bodyPr>
          <a:lstStyle/>
          <a:p>
            <a:pPr algn="ctr"/>
            <a:r>
              <a:rPr lang="en-US" sz="5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“KING MOB”</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5419331" y="48076"/>
            <a:ext cx="5248669" cy="1785104"/>
          </a:xfrm>
          <a:prstGeom prst="rect">
            <a:avLst/>
          </a:prstGeom>
        </p:spPr>
        <p:txBody>
          <a:bodyPr wrap="square">
            <a:spAutoFit/>
          </a:bodyPr>
          <a:lstStyle/>
          <a:p>
            <a:r>
              <a:rPr lang="en-US" sz="2200" b="1" dirty="0"/>
              <a:t>Jackson allowed “commons” </a:t>
            </a:r>
            <a:r>
              <a:rPr lang="en-US" sz="2200" b="1" dirty="0"/>
              <a:t>into the </a:t>
            </a:r>
            <a:r>
              <a:rPr lang="en-US" sz="2200" b="1" dirty="0"/>
              <a:t>White </a:t>
            </a:r>
            <a:r>
              <a:rPr lang="en-US" sz="2200" b="1" dirty="0"/>
              <a:t>H</a:t>
            </a:r>
            <a:r>
              <a:rPr lang="en-US" sz="2200" b="1" dirty="0"/>
              <a:t>ouse </a:t>
            </a:r>
            <a:r>
              <a:rPr lang="en-US" sz="2200" b="1" dirty="0"/>
              <a:t>on the night of his inauguration; they created a mob, wrecking china and furniture and causing Jackson to have to sneak out for his safety.</a:t>
            </a:r>
          </a:p>
        </p:txBody>
      </p:sp>
      <p:pic>
        <p:nvPicPr>
          <p:cNvPr id="1026" name="Picture 2" descr="mage result for andrew jackson king m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47" y="1897348"/>
            <a:ext cx="7303817" cy="4960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andrew jackson king mo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270" y="1897348"/>
            <a:ext cx="3197731" cy="166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267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0" y="0"/>
            <a:ext cx="4184800" cy="923330"/>
          </a:xfrm>
          <a:prstGeom prst="rect">
            <a:avLst/>
          </a:prstGeom>
          <a:solidFill>
            <a:srgbClr val="FF0000"/>
          </a:solid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GREAT NEWS!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1600200" y="1219201"/>
            <a:ext cx="8991601" cy="4247317"/>
          </a:xfrm>
          <a:prstGeom prst="rect">
            <a:avLst/>
          </a:prstGeom>
          <a:solidFill>
            <a:srgbClr val="0070C0"/>
          </a:solid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MARKET REVOLUTION</a:t>
            </a:r>
          </a:p>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PROJECTS NOW DUE</a:t>
            </a:r>
          </a:p>
          <a:p>
            <a:pPr algn="ctr"/>
            <a:r>
              <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THURSDAY 12/22</a:t>
            </a:r>
          </a:p>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 will start presentations on Thursday as well)</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68748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47801" y="0"/>
            <a:ext cx="8839201" cy="1938992"/>
          </a:xfrm>
          <a:prstGeom prst="rect">
            <a:avLst/>
          </a:prstGeom>
          <a:noFill/>
        </p:spPr>
        <p:txBody>
          <a:bodyPr>
            <a:spAutoFit/>
          </a:bodyPr>
          <a:lstStyle/>
          <a:p>
            <a:pPr algn="ctr" eaLnBrk="1" hangingPunct="1">
              <a:defRPr/>
            </a:pPr>
            <a:r>
              <a:rPr lang="en-US" altLang="en-US" sz="4000" b="1" u="sng" dirty="0">
                <a:ln w="6600">
                  <a:solidFill>
                    <a:schemeClr val="accent2"/>
                  </a:solidFill>
                  <a:prstDash val="solid"/>
                </a:ln>
                <a:solidFill>
                  <a:srgbClr val="FF0000"/>
                </a:solidFill>
                <a:effectLst>
                  <a:outerShdw dist="38100" dir="2700000" algn="tl" rotWithShape="0">
                    <a:schemeClr val="accent2"/>
                  </a:outerShdw>
                </a:effectLst>
              </a:rPr>
              <a:t>Aim</a:t>
            </a:r>
            <a:r>
              <a:rPr lang="en-US" altLang="en-US" sz="4000" b="1" dirty="0">
                <a:ln w="6600">
                  <a:solidFill>
                    <a:schemeClr val="accent2"/>
                  </a:solidFill>
                  <a:prstDash val="solid"/>
                </a:ln>
                <a:solidFill>
                  <a:srgbClr val="FF0000"/>
                </a:solidFill>
                <a:effectLst>
                  <a:outerShdw dist="38100" dir="2700000" algn="tl" rotWithShape="0">
                    <a:schemeClr val="accent2"/>
                  </a:outerShdw>
                </a:effectLst>
              </a:rPr>
              <a:t>:</a:t>
            </a:r>
            <a:r>
              <a:rPr lang="en-US" altLang="en-US" sz="4000" b="1" dirty="0">
                <a:ln w="6600">
                  <a:solidFill>
                    <a:schemeClr val="accent2"/>
                  </a:solidFill>
                  <a:prstDash val="solid"/>
                </a:ln>
                <a:solidFill>
                  <a:srgbClr val="FFFFFF"/>
                </a:solidFill>
                <a:effectLst>
                  <a:outerShdw dist="38100" dir="2700000" algn="tl" rotWithShape="0">
                    <a:schemeClr val="accent2"/>
                  </a:outerShdw>
                </a:effectLst>
              </a:rPr>
              <a:t> </a:t>
            </a:r>
            <a:r>
              <a:rPr lang="en-US" altLang="en-US" sz="4000" b="1" dirty="0">
                <a:ln w="6600">
                  <a:solidFill>
                    <a:schemeClr val="accent2"/>
                  </a:solidFill>
                  <a:prstDash val="solid"/>
                </a:ln>
                <a:solidFill>
                  <a:srgbClr val="FFFFFF"/>
                </a:solidFill>
                <a:effectLst>
                  <a:outerShdw dist="38100" dir="2700000" algn="tl" rotWithShape="0">
                    <a:schemeClr val="accent2"/>
                  </a:outerShdw>
                </a:effectLst>
              </a:rPr>
              <a:t>How did Andrew Jackson introduce a new form of “Jacksonian democracy” upon becoming President?</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descr="mage result for andrew jack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7551174"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357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8119" y="0"/>
            <a:ext cx="6091881" cy="6858000"/>
          </a:xfrm>
          <a:prstGeom prst="rect">
            <a:avLst/>
          </a:prstGeom>
        </p:spPr>
      </p:pic>
      <p:sp>
        <p:nvSpPr>
          <p:cNvPr id="5" name="Rectangle 4"/>
          <p:cNvSpPr/>
          <p:nvPr/>
        </p:nvSpPr>
        <p:spPr>
          <a:xfrm>
            <a:off x="1503405" y="0"/>
            <a:ext cx="2254400"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DO NOW:</a:t>
            </a:r>
            <a:endPar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6" name="Rectangle 5"/>
          <p:cNvSpPr/>
          <p:nvPr/>
        </p:nvSpPr>
        <p:spPr>
          <a:xfrm>
            <a:off x="7648831" y="152401"/>
            <a:ext cx="3068966" cy="1169551"/>
          </a:xfrm>
          <a:prstGeom prst="rect">
            <a:avLst/>
          </a:prstGeom>
        </p:spPr>
        <p:txBody>
          <a:bodyPr wrap="square">
            <a:spAutoFit/>
          </a:bodyPr>
          <a:lstStyle/>
          <a:p>
            <a:pPr algn="ctr"/>
            <a:r>
              <a:rPr lang="en-US" sz="2600" b="1" i="1" dirty="0">
                <a:latin typeface="Times New Roman" charset="0"/>
                <a:ea typeface="Calibri" charset="0"/>
                <a:cs typeface="Times New Roman" charset="0"/>
              </a:rPr>
              <a:t>To the Victor Belong the Spoils…</a:t>
            </a:r>
            <a:endParaRPr lang="en-US" sz="2600" dirty="0">
              <a:latin typeface="Calibri" charset="0"/>
              <a:ea typeface="Calibri" charset="0"/>
              <a:cs typeface="Times New Roman" charset="0"/>
            </a:endParaRPr>
          </a:p>
          <a:p>
            <a:endParaRPr lang="en-US" dirty="0">
              <a:latin typeface="Calibri" charset="0"/>
              <a:ea typeface="Calibri" charset="0"/>
              <a:cs typeface="Times New Roman" charset="0"/>
            </a:endParaRPr>
          </a:p>
        </p:txBody>
      </p:sp>
      <p:sp>
        <p:nvSpPr>
          <p:cNvPr id="7" name="Content Placeholder 1"/>
          <p:cNvSpPr txBox="1">
            <a:spLocks/>
          </p:cNvSpPr>
          <p:nvPr/>
        </p:nvSpPr>
        <p:spPr>
          <a:xfrm>
            <a:off x="7648831" y="1321951"/>
            <a:ext cx="2770344" cy="5383649"/>
          </a:xfrm>
          <a:prstGeom prst="rect">
            <a:avLst/>
          </a:prstGeom>
        </p:spPr>
        <p:txBody>
          <a:bodyPr>
            <a:normAutofit fontScale="85000" lnSpcReduction="10000"/>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pPr marL="514350" indent="-514350">
              <a:buFont typeface="+mj-lt"/>
              <a:buAutoNum type="arabicPeriod"/>
            </a:pPr>
            <a:r>
              <a:rPr lang="en-US" sz="2400" b="1" dirty="0"/>
              <a:t>Circle </a:t>
            </a:r>
            <a:r>
              <a:rPr lang="en-US" sz="2400" b="1" i="1" dirty="0"/>
              <a:t>symbols </a:t>
            </a:r>
            <a:r>
              <a:rPr lang="en-US" sz="2400" b="1" dirty="0"/>
              <a:t>that stick out to you.</a:t>
            </a:r>
          </a:p>
          <a:p>
            <a:pPr marL="514350" indent="-514350">
              <a:buFont typeface="+mj-lt"/>
              <a:buAutoNum type="arabicPeriod"/>
            </a:pPr>
            <a:r>
              <a:rPr lang="en-US" sz="2400" b="1" dirty="0"/>
              <a:t>Who is shown riding the hog? Label it.</a:t>
            </a:r>
          </a:p>
          <a:p>
            <a:pPr marL="514350" indent="-514350">
              <a:buFont typeface="+mj-lt"/>
              <a:buAutoNum type="arabicPeriod"/>
            </a:pPr>
            <a:r>
              <a:rPr lang="en-US" sz="2400" b="1" dirty="0"/>
              <a:t>What might the hog symbolize? Label it.</a:t>
            </a:r>
          </a:p>
          <a:p>
            <a:pPr marL="514350" indent="-514350">
              <a:buFont typeface="+mj-lt"/>
              <a:buAutoNum type="arabicPeriod"/>
            </a:pPr>
            <a:r>
              <a:rPr lang="en-US" sz="2400" b="1" dirty="0"/>
              <a:t>What does it mean “to the victor belong the spoils”?</a:t>
            </a:r>
          </a:p>
          <a:p>
            <a:pPr marL="514350" indent="-514350">
              <a:buFont typeface="+mj-lt"/>
              <a:buAutoNum type="arabicPeriod"/>
            </a:pPr>
            <a:r>
              <a:rPr lang="en-US" sz="2400" b="1" dirty="0"/>
              <a:t>Is this cartoonist FOR or AGAINST the spoils system? Why or why not?</a:t>
            </a:r>
          </a:p>
          <a:p>
            <a:endParaRPr lang="en-US" dirty="0"/>
          </a:p>
        </p:txBody>
      </p:sp>
    </p:spTree>
    <p:extLst>
      <p:ext uri="{BB962C8B-B14F-4D97-AF65-F5344CB8AC3E}">
        <p14:creationId xmlns:p14="http://schemas.microsoft.com/office/powerpoint/2010/main" val="498276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14200" y="37071"/>
            <a:ext cx="8922908" cy="3062377"/>
          </a:xfrm>
          <a:prstGeom prst="rect">
            <a:avLst/>
          </a:prstGeom>
        </p:spPr>
        <p:txBody>
          <a:bodyPr wrap="square">
            <a:spAutoFit/>
          </a:bodyPr>
          <a:lstStyle/>
          <a:p>
            <a:r>
              <a:rPr lang="en-US" sz="2800" dirty="0"/>
              <a:t>As President, Jackson </a:t>
            </a:r>
            <a:r>
              <a:rPr lang="en-US" sz="2800" b="1" u="sng" dirty="0">
                <a:solidFill>
                  <a:srgbClr val="FF0000"/>
                </a:solidFill>
              </a:rPr>
              <a:t>REWARDED his supporters with GOVERNMENT JOBS</a:t>
            </a:r>
            <a:r>
              <a:rPr lang="en-US" sz="2800" dirty="0">
                <a:solidFill>
                  <a:srgbClr val="FF0000"/>
                </a:solidFill>
              </a:rPr>
              <a:t> </a:t>
            </a:r>
            <a:r>
              <a:rPr lang="en-US" sz="2800" dirty="0"/>
              <a:t>=</a:t>
            </a:r>
            <a:r>
              <a:rPr lang="en-US" sz="2800" dirty="0">
                <a:solidFill>
                  <a:srgbClr val="FF0000"/>
                </a:solidFill>
              </a:rPr>
              <a:t> </a:t>
            </a:r>
            <a:r>
              <a:rPr lang="en-US" sz="2800" b="1" u="sng" dirty="0">
                <a:solidFill>
                  <a:srgbClr val="FF0000"/>
                </a:solidFill>
              </a:rPr>
              <a:t>SPOILS SYSTEM</a:t>
            </a:r>
            <a:endParaRPr lang="en-US" sz="2800" dirty="0"/>
          </a:p>
          <a:p>
            <a:pPr marL="342900" indent="-342900">
              <a:buFont typeface="Wingdings" charset="2"/>
              <a:buChar char="Ø"/>
            </a:pPr>
            <a:r>
              <a:rPr lang="en-US" sz="2800" dirty="0"/>
              <a:t>“</a:t>
            </a:r>
            <a:r>
              <a:rPr lang="en-US" sz="2800" b="1" dirty="0"/>
              <a:t>To the victor, belong the spoils.”</a:t>
            </a:r>
          </a:p>
          <a:p>
            <a:pPr marL="342900" lvl="1" indent="-342900">
              <a:buFont typeface="Wingdings" charset="2"/>
              <a:buChar char="Ø"/>
            </a:pPr>
            <a:r>
              <a:rPr lang="en-GB" altLang="en-US" sz="2800" dirty="0"/>
              <a:t>People who couldn’t read or were just incompetent given </a:t>
            </a:r>
            <a:r>
              <a:rPr lang="en-GB" altLang="en-US" sz="2800" dirty="0"/>
              <a:t>jobs.</a:t>
            </a:r>
          </a:p>
          <a:p>
            <a:pPr marL="0" lvl="1" algn="ctr"/>
            <a:r>
              <a:rPr lang="en-GB" altLang="en-US" sz="2800" b="1" dirty="0">
                <a:solidFill>
                  <a:srgbClr val="C00000"/>
                </a:solidFill>
              </a:rPr>
              <a:t>Where have we seen something like this already happen?</a:t>
            </a:r>
            <a:endParaRPr lang="en-GB" altLang="en-US" sz="2800" b="1" dirty="0">
              <a:solidFill>
                <a:srgbClr val="C00000"/>
              </a:solidFill>
            </a:endParaRPr>
          </a:p>
          <a:p>
            <a:pPr marL="342900" indent="-342900">
              <a:buFont typeface="Wingdings" charset="2"/>
              <a:buChar char="Ø"/>
            </a:pPr>
            <a:endParaRPr lang="en-US" sz="2500" b="1" dirty="0"/>
          </a:p>
        </p:txBody>
      </p:sp>
      <p:sp>
        <p:nvSpPr>
          <p:cNvPr id="3" name="Rectangle 2"/>
          <p:cNvSpPr/>
          <p:nvPr/>
        </p:nvSpPr>
        <p:spPr>
          <a:xfrm>
            <a:off x="7543800" y="457200"/>
            <a:ext cx="1535292"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VIDEO</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2" descr="mage result for corrupt bargain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670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40476" y="4120"/>
            <a:ext cx="9127524" cy="615553"/>
          </a:xfrm>
          <a:prstGeom prst="rect">
            <a:avLst/>
          </a:prstGeom>
          <a:solidFill>
            <a:schemeClr val="accent2"/>
          </a:solidFill>
        </p:spPr>
        <p:txBody>
          <a:bodyPr wrap="square" lIns="91440" tIns="45720" rIns="91440" bIns="45720">
            <a:spAutoFit/>
          </a:bodyPr>
          <a:lstStyle/>
          <a:p>
            <a:pPr algn="ct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 you agree with the idea of a “spoils system”?</a:t>
            </a:r>
            <a:endPar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descr="mage result for obama spoils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5105400" cy="26599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539571"/>
            <a:ext cx="4572000" cy="646331"/>
          </a:xfrm>
          <a:prstGeom prst="rect">
            <a:avLst/>
          </a:prstGeom>
        </p:spPr>
        <p:txBody>
          <a:bodyPr>
            <a:spAutoFit/>
          </a:bodyPr>
          <a:lstStyle/>
          <a:p>
            <a:r>
              <a:rPr lang="en-US" b="1" dirty="0"/>
              <a:t>Obama handed out posts (47 administration jobs to top bundlers overall)</a:t>
            </a:r>
          </a:p>
        </p:txBody>
      </p:sp>
      <p:pic>
        <p:nvPicPr>
          <p:cNvPr id="2052" name="Picture 4" descr="mage result for spoils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58889"/>
            <a:ext cx="3733800" cy="28038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ge result for spoils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014" y="3963873"/>
            <a:ext cx="4015687"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59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a:spLocks noChangeArrowheads="1"/>
          </p:cNvSpPr>
          <p:nvPr/>
        </p:nvSpPr>
        <p:spPr bwMode="auto">
          <a:xfrm>
            <a:off x="1574849" y="0"/>
            <a:ext cx="9017000" cy="68580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000000">
                <a:alpha val="34999"/>
              </a:srgbClr>
            </a:outerShdw>
          </a:effec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solidFill>
                <a:srgbClr val="FFFFFF"/>
              </a:solidFill>
            </a:endParaRPr>
          </a:p>
        </p:txBody>
      </p:sp>
      <p:pic>
        <p:nvPicPr>
          <p:cNvPr id="205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8626" y="2540576"/>
            <a:ext cx="20875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829245" y="227948"/>
            <a:ext cx="3224035"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Corrupt Bargain</a:t>
            </a:r>
          </a:p>
        </p:txBody>
      </p:sp>
      <p:sp>
        <p:nvSpPr>
          <p:cNvPr id="10" name="Rectangle 9"/>
          <p:cNvSpPr/>
          <p:nvPr/>
        </p:nvSpPr>
        <p:spPr>
          <a:xfrm>
            <a:off x="4441262" y="4068582"/>
            <a:ext cx="3309470"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“Common Man”</a:t>
            </a:r>
          </a:p>
        </p:txBody>
      </p:sp>
      <p:sp>
        <p:nvSpPr>
          <p:cNvPr id="12" name="Rectangle 11"/>
          <p:cNvSpPr/>
          <p:nvPr/>
        </p:nvSpPr>
        <p:spPr>
          <a:xfrm>
            <a:off x="7292950" y="1247405"/>
            <a:ext cx="2769133"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Spoils system</a:t>
            </a:r>
          </a:p>
        </p:txBody>
      </p:sp>
      <p:sp>
        <p:nvSpPr>
          <p:cNvPr id="14" name="Rectangle 13"/>
          <p:cNvSpPr/>
          <p:nvPr/>
        </p:nvSpPr>
        <p:spPr>
          <a:xfrm rot="21143117">
            <a:off x="2566333" y="4714914"/>
            <a:ext cx="4345510" cy="1200329"/>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Universal White Male</a:t>
            </a:r>
          </a:p>
          <a:p>
            <a:pPr algn="ctr">
              <a:defRPr/>
            </a:pP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Suffrage</a:t>
            </a:r>
          </a:p>
        </p:txBody>
      </p:sp>
      <p:sp>
        <p:nvSpPr>
          <p:cNvPr id="15" name="Rectangle 14"/>
          <p:cNvSpPr/>
          <p:nvPr/>
        </p:nvSpPr>
        <p:spPr>
          <a:xfrm rot="20512310">
            <a:off x="1736784" y="2340970"/>
            <a:ext cx="3627766"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Nullification Crisis</a:t>
            </a:r>
          </a:p>
        </p:txBody>
      </p:sp>
      <p:sp>
        <p:nvSpPr>
          <p:cNvPr id="16" name="Rectangle 15"/>
          <p:cNvSpPr/>
          <p:nvPr/>
        </p:nvSpPr>
        <p:spPr>
          <a:xfrm rot="424833">
            <a:off x="6711289" y="2836067"/>
            <a:ext cx="4011234" cy="584776"/>
          </a:xfrm>
          <a:prstGeom prst="rect">
            <a:avLst/>
          </a:prstGeom>
          <a:noFill/>
        </p:spPr>
        <p:txBody>
          <a:bodyPr wrap="none">
            <a:spAutoFit/>
          </a:bodyPr>
          <a:lstStyle/>
          <a:p>
            <a:pPr algn="ctr">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Tariff of Abominations</a:t>
            </a:r>
          </a:p>
        </p:txBody>
      </p:sp>
      <p:sp>
        <p:nvSpPr>
          <p:cNvPr id="18" name="Rectangle 17"/>
          <p:cNvSpPr/>
          <p:nvPr/>
        </p:nvSpPr>
        <p:spPr>
          <a:xfrm>
            <a:off x="7195225" y="2034607"/>
            <a:ext cx="3381824" cy="584775"/>
          </a:xfrm>
          <a:prstGeom prst="rect">
            <a:avLst/>
          </a:prstGeom>
          <a:noFill/>
        </p:spPr>
        <p:txBody>
          <a:bodyPr wrap="none">
            <a:spAutoFit/>
          </a:bodyPr>
          <a:lstStyle/>
          <a:p>
            <a:pPr algn="ctr">
              <a:defRPr/>
            </a:pPr>
            <a:r>
              <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National Bank </a:t>
            </a:r>
            <a:r>
              <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War</a:t>
            </a:r>
            <a:endPar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19" name="Rectangle 18"/>
          <p:cNvSpPr/>
          <p:nvPr/>
        </p:nvSpPr>
        <p:spPr>
          <a:xfrm>
            <a:off x="6154656" y="5423194"/>
            <a:ext cx="2276585"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Pet Banks</a:t>
            </a:r>
          </a:p>
        </p:txBody>
      </p:sp>
      <p:sp>
        <p:nvSpPr>
          <p:cNvPr id="20" name="Rectangle 19"/>
          <p:cNvSpPr/>
          <p:nvPr/>
        </p:nvSpPr>
        <p:spPr>
          <a:xfrm>
            <a:off x="6845180" y="306560"/>
            <a:ext cx="3504385"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Indian Removal</a:t>
            </a:r>
          </a:p>
        </p:txBody>
      </p:sp>
      <p:sp>
        <p:nvSpPr>
          <p:cNvPr id="21" name="Rectangle 20"/>
          <p:cNvSpPr/>
          <p:nvPr/>
        </p:nvSpPr>
        <p:spPr>
          <a:xfrm>
            <a:off x="2505964" y="6165309"/>
            <a:ext cx="7661264"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I’m sorry, Mr. Jackson, are you for real?</a:t>
            </a:r>
            <a:endParaRPr lang="en-US" sz="3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22" name="Rectangle 21"/>
          <p:cNvSpPr/>
          <p:nvPr/>
        </p:nvSpPr>
        <p:spPr>
          <a:xfrm rot="1209359">
            <a:off x="7296988" y="3912161"/>
            <a:ext cx="3504685"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Rise of the Whigs</a:t>
            </a:r>
          </a:p>
        </p:txBody>
      </p:sp>
      <p:sp>
        <p:nvSpPr>
          <p:cNvPr id="23" name="Rectangle 22"/>
          <p:cNvSpPr/>
          <p:nvPr/>
        </p:nvSpPr>
        <p:spPr>
          <a:xfrm rot="19793503">
            <a:off x="1679074" y="3533081"/>
            <a:ext cx="2751549"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Panic of 1837</a:t>
            </a:r>
          </a:p>
        </p:txBody>
      </p:sp>
      <p:sp>
        <p:nvSpPr>
          <p:cNvPr id="24" name="Rectangle 23"/>
          <p:cNvSpPr/>
          <p:nvPr/>
        </p:nvSpPr>
        <p:spPr>
          <a:xfrm>
            <a:off x="1969880" y="1189554"/>
            <a:ext cx="2909419" cy="1077218"/>
          </a:xfrm>
          <a:prstGeom prst="rect">
            <a:avLst/>
          </a:prstGeom>
          <a:noFill/>
        </p:spPr>
        <p:txBody>
          <a:bodyPr wrap="square">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Two-Party</a:t>
            </a:r>
          </a:p>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System</a:t>
            </a:r>
          </a:p>
        </p:txBody>
      </p:sp>
      <p:sp>
        <p:nvSpPr>
          <p:cNvPr id="25" name="Rectangle 24"/>
          <p:cNvSpPr/>
          <p:nvPr/>
        </p:nvSpPr>
        <p:spPr>
          <a:xfrm>
            <a:off x="4383530" y="909749"/>
            <a:ext cx="2909419" cy="1077218"/>
          </a:xfrm>
          <a:prstGeom prst="rect">
            <a:avLst/>
          </a:prstGeom>
          <a:noFill/>
        </p:spPr>
        <p:txBody>
          <a:bodyPr wrap="square">
            <a:spAutoFit/>
          </a:bodyPr>
          <a:lstStyle/>
          <a:p>
            <a:pPr algn="ctr">
              <a:defRPr/>
            </a:pPr>
            <a:r>
              <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Kitchen</a:t>
            </a:r>
          </a:p>
          <a:p>
            <a:pPr algn="ctr">
              <a:defRPr/>
            </a:pPr>
            <a:r>
              <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Cabinet</a:t>
            </a:r>
            <a:endPar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26" name="Rectangle 25"/>
          <p:cNvSpPr/>
          <p:nvPr/>
        </p:nvSpPr>
        <p:spPr>
          <a:xfrm>
            <a:off x="6924431" y="4641646"/>
            <a:ext cx="2706126"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Eaton Affair</a:t>
            </a:r>
            <a:endPar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52957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47801" y="0"/>
            <a:ext cx="8839201" cy="1938992"/>
          </a:xfrm>
          <a:prstGeom prst="rect">
            <a:avLst/>
          </a:prstGeom>
          <a:noFill/>
        </p:spPr>
        <p:txBody>
          <a:bodyPr>
            <a:spAutoFit/>
          </a:bodyPr>
          <a:lstStyle/>
          <a:p>
            <a:pPr algn="ctr" eaLnBrk="1" hangingPunct="1">
              <a:defRPr/>
            </a:pPr>
            <a:r>
              <a:rPr lang="en-US" altLang="en-US" sz="4000" b="1" u="sng" dirty="0">
                <a:ln w="6600">
                  <a:solidFill>
                    <a:schemeClr val="accent2"/>
                  </a:solidFill>
                  <a:prstDash val="solid"/>
                </a:ln>
                <a:solidFill>
                  <a:srgbClr val="FF0000"/>
                </a:solidFill>
                <a:effectLst>
                  <a:outerShdw dist="38100" dir="2700000" algn="tl" rotWithShape="0">
                    <a:schemeClr val="accent2"/>
                  </a:outerShdw>
                </a:effectLst>
              </a:rPr>
              <a:t>Aim</a:t>
            </a:r>
            <a:r>
              <a:rPr lang="en-US" altLang="en-US" sz="4000" b="1" dirty="0">
                <a:ln w="6600">
                  <a:solidFill>
                    <a:schemeClr val="accent2"/>
                  </a:solidFill>
                  <a:prstDash val="solid"/>
                </a:ln>
                <a:solidFill>
                  <a:srgbClr val="FF0000"/>
                </a:solidFill>
                <a:effectLst>
                  <a:outerShdw dist="38100" dir="2700000" algn="tl" rotWithShape="0">
                    <a:schemeClr val="accent2"/>
                  </a:outerShdw>
                </a:effectLst>
              </a:rPr>
              <a:t>:</a:t>
            </a:r>
            <a:r>
              <a:rPr lang="en-US" altLang="en-US" sz="4000" b="1" dirty="0">
                <a:ln w="6600">
                  <a:solidFill>
                    <a:schemeClr val="accent2"/>
                  </a:solidFill>
                  <a:prstDash val="solid"/>
                </a:ln>
                <a:solidFill>
                  <a:srgbClr val="FFFFFF"/>
                </a:solidFill>
                <a:effectLst>
                  <a:outerShdw dist="38100" dir="2700000" algn="tl" rotWithShape="0">
                    <a:schemeClr val="accent2"/>
                  </a:outerShdw>
                </a:effectLst>
              </a:rPr>
              <a:t> </a:t>
            </a:r>
            <a:r>
              <a:rPr lang="en-US" altLang="en-US" sz="4000" b="1" dirty="0">
                <a:ln w="6600">
                  <a:solidFill>
                    <a:schemeClr val="accent2"/>
                  </a:solidFill>
                  <a:prstDash val="solid"/>
                </a:ln>
                <a:solidFill>
                  <a:srgbClr val="FFFFFF"/>
                </a:solidFill>
                <a:effectLst>
                  <a:outerShdw dist="38100" dir="2700000" algn="tl" rotWithShape="0">
                    <a:schemeClr val="accent2"/>
                  </a:outerShdw>
                </a:effectLst>
              </a:rPr>
              <a:t>Was Andrew Jackson more of a champion of the “common man” or “King” Andrew?</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descr="mage result for andrew jack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7551174"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43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90800" y="18535"/>
            <a:ext cx="6980372" cy="590931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Jackson will face </a:t>
            </a:r>
          </a:p>
          <a:p>
            <a:pPr algn="ctr"/>
            <a:r>
              <a:rPr lang="en-US" sz="5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FOUR BIG ISSUES</a:t>
            </a:r>
          </a:p>
          <a:p>
            <a:pPr algn="ctr"/>
            <a:r>
              <a:rPr lang="en-US" sz="5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a</a:t>
            </a:r>
            <a:r>
              <a:rPr lang="en-US" sz="5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s President of the US</a:t>
            </a:r>
            <a:r>
              <a:rPr lang="is-IS" sz="5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a:t>
            </a:r>
          </a:p>
          <a:p>
            <a:pPr marL="914400" indent="-914400">
              <a:buAutoNum type="arabicPeriod"/>
            </a:pPr>
            <a:r>
              <a:rPr lang="is-I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Peggy Eaton Affair</a:t>
            </a:r>
          </a:p>
          <a:p>
            <a:pPr marL="914400" indent="-914400">
              <a:buAutoNum type="arabicPeriod"/>
            </a:pPr>
            <a:r>
              <a:rPr lang="is-I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Nullification Crisis</a:t>
            </a:r>
          </a:p>
          <a:p>
            <a:pPr marL="914400" indent="-914400">
              <a:buAutoNum type="arabicPeriod"/>
            </a:pPr>
            <a:r>
              <a:rPr lang="is-I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Bank War</a:t>
            </a:r>
          </a:p>
          <a:p>
            <a:pPr marL="914400" indent="-914400">
              <a:buAutoNum type="arabicPeriod"/>
            </a:pPr>
            <a:r>
              <a:rPr lang="is-I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Indian Removal </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41049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918688" y="173563"/>
            <a:ext cx="6354624"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rPr>
              <a:t>Draw this in your notebook</a:t>
            </a:r>
            <a:r>
              <a:rPr lang="is-IS" sz="4000" b="1" dirty="0">
                <a:ln w="12700">
                  <a:solidFill>
                    <a:schemeClr val="tx2">
                      <a:satMod val="155000"/>
                    </a:schemeClr>
                  </a:solidFill>
                  <a:prstDash val="solid"/>
                </a:ln>
                <a:effectLst>
                  <a:outerShdw blurRad="41275" dist="20320" dir="1800000" algn="tl" rotWithShape="0">
                    <a:srgbClr val="000000">
                      <a:alpha val="40000"/>
                    </a:srgbClr>
                  </a:outerShdw>
                </a:effectLst>
              </a:rPr>
              <a:t>…</a:t>
            </a:r>
            <a:endParaRPr lang="en-US" sz="4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aphicFrame>
        <p:nvGraphicFramePr>
          <p:cNvPr id="7" name="Table 6"/>
          <p:cNvGraphicFramePr>
            <a:graphicFrameLocks noGrp="1"/>
          </p:cNvGraphicFramePr>
          <p:nvPr>
            <p:extLst/>
          </p:nvPr>
        </p:nvGraphicFramePr>
        <p:xfrm>
          <a:off x="1839129" y="1066800"/>
          <a:ext cx="8600270" cy="4114800"/>
        </p:xfrm>
        <a:graphic>
          <a:graphicData uri="http://schemas.openxmlformats.org/drawingml/2006/table">
            <a:tbl>
              <a:tblPr firstRow="1" bandRow="1">
                <a:tableStyleId>{5C22544A-7EE6-4342-B048-85BDC9FD1C3A}</a:tableStyleId>
              </a:tblPr>
              <a:tblGrid>
                <a:gridCol w="4300135"/>
                <a:gridCol w="4300135"/>
              </a:tblGrid>
              <a:tr h="1371600">
                <a:tc>
                  <a:txBody>
                    <a:bodyPr/>
                    <a:lstStyle/>
                    <a:p>
                      <a:endParaRPr lang="en-US" dirty="0"/>
                    </a:p>
                  </a:txBody>
                  <a:tcPr/>
                </a:tc>
                <a:tc>
                  <a:txBody>
                    <a:bodyPr/>
                    <a:lstStyle/>
                    <a:p>
                      <a:endParaRPr lang="en-US"/>
                    </a:p>
                  </a:txBody>
                  <a:tcPr/>
                </a:tc>
              </a:tr>
              <a:tr h="1371600">
                <a:tc>
                  <a:txBody>
                    <a:bodyPr/>
                    <a:lstStyle/>
                    <a:p>
                      <a:endParaRPr lang="en-US"/>
                    </a:p>
                  </a:txBody>
                  <a:tcPr/>
                </a:tc>
                <a:tc>
                  <a:txBody>
                    <a:bodyPr/>
                    <a:lstStyle/>
                    <a:p>
                      <a:endParaRPr lang="en-US"/>
                    </a:p>
                  </a:txBody>
                  <a:tcPr/>
                </a:tc>
              </a:tr>
              <a:tr h="1371600">
                <a:tc>
                  <a:txBody>
                    <a:bodyPr/>
                    <a:lstStyle/>
                    <a:p>
                      <a:endParaRPr lang="en-US"/>
                    </a:p>
                  </a:txBody>
                  <a:tcPr/>
                </a:tc>
                <a:tc>
                  <a:txBody>
                    <a:bodyPr/>
                    <a:lstStyle/>
                    <a:p>
                      <a:endParaRPr lang="en-US" dirty="0"/>
                    </a:p>
                  </a:txBody>
                  <a:tcPr/>
                </a:tc>
              </a:tr>
            </a:tbl>
          </a:graphicData>
        </a:graphic>
      </p:graphicFrame>
      <p:sp>
        <p:nvSpPr>
          <p:cNvPr id="8" name="Rectangle 7"/>
          <p:cNvSpPr/>
          <p:nvPr/>
        </p:nvSpPr>
        <p:spPr>
          <a:xfrm>
            <a:off x="1981201" y="1205464"/>
            <a:ext cx="3796937" cy="1015663"/>
          </a:xfrm>
          <a:prstGeom prst="rect">
            <a:avLst/>
          </a:prstGeom>
          <a:noFill/>
        </p:spPr>
        <p:txBody>
          <a:bodyPr wrap="none" lIns="91440" tIns="45720" rIns="91440" bIns="45720">
            <a:spAutoFit/>
          </a:bodyPr>
          <a:lstStyle/>
          <a:p>
            <a:pPr algn="ct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Unique characteristics </a:t>
            </a:r>
          </a:p>
          <a:p>
            <a:pPr algn="ct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of Jackson</a:t>
            </a:r>
            <a:endPar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9" name="Rectangle 8"/>
          <p:cNvSpPr/>
          <p:nvPr/>
        </p:nvSpPr>
        <p:spPr>
          <a:xfrm>
            <a:off x="6139264" y="1190194"/>
            <a:ext cx="4114800" cy="1015663"/>
          </a:xfrm>
          <a:prstGeom prst="rect">
            <a:avLst/>
          </a:prstGeom>
          <a:noFill/>
        </p:spPr>
        <p:txBody>
          <a:bodyPr wrap="square" lIns="91440" tIns="45720" rIns="91440" bIns="45720">
            <a:spAutoFit/>
          </a:bodyPr>
          <a:lstStyle/>
          <a:p>
            <a:pPr algn="ct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Battle of the </a:t>
            </a:r>
            <a:r>
              <a:rPr lang="en-US" sz="30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Pettycoats</a:t>
            </a: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/Eaton Affair</a:t>
            </a:r>
            <a:endPar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10" name="Rectangle 9"/>
          <p:cNvSpPr/>
          <p:nvPr/>
        </p:nvSpPr>
        <p:spPr>
          <a:xfrm>
            <a:off x="1855608" y="2570202"/>
            <a:ext cx="4240393" cy="553998"/>
          </a:xfrm>
          <a:prstGeom prst="rect">
            <a:avLst/>
          </a:prstGeom>
          <a:noFill/>
        </p:spPr>
        <p:txBody>
          <a:bodyPr wrap="none" lIns="91440" tIns="45720" rIns="91440" bIns="45720">
            <a:spAutoFit/>
          </a:bodyPr>
          <a:lstStyle/>
          <a:p>
            <a:pPr algn="ctr"/>
            <a:r>
              <a:rPr lang="en-US" sz="3000" b="1">
                <a:ln w="12700">
                  <a:solidFill>
                    <a:schemeClr val="tx2">
                      <a:satMod val="155000"/>
                    </a:schemeClr>
                  </a:solidFill>
                  <a:prstDash val="solid"/>
                </a:ln>
                <a:effectLst>
                  <a:outerShdw blurRad="41275" dist="20320" dir="1800000" algn="tl" rotWithShape="0">
                    <a:srgbClr val="000000">
                      <a:alpha val="40000"/>
                    </a:srgbClr>
                  </a:outerShdw>
                </a:effectLst>
              </a:rPr>
              <a:t>Jackson’s Kitchen Cabinet</a:t>
            </a:r>
            <a:endParaRPr lang="en-US" sz="3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1" name="Rectangle 10"/>
          <p:cNvSpPr/>
          <p:nvPr/>
        </p:nvSpPr>
        <p:spPr>
          <a:xfrm>
            <a:off x="6773938" y="2570202"/>
            <a:ext cx="3053465" cy="553998"/>
          </a:xfrm>
          <a:prstGeom prst="rect">
            <a:avLst/>
          </a:prstGeom>
          <a:noFill/>
        </p:spPr>
        <p:txBody>
          <a:bodyPr wrap="none" lIns="91440" tIns="45720" rIns="91440" bIns="45720">
            <a:spAutoFit/>
          </a:bodyPr>
          <a:lstStyle/>
          <a:p>
            <a:pPr algn="ctr"/>
            <a:r>
              <a:rPr lang="en-US" sz="3000" b="1" dirty="0">
                <a:ln w="12700">
                  <a:solidFill>
                    <a:schemeClr val="tx2">
                      <a:satMod val="155000"/>
                    </a:schemeClr>
                  </a:solidFill>
                  <a:prstDash val="solid"/>
                </a:ln>
                <a:effectLst>
                  <a:outerShdw blurRad="41275" dist="20320" dir="1800000" algn="tl" rotWithShape="0">
                    <a:srgbClr val="000000">
                      <a:alpha val="40000"/>
                    </a:srgbClr>
                  </a:outerShdw>
                </a:effectLst>
              </a:rPr>
              <a:t>Nullification Crisis</a:t>
            </a:r>
            <a:endParaRPr lang="en-US" sz="3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2" name="Rectangle 11"/>
          <p:cNvSpPr/>
          <p:nvPr/>
        </p:nvSpPr>
        <p:spPr>
          <a:xfrm>
            <a:off x="2966741" y="5530676"/>
            <a:ext cx="2008307"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3"/>
          <p:cNvSpPr/>
          <p:nvPr/>
        </p:nvSpPr>
        <p:spPr>
          <a:xfrm>
            <a:off x="2588636" y="3771895"/>
            <a:ext cx="2407006" cy="553998"/>
          </a:xfrm>
          <a:prstGeom prst="rect">
            <a:avLst/>
          </a:prstGeom>
          <a:noFill/>
        </p:spPr>
        <p:txBody>
          <a:bodyPr wrap="none" lIns="91440" tIns="45720" rIns="91440" bIns="45720">
            <a:spAutoFit/>
          </a:bodyPr>
          <a:lstStyle/>
          <a:p>
            <a:pPr algn="ctr"/>
            <a:r>
              <a:rPr lang="en-US" sz="3000" b="1" dirty="0">
                <a:ln w="12700">
                  <a:solidFill>
                    <a:schemeClr val="tx2">
                      <a:satMod val="155000"/>
                    </a:schemeClr>
                  </a:solidFill>
                  <a:prstDash val="solid"/>
                </a:ln>
                <a:effectLst>
                  <a:outerShdw blurRad="41275" dist="20320" dir="1800000" algn="tl" rotWithShape="0">
                    <a:srgbClr val="000000">
                      <a:alpha val="40000"/>
                    </a:srgbClr>
                  </a:outerShdw>
                </a:effectLst>
              </a:rPr>
              <a:t>The Bank War</a:t>
            </a:r>
            <a:endParaRPr lang="en-US" sz="3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5" name="TextBox 14"/>
          <p:cNvSpPr txBox="1"/>
          <p:nvPr/>
        </p:nvSpPr>
        <p:spPr>
          <a:xfrm>
            <a:off x="5101282" y="5181601"/>
            <a:ext cx="5333999" cy="1661993"/>
          </a:xfrm>
          <a:prstGeom prst="rect">
            <a:avLst/>
          </a:prstGeom>
          <a:noFill/>
        </p:spPr>
        <p:txBody>
          <a:bodyPr wrap="square" rtlCol="0">
            <a:spAutoFit/>
          </a:bodyPr>
          <a:lstStyle/>
          <a:p>
            <a:r>
              <a:rPr lang="en-US" sz="3400" dirty="0"/>
              <a:t>**Focus on the </a:t>
            </a:r>
            <a:r>
              <a:rPr lang="en-US" sz="3400" b="1" u="sng" dirty="0"/>
              <a:t>CAUSES</a:t>
            </a:r>
            <a:r>
              <a:rPr lang="en-US" sz="3400" dirty="0"/>
              <a:t> and </a:t>
            </a:r>
            <a:r>
              <a:rPr lang="en-US" sz="3400" b="1" u="sng" dirty="0"/>
              <a:t>EFFECTS</a:t>
            </a:r>
            <a:r>
              <a:rPr lang="en-US" sz="3400" dirty="0"/>
              <a:t> of each event while you listen</a:t>
            </a:r>
            <a:r>
              <a:rPr lang="is-IS" sz="3400" dirty="0"/>
              <a:t>…</a:t>
            </a:r>
            <a:endParaRPr lang="en-US" sz="3400" dirty="0"/>
          </a:p>
        </p:txBody>
      </p:sp>
      <p:sp>
        <p:nvSpPr>
          <p:cNvPr id="13" name="Rectangle 12"/>
          <p:cNvSpPr/>
          <p:nvPr/>
        </p:nvSpPr>
        <p:spPr>
          <a:xfrm>
            <a:off x="6800645" y="3794549"/>
            <a:ext cx="2792046" cy="553998"/>
          </a:xfrm>
          <a:prstGeom prst="rect">
            <a:avLst/>
          </a:prstGeom>
          <a:noFill/>
        </p:spPr>
        <p:txBody>
          <a:bodyPr wrap="none" lIns="91440" tIns="45720" rIns="91440" bIns="45720">
            <a:spAutoFit/>
          </a:bodyPr>
          <a:lstStyle/>
          <a:p>
            <a:pPr algn="ctr"/>
            <a:r>
              <a:rPr lang="en-US" sz="3000" b="1" dirty="0">
                <a:ln w="12700">
                  <a:solidFill>
                    <a:schemeClr val="tx2">
                      <a:satMod val="155000"/>
                    </a:schemeClr>
                  </a:solidFill>
                  <a:prstDash val="solid"/>
                </a:ln>
                <a:effectLst>
                  <a:outerShdw blurRad="41275" dist="20320" dir="1800000" algn="tl" rotWithShape="0">
                    <a:srgbClr val="000000">
                      <a:alpha val="40000"/>
                    </a:srgbClr>
                  </a:outerShdw>
                </a:effectLst>
              </a:rPr>
              <a:t>Jackson’s Legacy</a:t>
            </a:r>
            <a:endParaRPr lang="en-US" sz="3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96058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00200" y="0"/>
            <a:ext cx="6304034"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Think-Pair-Share - Discussion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538416" y="782634"/>
            <a:ext cx="9129584" cy="2785378"/>
          </a:xfrm>
          <a:prstGeom prst="rect">
            <a:avLst/>
          </a:prstGeom>
          <a:noFill/>
        </p:spPr>
        <p:txBody>
          <a:bodyPr wrap="square" rtlCol="0">
            <a:spAutoFit/>
          </a:bodyPr>
          <a:lstStyle/>
          <a:p>
            <a:r>
              <a:rPr lang="en-US" sz="2500" dirty="0"/>
              <a:t>#1 On your own (4-5 minutes) look at the events/characteristics on your chart that shaped Jackson’s presidency and </a:t>
            </a:r>
            <a:r>
              <a:rPr lang="en-US" sz="2500" b="1" i="1" u="sng" dirty="0"/>
              <a:t>decide which ONE was most significant to his LEGACY</a:t>
            </a:r>
            <a:r>
              <a:rPr lang="is-IS" sz="2500" b="1" i="1" u="sng" dirty="0"/>
              <a:t>…</a:t>
            </a:r>
            <a:endParaRPr lang="en-US" sz="2500" b="1" i="1" u="sng" dirty="0"/>
          </a:p>
          <a:p>
            <a:pPr marL="285750" indent="-285750">
              <a:buFont typeface="Wingdings" charset="2"/>
              <a:buChar char="Ø"/>
            </a:pPr>
            <a:r>
              <a:rPr lang="en-US" sz="2500" dirty="0"/>
              <a:t>Make a list of </a:t>
            </a:r>
            <a:r>
              <a:rPr lang="en-US" sz="2500" b="1" i="1" u="sng" dirty="0"/>
              <a:t>AT LEAST 3</a:t>
            </a:r>
            <a:r>
              <a:rPr lang="en-US" sz="2500" b="1" i="1" dirty="0"/>
              <a:t> </a:t>
            </a:r>
            <a:r>
              <a:rPr lang="en-US" sz="2500" dirty="0"/>
              <a:t>reasons why this specific event was so </a:t>
            </a:r>
            <a:r>
              <a:rPr lang="en-US" sz="2500" b="1" i="1" dirty="0"/>
              <a:t>significant to Jackson’s legacy</a:t>
            </a:r>
          </a:p>
          <a:p>
            <a:pPr marL="285750" indent="-285750">
              <a:buFont typeface="Wingdings" charset="2"/>
              <a:buChar char="Ø"/>
            </a:pPr>
            <a:r>
              <a:rPr lang="en-US" sz="2500" dirty="0"/>
              <a:t>While you work, </a:t>
            </a:r>
            <a:r>
              <a:rPr lang="en-US" sz="2500" b="1" i="1" dirty="0"/>
              <a:t>think about why other events were NOT as significant/important to his legacy</a:t>
            </a:r>
            <a:endParaRPr lang="en-US" sz="2500" dirty="0"/>
          </a:p>
        </p:txBody>
      </p:sp>
      <p:sp>
        <p:nvSpPr>
          <p:cNvPr id="4" name="TextBox 3"/>
          <p:cNvSpPr txBox="1"/>
          <p:nvPr/>
        </p:nvSpPr>
        <p:spPr>
          <a:xfrm>
            <a:off x="1524000" y="3733800"/>
            <a:ext cx="9144000" cy="2677656"/>
          </a:xfrm>
          <a:prstGeom prst="rect">
            <a:avLst/>
          </a:prstGeom>
          <a:noFill/>
        </p:spPr>
        <p:txBody>
          <a:bodyPr wrap="square" rtlCol="0">
            <a:spAutoFit/>
          </a:bodyPr>
          <a:lstStyle/>
          <a:p>
            <a:r>
              <a:rPr lang="en-US" sz="2800" dirty="0">
                <a:solidFill>
                  <a:srgbClr val="C00000"/>
                </a:solidFill>
              </a:rPr>
              <a:t>#2 </a:t>
            </a:r>
            <a:r>
              <a:rPr lang="en-US" sz="2800" b="1" dirty="0">
                <a:solidFill>
                  <a:srgbClr val="C00000"/>
                </a:solidFill>
              </a:rPr>
              <a:t>After 5 minutes</a:t>
            </a:r>
            <a:r>
              <a:rPr lang="en-US" sz="2800" dirty="0">
                <a:solidFill>
                  <a:srgbClr val="C00000"/>
                </a:solidFill>
              </a:rPr>
              <a:t>, you’ll break into teams (3-4), and </a:t>
            </a:r>
            <a:r>
              <a:rPr lang="en-US" sz="2800" b="1" i="1" dirty="0">
                <a:solidFill>
                  <a:srgbClr val="C00000"/>
                </a:solidFill>
              </a:rPr>
              <a:t>DISCUSS</a:t>
            </a:r>
            <a:r>
              <a:rPr lang="en-US" sz="2800" dirty="0">
                <a:solidFill>
                  <a:srgbClr val="C00000"/>
                </a:solidFill>
              </a:rPr>
              <a:t> which event you chose with your group mates and explain to them </a:t>
            </a:r>
            <a:r>
              <a:rPr lang="en-US" sz="2800" b="1" i="1" dirty="0">
                <a:solidFill>
                  <a:srgbClr val="C00000"/>
                </a:solidFill>
              </a:rPr>
              <a:t>WHY</a:t>
            </a:r>
            <a:r>
              <a:rPr lang="is-IS" sz="2800" b="1" i="1" dirty="0">
                <a:solidFill>
                  <a:srgbClr val="C00000"/>
                </a:solidFill>
              </a:rPr>
              <a:t>…</a:t>
            </a:r>
            <a:endParaRPr lang="en-US" sz="2800" b="1" i="1" dirty="0">
              <a:solidFill>
                <a:srgbClr val="C00000"/>
              </a:solidFill>
            </a:endParaRPr>
          </a:p>
          <a:p>
            <a:endParaRPr lang="en-US" sz="2800" dirty="0">
              <a:solidFill>
                <a:srgbClr val="C00000"/>
              </a:solidFill>
            </a:endParaRPr>
          </a:p>
          <a:p>
            <a:r>
              <a:rPr lang="en-US" sz="2800" dirty="0">
                <a:solidFill>
                  <a:srgbClr val="C00000"/>
                </a:solidFill>
              </a:rPr>
              <a:t>#3 </a:t>
            </a:r>
            <a:r>
              <a:rPr lang="en-US" sz="2800" dirty="0">
                <a:solidFill>
                  <a:srgbClr val="C00000"/>
                </a:solidFill>
              </a:rPr>
              <a:t>W</a:t>
            </a:r>
            <a:r>
              <a:rPr lang="en-US" sz="2800" dirty="0">
                <a:solidFill>
                  <a:srgbClr val="C00000"/>
                </a:solidFill>
              </a:rPr>
              <a:t>e’ll then talk as a class to see what you all have decided on</a:t>
            </a:r>
            <a:r>
              <a:rPr lang="is-IS" sz="2800" dirty="0">
                <a:solidFill>
                  <a:srgbClr val="C00000"/>
                </a:solidFill>
              </a:rPr>
              <a:t>…</a:t>
            </a:r>
            <a:endParaRPr lang="en-US" sz="2800" dirty="0">
              <a:solidFill>
                <a:srgbClr val="C00000"/>
              </a:solidFill>
            </a:endParaRPr>
          </a:p>
        </p:txBody>
      </p:sp>
    </p:spTree>
    <p:extLst>
      <p:ext uri="{BB962C8B-B14F-4D97-AF65-F5344CB8AC3E}">
        <p14:creationId xmlns:p14="http://schemas.microsoft.com/office/powerpoint/2010/main" val="527382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5" name="Picture 2" descr="0254"/>
          <p:cNvPicPr>
            <a:picLocks noChangeAspect="1" noChangeArrowheads="1"/>
          </p:cNvPicPr>
          <p:nvPr/>
        </p:nvPicPr>
        <p:blipFill>
          <a:blip r:embed="rId2">
            <a:extLst>
              <a:ext uri="{28A0092B-C50C-407E-A947-70E740481C1C}">
                <a14:useLocalDpi xmlns:a14="http://schemas.microsoft.com/office/drawing/2010/main" val="0"/>
              </a:ext>
            </a:extLst>
          </a:blip>
          <a:srcRect b="19275"/>
          <a:stretch>
            <a:fillRect/>
          </a:stretch>
        </p:blipFill>
        <p:spPr bwMode="auto">
          <a:xfrm>
            <a:off x="1752600" y="990601"/>
            <a:ext cx="4038600" cy="2735263"/>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46" name="WordArt 3"/>
          <p:cNvSpPr>
            <a:spLocks noChangeArrowheads="1" noChangeShapeType="1" noTextEdit="1"/>
          </p:cNvSpPr>
          <p:nvPr/>
        </p:nvSpPr>
        <p:spPr bwMode="auto">
          <a:xfrm>
            <a:off x="2438400" y="76200"/>
            <a:ext cx="7239000" cy="457200"/>
          </a:xfrm>
          <a:prstGeom prst="rect">
            <a:avLst/>
          </a:prstGeom>
        </p:spPr>
        <p:txBody>
          <a:bodyPr wrap="none" fromWordArt="1">
            <a:prstTxWarp prst="textDeflateBottom">
              <a:avLst>
                <a:gd name="adj" fmla="val 68750"/>
              </a:avLst>
            </a:prstTxWarp>
          </a:bodyPr>
          <a:lstStyle/>
          <a:p>
            <a:pPr algn="ctr"/>
            <a:r>
              <a:rPr lang="en-US" sz="3600" kern="10">
                <a:ln w="19050">
                  <a:solidFill>
                    <a:schemeClr val="tx1"/>
                  </a:solidFill>
                  <a:round/>
                  <a:headEnd/>
                  <a:tailEnd/>
                </a:ln>
                <a:gradFill rotWithShape="1">
                  <a:gsLst>
                    <a:gs pos="0">
                      <a:srgbClr val="663300"/>
                    </a:gs>
                    <a:gs pos="100000">
                      <a:srgbClr val="000000"/>
                    </a:gs>
                  </a:gsLst>
                  <a:path path="rect">
                    <a:fillToRect l="50000" t="50000" r="50000" b="50000"/>
                  </a:path>
                </a:gradFill>
                <a:effectLst>
                  <a:outerShdw blurRad="63500" dist="38100" dir="10800000" algn="ctr" rotWithShape="0">
                    <a:schemeClr val="tx1">
                      <a:alpha val="74997"/>
                    </a:schemeClr>
                  </a:outerShdw>
                </a:effectLst>
                <a:latin typeface="Arial Black" charset="0"/>
                <a:ea typeface="Arial Black" charset="0"/>
                <a:cs typeface="Arial Black" charset="0"/>
              </a:rPr>
              <a:t>EATON AFFAIR</a:t>
            </a:r>
          </a:p>
        </p:txBody>
      </p:sp>
      <p:pic>
        <p:nvPicPr>
          <p:cNvPr id="57347" name="Picture 4" descr="rachel-trans_smlr"/>
          <p:cNvPicPr>
            <a:picLocks noChangeAspect="1" noChangeArrowheads="1"/>
          </p:cNvPicPr>
          <p:nvPr/>
        </p:nvPicPr>
        <p:blipFill>
          <a:blip r:embed="rId3">
            <a:lum bright="18000"/>
            <a:extLst>
              <a:ext uri="{28A0092B-C50C-407E-A947-70E740481C1C}">
                <a14:useLocalDpi xmlns:a14="http://schemas.microsoft.com/office/drawing/2010/main" val="0"/>
              </a:ext>
            </a:extLst>
          </a:blip>
          <a:srcRect b="6061"/>
          <a:stretch>
            <a:fillRect/>
          </a:stretch>
        </p:blipFill>
        <p:spPr bwMode="auto">
          <a:xfrm>
            <a:off x="7772401" y="1025525"/>
            <a:ext cx="2149475" cy="2743200"/>
          </a:xfrm>
          <a:prstGeom prst="rect">
            <a:avLst/>
          </a:prstGeom>
          <a:noFill/>
          <a:ln w="76200" cmpd="tri">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3013" name="AutoShape 5"/>
          <p:cNvSpPr>
            <a:spLocks noChangeArrowheads="1"/>
          </p:cNvSpPr>
          <p:nvPr/>
        </p:nvSpPr>
        <p:spPr bwMode="auto">
          <a:xfrm>
            <a:off x="6096000" y="1905000"/>
            <a:ext cx="1219200" cy="381000"/>
          </a:xfrm>
          <a:prstGeom prst="leftRightArrow">
            <a:avLst>
              <a:gd name="adj1" fmla="val 50000"/>
              <a:gd name="adj2" fmla="val 64000"/>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0">
                <a:srgbClr val="2E6792"/>
              </a:gs>
              <a:gs pos="85501">
                <a:srgbClr val="3333CC"/>
              </a:gs>
              <a:gs pos="90500">
                <a:srgbClr val="1170FF"/>
              </a:gs>
              <a:gs pos="100000">
                <a:srgbClr val="006699"/>
              </a:gs>
            </a:gsLst>
            <a:lin ang="18900000" scaled="1"/>
          </a:gra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9942" name="Text Box 6"/>
          <p:cNvSpPr txBox="1">
            <a:spLocks noChangeArrowheads="1"/>
          </p:cNvSpPr>
          <p:nvPr/>
        </p:nvSpPr>
        <p:spPr bwMode="auto">
          <a:xfrm>
            <a:off x="1524000" y="4114801"/>
            <a:ext cx="9144000"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75000"/>
              </a:lnSpc>
              <a:spcBef>
                <a:spcPct val="30000"/>
              </a:spcBef>
              <a:buFontTx/>
              <a:buChar char="•"/>
              <a:defRPr/>
            </a:pPr>
            <a:r>
              <a:rPr lang="en-US" sz="3200" b="1">
                <a:latin typeface="Times New Roman" pitchFamily="18" charset="0"/>
              </a:rPr>
              <a:t>Peggy </a:t>
            </a:r>
            <a:r>
              <a:rPr lang="en-US" sz="3200" b="1" u="sng">
                <a:solidFill>
                  <a:srgbClr val="0000CC"/>
                </a:solidFill>
                <a:effectLst>
                  <a:outerShdw blurRad="38100" dist="38100" dir="2700000" algn="tl">
                    <a:srgbClr val="FFFFFF"/>
                  </a:outerShdw>
                </a:effectLst>
                <a:latin typeface="Times New Roman" pitchFamily="18" charset="0"/>
              </a:rPr>
              <a:t>(O’Neal)</a:t>
            </a:r>
            <a:r>
              <a:rPr lang="en-US" sz="3200" b="1">
                <a:latin typeface="Times New Roman" pitchFamily="18" charset="0"/>
              </a:rPr>
              <a:t> Eaton was the wife of Jackson’s secretary of war (John Eaton) who was the target of malicious gossip by other cabinet wives </a:t>
            </a:r>
          </a:p>
          <a:p>
            <a:pPr algn="ctr" eaLnBrk="1" hangingPunct="1">
              <a:lnSpc>
                <a:spcPct val="75000"/>
              </a:lnSpc>
              <a:spcBef>
                <a:spcPct val="30000"/>
              </a:spcBef>
              <a:buFontTx/>
              <a:buChar char="•"/>
              <a:defRPr/>
            </a:pPr>
            <a:r>
              <a:rPr lang="en-US" sz="3200" b="1">
                <a:latin typeface="Times New Roman" pitchFamily="18" charset="0"/>
              </a:rPr>
              <a:t>Jackson became her </a:t>
            </a:r>
            <a:r>
              <a:rPr lang="en-US" sz="3200" b="1" u="sng">
                <a:solidFill>
                  <a:srgbClr val="CC0000"/>
                </a:solidFill>
                <a:effectLst>
                  <a:outerShdw blurRad="38100" dist="38100" dir="2700000" algn="tl">
                    <a:srgbClr val="FFFFFF"/>
                  </a:outerShdw>
                </a:effectLst>
                <a:latin typeface="Times New Roman" pitchFamily="18" charset="0"/>
              </a:rPr>
              <a:t>“champion”</a:t>
            </a:r>
            <a:r>
              <a:rPr lang="en-US" sz="3200" b="1">
                <a:latin typeface="Times New Roman" pitchFamily="18" charset="0"/>
              </a:rPr>
              <a:t> and stood up for her because of what happened to his late wife, Rachel…. </a:t>
            </a:r>
          </a:p>
        </p:txBody>
      </p:sp>
    </p:spTree>
    <p:extLst>
      <p:ext uri="{BB962C8B-B14F-4D97-AF65-F5344CB8AC3E}">
        <p14:creationId xmlns:p14="http://schemas.microsoft.com/office/powerpoint/2010/main" val="1056531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anim calcmode="lin" valueType="num">
                                      <p:cBhvr additive="base">
                                        <p:cTn id="7" dur="500" fill="hold"/>
                                        <p:tgtEl>
                                          <p:spTgt spid="399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9942">
                                            <p:txEl>
                                              <p:pRg st="1" end="1"/>
                                            </p:txEl>
                                          </p:spTgt>
                                        </p:tgtEl>
                                        <p:attrNameLst>
                                          <p:attrName>style.visibility</p:attrName>
                                        </p:attrNameLst>
                                      </p:cBhvr>
                                      <p:to>
                                        <p:strVal val="visible"/>
                                      </p:to>
                                    </p:set>
                                    <p:anim calcmode="lin" valueType="num">
                                      <p:cBhvr additive="base">
                                        <p:cTn id="13" dur="500" fill="hold"/>
                                        <p:tgtEl>
                                          <p:spTgt spid="399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4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WordArt 2"/>
          <p:cNvSpPr>
            <a:spLocks noChangeArrowheads="1" noChangeShapeType="1" noTextEdit="1"/>
          </p:cNvSpPr>
          <p:nvPr/>
        </p:nvSpPr>
        <p:spPr bwMode="auto">
          <a:xfrm>
            <a:off x="2590800" y="76200"/>
            <a:ext cx="7239000" cy="457200"/>
          </a:xfrm>
          <a:prstGeom prst="rect">
            <a:avLst/>
          </a:prstGeom>
        </p:spPr>
        <p:txBody>
          <a:bodyPr wrap="none" fromWordArt="1">
            <a:prstTxWarp prst="textDeflateBottom">
              <a:avLst>
                <a:gd name="adj" fmla="val 68750"/>
              </a:avLst>
            </a:prstTxWarp>
          </a:bodyPr>
          <a:lstStyle/>
          <a:p>
            <a:pPr algn="ctr"/>
            <a:r>
              <a:rPr lang="en-US" sz="3600" kern="10">
                <a:ln w="19050">
                  <a:solidFill>
                    <a:schemeClr val="tx1"/>
                  </a:solidFill>
                  <a:round/>
                  <a:headEnd/>
                  <a:tailEnd/>
                </a:ln>
                <a:gradFill rotWithShape="1">
                  <a:gsLst>
                    <a:gs pos="0">
                      <a:srgbClr val="663300"/>
                    </a:gs>
                    <a:gs pos="100000">
                      <a:srgbClr val="000000"/>
                    </a:gs>
                  </a:gsLst>
                  <a:path path="rect">
                    <a:fillToRect l="50000" t="50000" r="50000" b="50000"/>
                  </a:path>
                </a:gradFill>
                <a:effectLst>
                  <a:outerShdw blurRad="63500" dist="38100" dir="10800000" algn="ctr" rotWithShape="0">
                    <a:schemeClr val="tx1">
                      <a:alpha val="74997"/>
                    </a:schemeClr>
                  </a:outerShdw>
                </a:effectLst>
                <a:latin typeface="Arial Black" charset="0"/>
                <a:ea typeface="Arial Black" charset="0"/>
                <a:cs typeface="Arial Black" charset="0"/>
              </a:rPr>
              <a:t>EATON AFFAIR</a:t>
            </a:r>
          </a:p>
        </p:txBody>
      </p:sp>
      <p:sp>
        <p:nvSpPr>
          <p:cNvPr id="40963" name="Text Box 3"/>
          <p:cNvSpPr txBox="1">
            <a:spLocks noChangeArrowheads="1"/>
          </p:cNvSpPr>
          <p:nvPr/>
        </p:nvSpPr>
        <p:spPr bwMode="auto">
          <a:xfrm>
            <a:off x="5715000" y="1025526"/>
            <a:ext cx="4800600" cy="51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75000"/>
              </a:lnSpc>
              <a:spcBef>
                <a:spcPct val="45000"/>
              </a:spcBef>
              <a:buClr>
                <a:srgbClr val="0000CC"/>
              </a:buClr>
              <a:buSzPct val="75000"/>
              <a:buFont typeface="Wingdings" pitchFamily="2" charset="2"/>
              <a:buChar char="Ø"/>
              <a:defRPr/>
            </a:pPr>
            <a:r>
              <a:rPr lang="en-US" sz="3200" dirty="0">
                <a:latin typeface="Times New Roman" pitchFamily="18" charset="0"/>
              </a:rPr>
              <a:t> When </a:t>
            </a:r>
            <a:r>
              <a:rPr lang="en-US" sz="3200" dirty="0">
                <a:latin typeface="Times New Roman" pitchFamily="18" charset="0"/>
              </a:rPr>
              <a:t>Jackson tried to force the cabinet wives to accept Eaton socially, </a:t>
            </a:r>
            <a:r>
              <a:rPr lang="en-US" sz="3200" b="1" u="sng" dirty="0">
                <a:latin typeface="Times New Roman" pitchFamily="18" charset="0"/>
              </a:rPr>
              <a:t>most of the cabinet </a:t>
            </a:r>
            <a:r>
              <a:rPr lang="en-US" sz="3200" b="1" u="sng" dirty="0">
                <a:latin typeface="Times New Roman" pitchFamily="18" charset="0"/>
              </a:rPr>
              <a:t>resigned</a:t>
            </a:r>
            <a:endParaRPr lang="en-US" sz="3200" dirty="0">
              <a:latin typeface="Times New Roman" pitchFamily="18" charset="0"/>
            </a:endParaRPr>
          </a:p>
          <a:p>
            <a:pPr algn="ctr" eaLnBrk="1" hangingPunct="1">
              <a:lnSpc>
                <a:spcPct val="75000"/>
              </a:lnSpc>
              <a:spcBef>
                <a:spcPct val="45000"/>
              </a:spcBef>
              <a:buClr>
                <a:srgbClr val="0000CC"/>
              </a:buClr>
              <a:buSzPct val="75000"/>
              <a:buFont typeface="Wingdings" pitchFamily="2" charset="2"/>
              <a:buChar char="Ø"/>
              <a:defRPr/>
            </a:pPr>
            <a:r>
              <a:rPr lang="en-US" sz="3200" dirty="0">
                <a:latin typeface="Times New Roman" pitchFamily="18" charset="0"/>
              </a:rPr>
              <a:t> Vice President </a:t>
            </a:r>
            <a:r>
              <a:rPr lang="en-US" sz="3200" b="1" u="sng" dirty="0">
                <a:solidFill>
                  <a:srgbClr val="FF0000"/>
                </a:solidFill>
                <a:latin typeface="Times New Roman" pitchFamily="18" charset="0"/>
              </a:rPr>
              <a:t>John C. Calhoun RESIGNS</a:t>
            </a:r>
            <a:r>
              <a:rPr lang="en-US" sz="3200" dirty="0">
                <a:solidFill>
                  <a:srgbClr val="FF0000"/>
                </a:solidFill>
                <a:latin typeface="Times New Roman" pitchFamily="18" charset="0"/>
              </a:rPr>
              <a:t> </a:t>
            </a:r>
            <a:r>
              <a:rPr lang="en-US" sz="3200" dirty="0">
                <a:latin typeface="Times New Roman" pitchFamily="18" charset="0"/>
              </a:rPr>
              <a:t>and </a:t>
            </a:r>
            <a:r>
              <a:rPr lang="en-US" sz="3200" dirty="0">
                <a:latin typeface="Times New Roman" pitchFamily="18" charset="0"/>
              </a:rPr>
              <a:t>goes back to South </a:t>
            </a:r>
            <a:r>
              <a:rPr lang="en-US" sz="3200" dirty="0">
                <a:latin typeface="Times New Roman" pitchFamily="18" charset="0"/>
              </a:rPr>
              <a:t>Carolina</a:t>
            </a:r>
            <a:endParaRPr lang="en-US" sz="3200" dirty="0">
              <a:latin typeface="Times New Roman" pitchFamily="18" charset="0"/>
            </a:endParaRPr>
          </a:p>
          <a:p>
            <a:pPr algn="ctr" eaLnBrk="1" hangingPunct="1">
              <a:lnSpc>
                <a:spcPct val="75000"/>
              </a:lnSpc>
              <a:spcBef>
                <a:spcPct val="45000"/>
              </a:spcBef>
              <a:buClr>
                <a:srgbClr val="0000CC"/>
              </a:buClr>
              <a:buSzPct val="75000"/>
              <a:buFont typeface="Wingdings" pitchFamily="2" charset="2"/>
              <a:buChar char="Ø"/>
              <a:defRPr/>
            </a:pPr>
            <a:r>
              <a:rPr lang="en-US" sz="3200" dirty="0">
                <a:latin typeface="Times New Roman" pitchFamily="18" charset="0"/>
              </a:rPr>
              <a:t> Jackson </a:t>
            </a:r>
            <a:r>
              <a:rPr lang="en-US" sz="3200" dirty="0">
                <a:latin typeface="Times New Roman" pitchFamily="18" charset="0"/>
              </a:rPr>
              <a:t>creates the “</a:t>
            </a:r>
            <a:r>
              <a:rPr lang="en-US" sz="3200" b="1" u="sng" dirty="0">
                <a:solidFill>
                  <a:srgbClr val="FF0000"/>
                </a:solidFill>
                <a:latin typeface="Times New Roman" pitchFamily="18" charset="0"/>
              </a:rPr>
              <a:t>kitchen cabinet</a:t>
            </a:r>
            <a:r>
              <a:rPr lang="en-US" sz="3200" dirty="0">
                <a:latin typeface="Times New Roman" pitchFamily="18" charset="0"/>
              </a:rPr>
              <a:t>” which were informal advisers, Jackson’s </a:t>
            </a:r>
            <a:r>
              <a:rPr lang="en-US" sz="3200" b="1" u="sng" dirty="0">
                <a:solidFill>
                  <a:srgbClr val="CC0000"/>
                </a:solidFill>
                <a:effectLst>
                  <a:outerShdw blurRad="38100" dist="38100" dir="2700000" algn="tl">
                    <a:srgbClr val="FFFFFF"/>
                  </a:outerShdw>
                </a:effectLst>
                <a:latin typeface="Times New Roman" pitchFamily="18" charset="0"/>
              </a:rPr>
              <a:t>“good ole boys”.</a:t>
            </a:r>
          </a:p>
          <a:p>
            <a:pPr algn="ctr" eaLnBrk="1" hangingPunct="1">
              <a:lnSpc>
                <a:spcPct val="75000"/>
              </a:lnSpc>
              <a:spcBef>
                <a:spcPct val="45000"/>
              </a:spcBef>
              <a:buClr>
                <a:srgbClr val="0000CC"/>
              </a:buClr>
              <a:buSzPct val="75000"/>
              <a:buFont typeface="Wingdings" pitchFamily="2" charset="2"/>
              <a:buChar char="Ø"/>
              <a:defRPr/>
            </a:pPr>
            <a:endParaRPr lang="en-US" sz="3200" dirty="0">
              <a:solidFill>
                <a:srgbClr val="CC0000"/>
              </a:solidFill>
              <a:effectLst>
                <a:outerShdw blurRad="38100" dist="38100" dir="2700000" algn="tl">
                  <a:srgbClr val="FFFFFF"/>
                </a:outerShdw>
              </a:effectLst>
              <a:latin typeface="Times New Roman" pitchFamily="18" charset="0"/>
            </a:endParaRPr>
          </a:p>
        </p:txBody>
      </p:sp>
      <p:pic>
        <p:nvPicPr>
          <p:cNvPr id="58371" name="Picture 5" descr="im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3733800" cy="5958191"/>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38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a:spLocks noChangeArrowheads="1"/>
          </p:cNvSpPr>
          <p:nvPr/>
        </p:nvSpPr>
        <p:spPr bwMode="auto">
          <a:xfrm>
            <a:off x="1574849" y="0"/>
            <a:ext cx="9017000" cy="68580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000000">
                <a:alpha val="34999"/>
              </a:srgbClr>
            </a:outerShdw>
          </a:effec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fontAlgn="base">
              <a:spcBef>
                <a:spcPct val="0"/>
              </a:spcBef>
              <a:spcAft>
                <a:spcPct val="0"/>
              </a:spcAft>
              <a:defRPr>
                <a:solidFill>
                  <a:schemeClr val="tx1"/>
                </a:solidFill>
                <a:latin typeface="Calibri" charset="0"/>
                <a:ea typeface="ＭＳ Ｐゴシック" charset="-128"/>
              </a:defRPr>
            </a:lvl6pPr>
            <a:lvl7pPr marL="2971800" indent="-228600" defTabSz="457200" fontAlgn="base">
              <a:spcBef>
                <a:spcPct val="0"/>
              </a:spcBef>
              <a:spcAft>
                <a:spcPct val="0"/>
              </a:spcAft>
              <a:defRPr>
                <a:solidFill>
                  <a:schemeClr val="tx1"/>
                </a:solidFill>
                <a:latin typeface="Calibri" charset="0"/>
                <a:ea typeface="ＭＳ Ｐゴシック" charset="-128"/>
              </a:defRPr>
            </a:lvl7pPr>
            <a:lvl8pPr marL="3429000" indent="-228600" defTabSz="457200" fontAlgn="base">
              <a:spcBef>
                <a:spcPct val="0"/>
              </a:spcBef>
              <a:spcAft>
                <a:spcPct val="0"/>
              </a:spcAft>
              <a:defRPr>
                <a:solidFill>
                  <a:schemeClr val="tx1"/>
                </a:solidFill>
                <a:latin typeface="Calibri" charset="0"/>
                <a:ea typeface="ＭＳ Ｐゴシック" charset="-128"/>
              </a:defRPr>
            </a:lvl8pPr>
            <a:lvl9pPr marL="3886200" indent="-228600" defTabSz="457200" fontAlgn="base">
              <a:spcBef>
                <a:spcPct val="0"/>
              </a:spcBef>
              <a:spcAft>
                <a:spcPct val="0"/>
              </a:spcAft>
              <a:defRPr>
                <a:solidFill>
                  <a:schemeClr val="tx1"/>
                </a:solidFill>
                <a:latin typeface="Calibri" charset="0"/>
                <a:ea typeface="ＭＳ Ｐゴシック" charset="-128"/>
              </a:defRPr>
            </a:lvl9pPr>
          </a:lstStyle>
          <a:p>
            <a:endParaRPr lang="en-US" altLang="en-US">
              <a:solidFill>
                <a:srgbClr val="FFFFFF"/>
              </a:solidFill>
            </a:endParaRPr>
          </a:p>
        </p:txBody>
      </p:sp>
      <p:pic>
        <p:nvPicPr>
          <p:cNvPr id="205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8626" y="2540576"/>
            <a:ext cx="20875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829245" y="227948"/>
            <a:ext cx="3224035"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Corrupt Bargain</a:t>
            </a:r>
          </a:p>
        </p:txBody>
      </p:sp>
      <p:sp>
        <p:nvSpPr>
          <p:cNvPr id="10" name="Rectangle 9"/>
          <p:cNvSpPr/>
          <p:nvPr/>
        </p:nvSpPr>
        <p:spPr>
          <a:xfrm>
            <a:off x="4441262" y="4068582"/>
            <a:ext cx="3309470"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“Common Man”</a:t>
            </a:r>
          </a:p>
        </p:txBody>
      </p:sp>
      <p:sp>
        <p:nvSpPr>
          <p:cNvPr id="12" name="Rectangle 11"/>
          <p:cNvSpPr/>
          <p:nvPr/>
        </p:nvSpPr>
        <p:spPr>
          <a:xfrm>
            <a:off x="7292950" y="1247405"/>
            <a:ext cx="2769133"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Spoils system</a:t>
            </a:r>
          </a:p>
        </p:txBody>
      </p:sp>
      <p:sp>
        <p:nvSpPr>
          <p:cNvPr id="14" name="Rectangle 13"/>
          <p:cNvSpPr/>
          <p:nvPr/>
        </p:nvSpPr>
        <p:spPr>
          <a:xfrm rot="21143117">
            <a:off x="2566333" y="4714914"/>
            <a:ext cx="4345510" cy="1200329"/>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Universal White Male</a:t>
            </a:r>
          </a:p>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Suffrage</a:t>
            </a:r>
          </a:p>
        </p:txBody>
      </p:sp>
      <p:sp>
        <p:nvSpPr>
          <p:cNvPr id="15" name="Rectangle 14"/>
          <p:cNvSpPr/>
          <p:nvPr/>
        </p:nvSpPr>
        <p:spPr>
          <a:xfrm rot="20512310">
            <a:off x="1736784" y="2340970"/>
            <a:ext cx="3627766"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Nullification Crisis</a:t>
            </a:r>
          </a:p>
        </p:txBody>
      </p:sp>
      <p:sp>
        <p:nvSpPr>
          <p:cNvPr id="16" name="Rectangle 15"/>
          <p:cNvSpPr/>
          <p:nvPr/>
        </p:nvSpPr>
        <p:spPr>
          <a:xfrm rot="424833">
            <a:off x="6711289" y="2836067"/>
            <a:ext cx="4011234" cy="584776"/>
          </a:xfrm>
          <a:prstGeom prst="rect">
            <a:avLst/>
          </a:prstGeom>
          <a:noFill/>
        </p:spPr>
        <p:txBody>
          <a:bodyPr wrap="none">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Tariff of Abominations</a:t>
            </a:r>
          </a:p>
        </p:txBody>
      </p:sp>
      <p:sp>
        <p:nvSpPr>
          <p:cNvPr id="17" name="Rectangle 16"/>
          <p:cNvSpPr/>
          <p:nvPr/>
        </p:nvSpPr>
        <p:spPr>
          <a:xfrm>
            <a:off x="1588018" y="1276607"/>
            <a:ext cx="5075428"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 Exposition and Protest</a:t>
            </a:r>
          </a:p>
        </p:txBody>
      </p:sp>
      <p:sp>
        <p:nvSpPr>
          <p:cNvPr id="18" name="Rectangle 17"/>
          <p:cNvSpPr/>
          <p:nvPr/>
        </p:nvSpPr>
        <p:spPr>
          <a:xfrm>
            <a:off x="7101434" y="2034606"/>
            <a:ext cx="3569407" cy="584776"/>
          </a:xfrm>
          <a:prstGeom prst="rect">
            <a:avLst/>
          </a:prstGeom>
          <a:noFill/>
        </p:spPr>
        <p:txBody>
          <a:bodyPr wrap="none">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National Bank Crisis</a:t>
            </a:r>
          </a:p>
        </p:txBody>
      </p:sp>
      <p:sp>
        <p:nvSpPr>
          <p:cNvPr id="19" name="Rectangle 18"/>
          <p:cNvSpPr/>
          <p:nvPr/>
        </p:nvSpPr>
        <p:spPr>
          <a:xfrm>
            <a:off x="7527104" y="5207355"/>
            <a:ext cx="2276585"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Pet Banks</a:t>
            </a:r>
          </a:p>
        </p:txBody>
      </p:sp>
      <p:sp>
        <p:nvSpPr>
          <p:cNvPr id="20" name="Rectangle 19"/>
          <p:cNvSpPr/>
          <p:nvPr/>
        </p:nvSpPr>
        <p:spPr>
          <a:xfrm>
            <a:off x="6845180" y="306560"/>
            <a:ext cx="3504385"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Indian Removal</a:t>
            </a:r>
          </a:p>
        </p:txBody>
      </p:sp>
      <p:sp>
        <p:nvSpPr>
          <p:cNvPr id="21" name="Rectangle 20"/>
          <p:cNvSpPr/>
          <p:nvPr/>
        </p:nvSpPr>
        <p:spPr>
          <a:xfrm>
            <a:off x="1574849" y="6189651"/>
            <a:ext cx="7661264"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I’m sorry, Mr. Jackson, are you for real?</a:t>
            </a:r>
            <a:endParaRPr lang="en-US" sz="3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2" name="Rectangle 21"/>
          <p:cNvSpPr/>
          <p:nvPr/>
        </p:nvSpPr>
        <p:spPr>
          <a:xfrm rot="1209359">
            <a:off x="7296988" y="3912161"/>
            <a:ext cx="3504685"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Rise of the Whigs</a:t>
            </a:r>
          </a:p>
        </p:txBody>
      </p:sp>
      <p:sp>
        <p:nvSpPr>
          <p:cNvPr id="23" name="Rectangle 22"/>
          <p:cNvSpPr/>
          <p:nvPr/>
        </p:nvSpPr>
        <p:spPr>
          <a:xfrm rot="19793503">
            <a:off x="1679074" y="3533081"/>
            <a:ext cx="2751549"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Panic of 1837</a:t>
            </a:r>
          </a:p>
        </p:txBody>
      </p:sp>
      <p:sp>
        <p:nvSpPr>
          <p:cNvPr id="24" name="Rectangle 23"/>
          <p:cNvSpPr/>
          <p:nvPr/>
        </p:nvSpPr>
        <p:spPr>
          <a:xfrm>
            <a:off x="5139447" y="5376632"/>
            <a:ext cx="3047999" cy="1077218"/>
          </a:xfrm>
          <a:prstGeom prst="rect">
            <a:avLst/>
          </a:prstGeom>
          <a:noFill/>
        </p:spPr>
        <p:txBody>
          <a:bodyPr wrap="square">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Two-Party</a:t>
            </a:r>
          </a:p>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System</a:t>
            </a:r>
          </a:p>
        </p:txBody>
      </p:sp>
    </p:spTree>
    <p:extLst>
      <p:ext uri="{BB962C8B-B14F-4D97-AF65-F5344CB8AC3E}">
        <p14:creationId xmlns:p14="http://schemas.microsoft.com/office/powerpoint/2010/main" val="1407684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348788" y="282406"/>
            <a:ext cx="7467600" cy="707886"/>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US" sz="4000" u="sng" dirty="0">
                <a:solidFill>
                  <a:srgbClr val="8C4600"/>
                </a:solidFill>
                <a:effectLst>
                  <a:outerShdw blurRad="38100" dist="38100" dir="2700000" algn="tl">
                    <a:srgbClr val="FFFFFF"/>
                  </a:outerShdw>
                </a:effectLst>
                <a:latin typeface="Impact" pitchFamily="34" charset="0"/>
              </a:rPr>
              <a:t>ISSUE #2</a:t>
            </a:r>
            <a:r>
              <a:rPr lang="en-US" sz="4000" dirty="0">
                <a:solidFill>
                  <a:srgbClr val="8C4600"/>
                </a:solidFill>
                <a:effectLst>
                  <a:outerShdw blurRad="38100" dist="38100" dir="2700000" algn="tl">
                    <a:srgbClr val="FFFFFF"/>
                  </a:outerShdw>
                </a:effectLst>
                <a:latin typeface="Impact" pitchFamily="34" charset="0"/>
              </a:rPr>
              <a:t> = NULLIFICATION </a:t>
            </a:r>
            <a:r>
              <a:rPr lang="en-US" sz="4000" dirty="0">
                <a:solidFill>
                  <a:srgbClr val="8C4600"/>
                </a:solidFill>
                <a:effectLst>
                  <a:outerShdw blurRad="38100" dist="38100" dir="2700000" algn="tl">
                    <a:srgbClr val="FFFFFF"/>
                  </a:outerShdw>
                </a:effectLst>
                <a:latin typeface="Impact" pitchFamily="34" charset="0"/>
              </a:rPr>
              <a:t>CRISIS</a:t>
            </a:r>
          </a:p>
        </p:txBody>
      </p:sp>
      <p:sp>
        <p:nvSpPr>
          <p:cNvPr id="53251" name="Rectangle 3"/>
          <p:cNvSpPr>
            <a:spLocks noChangeArrowheads="1"/>
          </p:cNvSpPr>
          <p:nvPr/>
        </p:nvSpPr>
        <p:spPr bwMode="auto">
          <a:xfrm>
            <a:off x="2039188" y="3837682"/>
            <a:ext cx="2595583" cy="167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85000"/>
              </a:lnSpc>
              <a:defRPr/>
            </a:pPr>
            <a:r>
              <a:rPr lang="en-US" sz="2400" b="1" dirty="0">
                <a:solidFill>
                  <a:srgbClr val="FF0000"/>
                </a:solidFill>
                <a:effectLst>
                  <a:outerShdw blurRad="38100" dist="38100" dir="2700000" algn="tl">
                    <a:srgbClr val="FFFFFF"/>
                  </a:outerShdw>
                </a:effectLst>
                <a:latin typeface="Book Antiqua Alternative" pitchFamily="18" charset="0"/>
              </a:rPr>
              <a:t>John C. Calhoun,</a:t>
            </a:r>
            <a:br>
              <a:rPr lang="en-US" sz="2400" b="1" dirty="0">
                <a:solidFill>
                  <a:srgbClr val="FF0000"/>
                </a:solidFill>
                <a:effectLst>
                  <a:outerShdw blurRad="38100" dist="38100" dir="2700000" algn="tl">
                    <a:srgbClr val="FFFFFF"/>
                  </a:outerShdw>
                </a:effectLst>
                <a:latin typeface="Book Antiqua Alternative" pitchFamily="18" charset="0"/>
              </a:rPr>
            </a:br>
            <a:r>
              <a:rPr lang="en-US" sz="2400" b="1" dirty="0">
                <a:solidFill>
                  <a:srgbClr val="FF0000"/>
                </a:solidFill>
                <a:effectLst>
                  <a:outerShdw blurRad="38100" dist="38100" dir="2700000" algn="tl">
                    <a:srgbClr val="FFFFFF"/>
                  </a:outerShdw>
                </a:effectLst>
                <a:latin typeface="Book Antiqua Alternative" pitchFamily="18" charset="0"/>
              </a:rPr>
              <a:t>former VP under</a:t>
            </a:r>
            <a:br>
              <a:rPr lang="en-US" sz="2400" b="1" dirty="0">
                <a:solidFill>
                  <a:srgbClr val="FF0000"/>
                </a:solidFill>
                <a:effectLst>
                  <a:outerShdw blurRad="38100" dist="38100" dir="2700000" algn="tl">
                    <a:srgbClr val="FFFFFF"/>
                  </a:outerShdw>
                </a:effectLst>
                <a:latin typeface="Book Antiqua Alternative" pitchFamily="18" charset="0"/>
              </a:rPr>
            </a:br>
            <a:r>
              <a:rPr lang="en-US" sz="2400" b="1" dirty="0">
                <a:solidFill>
                  <a:srgbClr val="FF0000"/>
                </a:solidFill>
                <a:effectLst>
                  <a:outerShdw blurRad="38100" dist="38100" dir="2700000" algn="tl">
                    <a:srgbClr val="FFFFFF"/>
                  </a:outerShdw>
                </a:effectLst>
                <a:latin typeface="Book Antiqua Alternative" pitchFamily="18" charset="0"/>
              </a:rPr>
              <a:t>Jackson, US</a:t>
            </a:r>
            <a:br>
              <a:rPr lang="en-US" sz="2400" b="1" dirty="0">
                <a:solidFill>
                  <a:srgbClr val="FF0000"/>
                </a:solidFill>
                <a:effectLst>
                  <a:outerShdw blurRad="38100" dist="38100" dir="2700000" algn="tl">
                    <a:srgbClr val="FFFFFF"/>
                  </a:outerShdw>
                </a:effectLst>
                <a:latin typeface="Book Antiqua Alternative" pitchFamily="18" charset="0"/>
              </a:rPr>
            </a:br>
            <a:r>
              <a:rPr lang="en-US" sz="2400" b="1" dirty="0">
                <a:solidFill>
                  <a:srgbClr val="FF0000"/>
                </a:solidFill>
                <a:effectLst>
                  <a:outerShdw blurRad="38100" dist="38100" dir="2700000" algn="tl">
                    <a:srgbClr val="FFFFFF"/>
                  </a:outerShdw>
                </a:effectLst>
                <a:latin typeface="Book Antiqua Alternative" pitchFamily="18" charset="0"/>
              </a:rPr>
              <a:t>Senator from </a:t>
            </a:r>
            <a:br>
              <a:rPr lang="en-US" sz="2400" b="1" dirty="0">
                <a:solidFill>
                  <a:srgbClr val="FF0000"/>
                </a:solidFill>
                <a:effectLst>
                  <a:outerShdw blurRad="38100" dist="38100" dir="2700000" algn="tl">
                    <a:srgbClr val="FFFFFF"/>
                  </a:outerShdw>
                </a:effectLst>
                <a:latin typeface="Book Antiqua Alternative" pitchFamily="18" charset="0"/>
              </a:rPr>
            </a:br>
            <a:r>
              <a:rPr lang="en-US" sz="2400" b="1" dirty="0">
                <a:solidFill>
                  <a:srgbClr val="FF0000"/>
                </a:solidFill>
                <a:effectLst>
                  <a:outerShdw blurRad="38100" dist="38100" dir="2700000" algn="tl">
                    <a:srgbClr val="FFFFFF"/>
                  </a:outerShdw>
                </a:effectLst>
                <a:latin typeface="Book Antiqua Alternative" pitchFamily="18" charset="0"/>
              </a:rPr>
              <a:t>South Carolina</a:t>
            </a:r>
          </a:p>
        </p:txBody>
      </p:sp>
      <p:pic>
        <p:nvPicPr>
          <p:cNvPr id="62467" name="Picture 4" descr="07_150"/>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8087460" y="1299322"/>
            <a:ext cx="2032000" cy="2438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53253" name="Rectangle 5"/>
          <p:cNvSpPr>
            <a:spLocks noChangeArrowheads="1"/>
          </p:cNvSpPr>
          <p:nvPr/>
        </p:nvSpPr>
        <p:spPr bwMode="auto">
          <a:xfrm>
            <a:off x="8345079" y="3965840"/>
            <a:ext cx="15167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sz="2400" b="1" dirty="0">
                <a:solidFill>
                  <a:srgbClr val="FF0000"/>
                </a:solidFill>
                <a:effectLst>
                  <a:outerShdw blurRad="38100" dist="38100" dir="2700000" algn="tl">
                    <a:srgbClr val="FFFFFF"/>
                  </a:outerShdw>
                </a:effectLst>
                <a:latin typeface="Book Antiqua Alternative" pitchFamily="18" charset="0"/>
              </a:rPr>
              <a:t>President</a:t>
            </a:r>
            <a:br>
              <a:rPr lang="en-US" sz="2400" b="1" dirty="0">
                <a:solidFill>
                  <a:srgbClr val="FF0000"/>
                </a:solidFill>
                <a:effectLst>
                  <a:outerShdw blurRad="38100" dist="38100" dir="2700000" algn="tl">
                    <a:srgbClr val="FFFFFF"/>
                  </a:outerShdw>
                </a:effectLst>
                <a:latin typeface="Book Antiqua Alternative" pitchFamily="18" charset="0"/>
              </a:rPr>
            </a:br>
            <a:r>
              <a:rPr lang="en-US" sz="2400" b="1" dirty="0">
                <a:solidFill>
                  <a:srgbClr val="FF0000"/>
                </a:solidFill>
                <a:effectLst>
                  <a:outerShdw blurRad="38100" dist="38100" dir="2700000" algn="tl">
                    <a:srgbClr val="FFFFFF"/>
                  </a:outerShdw>
                </a:effectLst>
                <a:latin typeface="Book Antiqua Alternative" pitchFamily="18" charset="0"/>
              </a:rPr>
              <a:t>Jackson</a:t>
            </a:r>
          </a:p>
        </p:txBody>
      </p:sp>
      <p:sp>
        <p:nvSpPr>
          <p:cNvPr id="48134" name="Line 6"/>
          <p:cNvSpPr>
            <a:spLocks noChangeShapeType="1"/>
          </p:cNvSpPr>
          <p:nvPr/>
        </p:nvSpPr>
        <p:spPr bwMode="auto">
          <a:xfrm>
            <a:off x="4484762" y="2460012"/>
            <a:ext cx="914400"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p>
        </p:txBody>
      </p:sp>
      <p:sp>
        <p:nvSpPr>
          <p:cNvPr id="48135" name="AutoShape 7"/>
          <p:cNvSpPr>
            <a:spLocks noChangeArrowheads="1"/>
          </p:cNvSpPr>
          <p:nvPr/>
        </p:nvSpPr>
        <p:spPr bwMode="auto">
          <a:xfrm>
            <a:off x="5399163" y="1581150"/>
            <a:ext cx="1809825" cy="1847850"/>
          </a:xfrm>
          <a:prstGeom prst="irregularSeal1">
            <a:avLst/>
          </a:prstGeom>
          <a:gradFill rotWithShape="1">
            <a:gsLst>
              <a:gs pos="0">
                <a:srgbClr val="76762F"/>
              </a:gs>
              <a:gs pos="100000">
                <a:srgbClr val="FFFF66"/>
              </a:gs>
            </a:gsLst>
            <a:lin ang="18900000" scaled="1"/>
          </a:gradFill>
          <a:ln w="9525">
            <a:solidFill>
              <a:srgbClr val="663300"/>
            </a:solidFill>
            <a:miter lim="800000"/>
            <a:headEnd/>
            <a:tailEnd/>
          </a:ln>
          <a:effectLst>
            <a:outerShdw blurRad="63500" dist="46662" dir="3284183" algn="ctr" rotWithShape="0">
              <a:srgbClr val="8C4600">
                <a:alpha val="74997"/>
              </a:srgbClr>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62471" name="Picture 8" descr="Calhoun"/>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l="13156" t="2699" r="10095" b="33858"/>
          <a:stretch>
            <a:fillRect/>
          </a:stretch>
        </p:blipFill>
        <p:spPr bwMode="auto">
          <a:xfrm>
            <a:off x="2346379" y="1240812"/>
            <a:ext cx="1981200" cy="2438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7" name="Line 9"/>
          <p:cNvSpPr>
            <a:spLocks noChangeShapeType="1"/>
          </p:cNvSpPr>
          <p:nvPr/>
        </p:nvSpPr>
        <p:spPr bwMode="auto">
          <a:xfrm flipH="1">
            <a:off x="7208987" y="2518522"/>
            <a:ext cx="685800"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p>
        </p:txBody>
      </p:sp>
      <p:sp>
        <p:nvSpPr>
          <p:cNvPr id="2" name="Rectangle 1"/>
          <p:cNvSpPr/>
          <p:nvPr/>
        </p:nvSpPr>
        <p:spPr>
          <a:xfrm>
            <a:off x="1701088" y="5660555"/>
            <a:ext cx="8763000" cy="1107996"/>
          </a:xfrm>
          <a:prstGeom prst="rect">
            <a:avLst/>
          </a:prstGeom>
          <a:noFill/>
        </p:spPr>
        <p:txBody>
          <a:bodyPr wrap="square" lIns="91440" tIns="45720" rIns="91440" bIns="45720">
            <a:spAutoFit/>
          </a:bodyPr>
          <a:lstStyle/>
          <a:p>
            <a:pPr algn="ctr"/>
            <a:r>
              <a:rPr lang="en-US" sz="33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Two REALLY STUBBORN guys, who should’ve been BROS, GOING AT IT! </a:t>
            </a:r>
            <a:endParaRPr lang="en-US" sz="33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35189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524000" y="-365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aphicFrame>
        <p:nvGraphicFramePr>
          <p:cNvPr id="63490" name="Object 3"/>
          <p:cNvGraphicFramePr>
            <a:graphicFrameLocks noGrp="1" noChangeAspect="1"/>
          </p:cNvGraphicFramePr>
          <p:nvPr>
            <p:ph/>
          </p:nvPr>
        </p:nvGraphicFramePr>
        <p:xfrm>
          <a:off x="1828800" y="990600"/>
          <a:ext cx="5105400" cy="3398838"/>
        </p:xfrm>
        <a:graphic>
          <a:graphicData uri="http://schemas.openxmlformats.org/presentationml/2006/ole">
            <mc:AlternateContent xmlns:mc="http://schemas.openxmlformats.org/markup-compatibility/2006">
              <mc:Choice xmlns:v="urn:schemas-microsoft-com:vml" Requires="v">
                <p:oleObj spid="_x0000_s1025" name="Bitmap Image" r:id="rId3" imgW="3790476" imgH="2523810" progId="Paint.Picture">
                  <p:embed/>
                </p:oleObj>
              </mc:Choice>
              <mc:Fallback>
                <p:oleObj name="Bitmap Image" r:id="rId3" imgW="3790476" imgH="2523810" progId="Paint.Picture">
                  <p:embed/>
                  <p:pic>
                    <p:nvPicPr>
                      <p:cNvPr id="0" name=""/>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a:stretch>
                        <a:fillRect/>
                      </a:stretch>
                    </p:blipFill>
                    <p:spPr bwMode="auto">
                      <a:xfrm>
                        <a:off x="1828800" y="990600"/>
                        <a:ext cx="5105400" cy="3398838"/>
                      </a:xfrm>
                      <a:prstGeom prst="rect">
                        <a:avLst/>
                      </a:prstGeom>
                      <a:noFill/>
                      <a:ln w="76200" cmpd="tri">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Text Box 4"/>
          <p:cNvSpPr txBox="1">
            <a:spLocks noChangeArrowheads="1"/>
          </p:cNvSpPr>
          <p:nvPr/>
        </p:nvSpPr>
        <p:spPr bwMode="auto">
          <a:xfrm>
            <a:off x="7086600" y="790479"/>
            <a:ext cx="3581400" cy="3323987"/>
          </a:xfrm>
          <a:prstGeom prst="rect">
            <a:avLst/>
          </a:prstGeom>
          <a:noFill/>
          <a:ln>
            <a:noFill/>
          </a:ln>
          <a:effectLst>
            <a:outerShdw blurRad="63500" dist="38099" dir="2700000" sx="1000" sy="1000" algn="ctr" rotWithShape="0">
              <a:schemeClr val="tx1">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000" b="1" u="sng" dirty="0">
                <a:solidFill>
                  <a:srgbClr val="FF0000"/>
                </a:solidFill>
                <a:effectLst>
                  <a:outerShdw blurRad="38100" dist="38100" dir="2700000" algn="tl">
                    <a:srgbClr val="336699"/>
                  </a:outerShdw>
                </a:effectLst>
              </a:rPr>
              <a:t>Tariff of 1828</a:t>
            </a:r>
          </a:p>
          <a:p>
            <a:pPr algn="ctr" eaLnBrk="1" hangingPunct="1">
              <a:spcBef>
                <a:spcPct val="50000"/>
              </a:spcBef>
              <a:defRPr/>
            </a:pPr>
            <a:r>
              <a:rPr lang="en-US" altLang="en-US" sz="3000" b="1" dirty="0">
                <a:solidFill>
                  <a:srgbClr val="FF0000"/>
                </a:solidFill>
                <a:effectLst>
                  <a:outerShdw blurRad="38100" dist="38100" dir="2700000" algn="tl">
                    <a:srgbClr val="336699"/>
                  </a:outerShdw>
                </a:effectLst>
              </a:rPr>
              <a:t>(Tariff of Abominations)</a:t>
            </a:r>
          </a:p>
          <a:p>
            <a:pPr algn="ctr" eaLnBrk="1" hangingPunct="1">
              <a:spcBef>
                <a:spcPct val="50000"/>
              </a:spcBef>
              <a:defRPr/>
            </a:pPr>
            <a:r>
              <a:rPr lang="en-US" altLang="en-US" sz="3000" b="1" dirty="0">
                <a:solidFill>
                  <a:srgbClr val="FF0000"/>
                </a:solidFill>
                <a:effectLst>
                  <a:outerShdw blurRad="38100" dist="38100" dir="2700000" algn="tl">
                    <a:srgbClr val="336699"/>
                  </a:outerShdw>
                </a:effectLst>
              </a:rPr>
              <a:t>North LIKED tariff, WHY? South HATED it, WHY?</a:t>
            </a:r>
            <a:endParaRPr lang="en-US" altLang="en-US" sz="3000" b="1" dirty="0">
              <a:effectLst>
                <a:outerShdw blurRad="38100" dist="38100" dir="2700000" algn="tl">
                  <a:srgbClr val="336699"/>
                </a:outerShdw>
              </a:effectLst>
            </a:endParaRPr>
          </a:p>
        </p:txBody>
      </p:sp>
      <p:sp>
        <p:nvSpPr>
          <p:cNvPr id="56325" name="Text Box 5"/>
          <p:cNvSpPr txBox="1">
            <a:spLocks noChangeArrowheads="1"/>
          </p:cNvSpPr>
          <p:nvPr/>
        </p:nvSpPr>
        <p:spPr bwMode="auto">
          <a:xfrm>
            <a:off x="1676400" y="4572000"/>
            <a:ext cx="8915400" cy="2548390"/>
          </a:xfrm>
          <a:prstGeom prst="rect">
            <a:avLst/>
          </a:prstGeom>
          <a:noFill/>
          <a:ln>
            <a:noFill/>
          </a:ln>
          <a:effectLst>
            <a:outerShdw dist="38099" sx="1000" sy="1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30000"/>
              </a:spcBef>
              <a:buFontTx/>
              <a:buChar char="•"/>
              <a:defRPr/>
            </a:pPr>
            <a:r>
              <a:rPr lang="en-US" altLang="en-US" sz="2800" b="1" dirty="0">
                <a:effectLst>
                  <a:outerShdw blurRad="38100" dist="38100" dir="2700000" algn="tl">
                    <a:srgbClr val="336699"/>
                  </a:outerShdw>
                </a:effectLst>
              </a:rPr>
              <a:t> Protective tariff would be </a:t>
            </a:r>
            <a:r>
              <a:rPr lang="en-US" altLang="en-US" sz="2800" b="1" u="sng" dirty="0">
                <a:effectLst>
                  <a:outerShdw blurRad="38100" dist="38100" dir="2700000" algn="tl">
                    <a:srgbClr val="336699"/>
                  </a:outerShdw>
                </a:effectLst>
              </a:rPr>
              <a:t>raised to 45% </a:t>
            </a:r>
            <a:r>
              <a:rPr lang="en-US" altLang="en-US" sz="2800" b="1" dirty="0">
                <a:effectLst>
                  <a:outerShdw blurRad="38100" dist="38100" dir="2700000" algn="tl">
                    <a:srgbClr val="336699"/>
                  </a:outerShdw>
                </a:effectLst>
              </a:rPr>
              <a:t>on a dollar….</a:t>
            </a:r>
          </a:p>
          <a:p>
            <a:pPr algn="ctr" eaLnBrk="1" hangingPunct="1">
              <a:lnSpc>
                <a:spcPct val="80000"/>
              </a:lnSpc>
              <a:spcBef>
                <a:spcPct val="30000"/>
              </a:spcBef>
              <a:buFontTx/>
              <a:buChar char="•"/>
              <a:defRPr/>
            </a:pPr>
            <a:r>
              <a:rPr lang="en-US" altLang="en-US" sz="2800" b="1" dirty="0">
                <a:effectLst>
                  <a:outerShdw blurRad="38100" dist="38100" dir="2700000" algn="tl">
                    <a:srgbClr val="336699"/>
                  </a:outerShdw>
                </a:effectLst>
              </a:rPr>
              <a:t> </a:t>
            </a:r>
            <a:r>
              <a:rPr lang="en-US" altLang="en-US" sz="2800" b="1" u="sng" dirty="0">
                <a:solidFill>
                  <a:srgbClr val="FF0000"/>
                </a:solidFill>
                <a:effectLst>
                  <a:outerShdw blurRad="38100" dist="38100" dir="2700000" algn="tl">
                    <a:srgbClr val="336699"/>
                  </a:outerShdw>
                </a:effectLst>
              </a:rPr>
              <a:t>South upset</a:t>
            </a:r>
            <a:r>
              <a:rPr lang="en-US" altLang="en-US" sz="2800" b="1" dirty="0">
                <a:effectLst>
                  <a:outerShdw blurRad="38100" dist="38100" dir="2700000" algn="tl">
                    <a:srgbClr val="336699"/>
                  </a:outerShdw>
                </a:effectLst>
              </a:rPr>
              <a:t> with this b/c they saw the </a:t>
            </a:r>
            <a:r>
              <a:rPr lang="en-US" altLang="en-US" sz="2800" b="1" u="sng" dirty="0">
                <a:solidFill>
                  <a:srgbClr val="FF0000"/>
                </a:solidFill>
                <a:effectLst>
                  <a:outerShdw blurRad="38100" dist="38100" dir="2700000" algn="tl">
                    <a:srgbClr val="336699"/>
                  </a:outerShdw>
                </a:effectLst>
              </a:rPr>
              <a:t>US Govt. favoring the North and industry</a:t>
            </a:r>
            <a:r>
              <a:rPr lang="en-US" altLang="en-US" sz="2800" b="1" dirty="0">
                <a:effectLst>
                  <a:outerShdw blurRad="38100" dist="38100" dir="2700000" algn="tl">
                    <a:srgbClr val="336699"/>
                  </a:outerShdw>
                </a:effectLst>
              </a:rPr>
              <a:t>…</a:t>
            </a:r>
          </a:p>
          <a:p>
            <a:pPr algn="ctr" eaLnBrk="1" hangingPunct="1">
              <a:lnSpc>
                <a:spcPct val="80000"/>
              </a:lnSpc>
              <a:spcBef>
                <a:spcPct val="30000"/>
              </a:spcBef>
              <a:buFontTx/>
              <a:buChar char="•"/>
              <a:defRPr/>
            </a:pPr>
            <a:r>
              <a:rPr lang="en-US" altLang="en-US" sz="2800" b="1" dirty="0">
                <a:effectLst>
                  <a:outerShdw blurRad="38100" dist="38100" dir="2700000" algn="tl">
                    <a:srgbClr val="336699"/>
                  </a:outerShdw>
                </a:effectLst>
              </a:rPr>
              <a:t> Feared the US Govt. would take away slavery too!</a:t>
            </a:r>
          </a:p>
          <a:p>
            <a:pPr algn="ctr" eaLnBrk="1" hangingPunct="1">
              <a:lnSpc>
                <a:spcPct val="80000"/>
              </a:lnSpc>
              <a:spcBef>
                <a:spcPct val="30000"/>
              </a:spcBef>
              <a:defRPr/>
            </a:pPr>
            <a:endParaRPr lang="en-US" altLang="en-US" sz="2800" dirty="0">
              <a:effectLst>
                <a:outerShdw blurRad="38100" dist="38100" dir="2700000" algn="tl">
                  <a:srgbClr val="336699"/>
                </a:outerShdw>
              </a:effectLst>
            </a:endParaRPr>
          </a:p>
        </p:txBody>
      </p:sp>
      <p:sp>
        <p:nvSpPr>
          <p:cNvPr id="63493" name="WordArt 6"/>
          <p:cNvSpPr>
            <a:spLocks noChangeArrowheads="1" noChangeShapeType="1" noTextEdit="1"/>
          </p:cNvSpPr>
          <p:nvPr/>
        </p:nvSpPr>
        <p:spPr bwMode="auto">
          <a:xfrm>
            <a:off x="1981200" y="228600"/>
            <a:ext cx="8305800" cy="533400"/>
          </a:xfrm>
          <a:prstGeom prst="rect">
            <a:avLst/>
          </a:prstGeom>
        </p:spPr>
        <p:txBody>
          <a:bodyPr wrap="none" fromWordArt="1">
            <a:prstTxWarp prst="textCanUp">
              <a:avLst>
                <a:gd name="adj" fmla="val 85713"/>
              </a:avLst>
            </a:prstTxWarp>
          </a:bodyPr>
          <a:lstStyle/>
          <a:p>
            <a:pPr algn="ctr"/>
            <a:r>
              <a:rPr lang="en-US" sz="3600" kern="10">
                <a:ln w="22225">
                  <a:solidFill>
                    <a:schemeClr val="bg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charset="0"/>
                <a:ea typeface="Arial Black" charset="0"/>
                <a:cs typeface="Arial Black" charset="0"/>
              </a:rPr>
              <a:t>NULLIFICATION CRISIS</a:t>
            </a:r>
          </a:p>
        </p:txBody>
      </p:sp>
    </p:spTree>
    <p:extLst>
      <p:ext uri="{BB962C8B-B14F-4D97-AF65-F5344CB8AC3E}">
        <p14:creationId xmlns:p14="http://schemas.microsoft.com/office/powerpoint/2010/main" val="259819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6324"/>
                                        </p:tgtEl>
                                        <p:attrNameLst>
                                          <p:attrName>style.visibility</p:attrName>
                                        </p:attrNameLst>
                                      </p:cBhvr>
                                      <p:to>
                                        <p:strVal val="visible"/>
                                      </p:to>
                                    </p:set>
                                    <p:anim calcmode="lin" valueType="num">
                                      <p:cBhvr>
                                        <p:cTn id="7" dur="500" fill="hold"/>
                                        <p:tgtEl>
                                          <p:spTgt spid="56324"/>
                                        </p:tgtEl>
                                        <p:attrNameLst>
                                          <p:attrName>ppt_w</p:attrName>
                                        </p:attrNameLst>
                                      </p:cBhvr>
                                      <p:tavLst>
                                        <p:tav tm="0">
                                          <p:val>
                                            <p:fltVal val="0"/>
                                          </p:val>
                                        </p:tav>
                                        <p:tav tm="100000">
                                          <p:val>
                                            <p:strVal val="#ppt_w"/>
                                          </p:val>
                                        </p:tav>
                                      </p:tavLst>
                                    </p:anim>
                                    <p:anim calcmode="lin" valueType="num">
                                      <p:cBhvr>
                                        <p:cTn id="8" dur="500" fill="hold"/>
                                        <p:tgtEl>
                                          <p:spTgt spid="56324"/>
                                        </p:tgtEl>
                                        <p:attrNameLst>
                                          <p:attrName>ppt_h</p:attrName>
                                        </p:attrNameLst>
                                      </p:cBhvr>
                                      <p:tavLst>
                                        <p:tav tm="0">
                                          <p:val>
                                            <p:fltVal val="0"/>
                                          </p:val>
                                        </p:tav>
                                        <p:tav tm="100000">
                                          <p:val>
                                            <p:strVal val="#ppt_h"/>
                                          </p:val>
                                        </p:tav>
                                      </p:tavLst>
                                    </p:anim>
                                    <p:anim calcmode="lin" valueType="num">
                                      <p:cBhvr>
                                        <p:cTn id="9" dur="500" fill="hold"/>
                                        <p:tgtEl>
                                          <p:spTgt spid="56324"/>
                                        </p:tgtEl>
                                        <p:attrNameLst>
                                          <p:attrName>style.rotation</p:attrName>
                                        </p:attrNameLst>
                                      </p:cBhvr>
                                      <p:tavLst>
                                        <p:tav tm="0">
                                          <p:val>
                                            <p:fltVal val="90"/>
                                          </p:val>
                                        </p:tav>
                                        <p:tav tm="100000">
                                          <p:val>
                                            <p:fltVal val="0"/>
                                          </p:val>
                                        </p:tav>
                                      </p:tavLst>
                                    </p:anim>
                                    <p:animEffect transition="in" filter="fade">
                                      <p:cBhvr>
                                        <p:cTn id="10" dur="500"/>
                                        <p:tgtEl>
                                          <p:spTgt spid="563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6325">
                                            <p:txEl>
                                              <p:pRg st="0" end="0"/>
                                            </p:txEl>
                                          </p:spTgt>
                                        </p:tgtEl>
                                        <p:attrNameLst>
                                          <p:attrName>style.visibility</p:attrName>
                                        </p:attrNameLst>
                                      </p:cBhvr>
                                      <p:to>
                                        <p:strVal val="visible"/>
                                      </p:to>
                                    </p:set>
                                    <p:anim calcmode="lin" valueType="num">
                                      <p:cBhvr>
                                        <p:cTn id="15" dur="500" fill="hold"/>
                                        <p:tgtEl>
                                          <p:spTgt spid="5632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632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632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5632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6325">
                                            <p:txEl>
                                              <p:pRg st="1" end="1"/>
                                            </p:txEl>
                                          </p:spTgt>
                                        </p:tgtEl>
                                        <p:attrNameLst>
                                          <p:attrName>style.visibility</p:attrName>
                                        </p:attrNameLst>
                                      </p:cBhvr>
                                      <p:to>
                                        <p:strVal val="visible"/>
                                      </p:to>
                                    </p:set>
                                    <p:anim calcmode="lin" valueType="num">
                                      <p:cBhvr>
                                        <p:cTn id="23" dur="500" fill="hold"/>
                                        <p:tgtEl>
                                          <p:spTgt spid="5632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632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5632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5632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56325">
                                            <p:txEl>
                                              <p:pRg st="2" end="2"/>
                                            </p:txEl>
                                          </p:spTgt>
                                        </p:tgtEl>
                                        <p:attrNameLst>
                                          <p:attrName>style.visibility</p:attrName>
                                        </p:attrNameLst>
                                      </p:cBhvr>
                                      <p:to>
                                        <p:strVal val="visible"/>
                                      </p:to>
                                    </p:set>
                                    <p:anim calcmode="lin" valueType="num">
                                      <p:cBhvr>
                                        <p:cTn id="31" dur="500" fill="hold"/>
                                        <p:tgtEl>
                                          <p:spTgt spid="5632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5632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5632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563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WordArt 2"/>
          <p:cNvSpPr>
            <a:spLocks noChangeArrowheads="1" noChangeShapeType="1" noTextEdit="1"/>
          </p:cNvSpPr>
          <p:nvPr/>
        </p:nvSpPr>
        <p:spPr bwMode="auto">
          <a:xfrm>
            <a:off x="2895600" y="228600"/>
            <a:ext cx="6324600" cy="533400"/>
          </a:xfrm>
          <a:prstGeom prst="rect">
            <a:avLst/>
          </a:prstGeom>
        </p:spPr>
        <p:txBody>
          <a:bodyPr wrap="none" fromWordArt="1">
            <a:prstTxWarp prst="textCanUp">
              <a:avLst>
                <a:gd name="adj" fmla="val 85713"/>
              </a:avLst>
            </a:prstTxWarp>
          </a:bodyPr>
          <a:lstStyle/>
          <a:p>
            <a:pPr algn="ctr"/>
            <a:r>
              <a:rPr lang="en-US" sz="3600" kern="10">
                <a:ln w="25400">
                  <a:solidFill>
                    <a:schemeClr val="bg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charset="0"/>
                <a:ea typeface="Arial Black" charset="0"/>
                <a:cs typeface="Arial Black" charset="0"/>
              </a:rPr>
              <a:t>JACKSON VS CALHOUN</a:t>
            </a:r>
          </a:p>
        </p:txBody>
      </p:sp>
      <p:sp>
        <p:nvSpPr>
          <p:cNvPr id="57347" name="Text Box 3"/>
          <p:cNvSpPr txBox="1">
            <a:spLocks noChangeArrowheads="1"/>
          </p:cNvSpPr>
          <p:nvPr/>
        </p:nvSpPr>
        <p:spPr bwMode="auto">
          <a:xfrm>
            <a:off x="1676400" y="1497014"/>
            <a:ext cx="8763000" cy="51314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8778596" algn="ctr" rotWithShape="0">
                    <a:schemeClr val="tx1"/>
                  </a:outerShdw>
                </a:effectLst>
              </a14:hiddenEffects>
            </a:ext>
          </a:extLst>
        </p:spPr>
        <p:txBody>
          <a:bodyPr>
            <a:spAutoFit/>
          </a:bodyPr>
          <a:lstStyle/>
          <a:p>
            <a:pPr>
              <a:lnSpc>
                <a:spcPct val="75000"/>
              </a:lnSpc>
              <a:spcBef>
                <a:spcPct val="45000"/>
              </a:spcBef>
              <a:buFontTx/>
              <a:buChar char="•"/>
              <a:defRPr/>
            </a:pPr>
            <a:r>
              <a:rPr lang="en-US" sz="3200" b="1" dirty="0">
                <a:effectLst>
                  <a:outerShdw blurRad="38100" dist="38100" dir="2700000" algn="tl">
                    <a:srgbClr val="336699"/>
                  </a:outerShdw>
                </a:effectLst>
                <a:latin typeface="Times New Roman" pitchFamily="18" charset="0"/>
              </a:rPr>
              <a:t> </a:t>
            </a:r>
            <a:r>
              <a:rPr lang="en-US" sz="3200" b="1" u="sng" dirty="0">
                <a:solidFill>
                  <a:srgbClr val="FF0000"/>
                </a:solidFill>
                <a:effectLst>
                  <a:outerShdw blurRad="38100" dist="38100" dir="2700000" algn="tl">
                    <a:srgbClr val="336699"/>
                  </a:outerShdw>
                </a:effectLst>
                <a:latin typeface="Times New Roman" pitchFamily="18" charset="0"/>
              </a:rPr>
              <a:t>John </a:t>
            </a:r>
            <a:r>
              <a:rPr lang="en-US" sz="3200" b="1" u="sng" dirty="0">
                <a:solidFill>
                  <a:srgbClr val="FF0000"/>
                </a:solidFill>
                <a:effectLst>
                  <a:outerShdw blurRad="38100" dist="38100" dir="2700000" algn="tl">
                    <a:srgbClr val="336699"/>
                  </a:outerShdw>
                </a:effectLst>
                <a:latin typeface="Times New Roman" pitchFamily="18" charset="0"/>
              </a:rPr>
              <a:t>C. </a:t>
            </a:r>
            <a:r>
              <a:rPr lang="en-US" sz="3200" b="1" u="sng" dirty="0">
                <a:solidFill>
                  <a:srgbClr val="FF0000"/>
                </a:solidFill>
                <a:effectLst>
                  <a:outerShdw blurRad="38100" dist="38100" dir="2700000" algn="tl">
                    <a:srgbClr val="336699"/>
                  </a:outerShdw>
                </a:effectLst>
                <a:latin typeface="Times New Roman" pitchFamily="18" charset="0"/>
              </a:rPr>
              <a:t>Calhoun</a:t>
            </a:r>
            <a:r>
              <a:rPr lang="en-US" sz="3200" b="1" dirty="0">
                <a:effectLst>
                  <a:outerShdw blurRad="38100" dist="38100" dir="2700000" algn="tl">
                    <a:srgbClr val="336699"/>
                  </a:outerShdw>
                </a:effectLst>
                <a:latin typeface="Times New Roman" pitchFamily="18" charset="0"/>
              </a:rPr>
              <a:t> becomes </a:t>
            </a:r>
            <a:r>
              <a:rPr lang="en-US" sz="3200" b="1" dirty="0">
                <a:effectLst>
                  <a:outerShdw blurRad="38100" dist="38100" dir="2700000" algn="tl">
                    <a:srgbClr val="336699"/>
                  </a:outerShdw>
                </a:effectLst>
                <a:latin typeface="Times New Roman" pitchFamily="18" charset="0"/>
              </a:rPr>
              <a:t>a US Senator from South Carolina and </a:t>
            </a:r>
            <a:r>
              <a:rPr lang="en-US" sz="3200" b="1" u="sng" dirty="0">
                <a:solidFill>
                  <a:srgbClr val="FF0000"/>
                </a:solidFill>
                <a:effectLst>
                  <a:outerShdw blurRad="38100" dist="38100" dir="2700000" algn="tl">
                    <a:srgbClr val="336699"/>
                  </a:outerShdw>
                </a:effectLst>
                <a:latin typeface="Times New Roman" pitchFamily="18" charset="0"/>
              </a:rPr>
              <a:t>defends slavery and state’s </a:t>
            </a:r>
            <a:r>
              <a:rPr lang="en-US" sz="3200" b="1" u="sng" dirty="0">
                <a:solidFill>
                  <a:srgbClr val="FF0000"/>
                </a:solidFill>
                <a:effectLst>
                  <a:outerShdw blurRad="38100" dist="38100" dir="2700000" algn="tl">
                    <a:srgbClr val="336699"/>
                  </a:outerShdw>
                </a:effectLst>
                <a:latin typeface="Times New Roman" pitchFamily="18" charset="0"/>
              </a:rPr>
              <a:t>rights</a:t>
            </a:r>
            <a:endParaRPr lang="en-US" sz="3200" b="1" dirty="0">
              <a:effectLst>
                <a:outerShdw blurRad="38100" dist="38100" dir="2700000" algn="tl">
                  <a:srgbClr val="336699"/>
                </a:outerShdw>
              </a:effectLst>
              <a:latin typeface="Times New Roman" pitchFamily="18" charset="0"/>
            </a:endParaRPr>
          </a:p>
          <a:p>
            <a:pPr>
              <a:lnSpc>
                <a:spcPct val="75000"/>
              </a:lnSpc>
              <a:spcBef>
                <a:spcPct val="45000"/>
              </a:spcBef>
              <a:buFontTx/>
              <a:buChar char="•"/>
              <a:defRPr/>
            </a:pPr>
            <a:r>
              <a:rPr lang="en-US" sz="3200" b="1" dirty="0">
                <a:effectLst>
                  <a:outerShdw blurRad="38100" dist="38100" dir="2700000" algn="tl">
                    <a:srgbClr val="336699"/>
                  </a:outerShdw>
                </a:effectLst>
                <a:latin typeface="Times New Roman" pitchFamily="18" charset="0"/>
              </a:rPr>
              <a:t> Calhoun </a:t>
            </a:r>
            <a:r>
              <a:rPr lang="en-US" sz="3200" b="1" u="sng" dirty="0">
                <a:solidFill>
                  <a:srgbClr val="FF0000"/>
                </a:solidFill>
                <a:effectLst>
                  <a:outerShdw blurRad="38100" dist="38100" dir="2700000" algn="tl">
                    <a:srgbClr val="336699"/>
                  </a:outerShdw>
                </a:effectLst>
                <a:latin typeface="Times New Roman" pitchFamily="18" charset="0"/>
              </a:rPr>
              <a:t>threatened secession</a:t>
            </a:r>
            <a:r>
              <a:rPr lang="en-US" sz="3200" b="1" dirty="0">
                <a:effectLst>
                  <a:outerShdw blurRad="38100" dist="38100" dir="2700000" algn="tl">
                    <a:srgbClr val="336699"/>
                  </a:outerShdw>
                </a:effectLst>
                <a:latin typeface="Times New Roman" pitchFamily="18" charset="0"/>
              </a:rPr>
              <a:t> (leaving the US) if tariff was not </a:t>
            </a:r>
            <a:r>
              <a:rPr lang="en-US" sz="3200" b="1" dirty="0">
                <a:effectLst>
                  <a:outerShdw blurRad="38100" dist="38100" dir="2700000" algn="tl">
                    <a:srgbClr val="336699"/>
                  </a:outerShdw>
                </a:effectLst>
                <a:latin typeface="Times New Roman" pitchFamily="18" charset="0"/>
              </a:rPr>
              <a:t>lowered!</a:t>
            </a:r>
            <a:endParaRPr lang="en-US" sz="3200" b="1" dirty="0">
              <a:effectLst>
                <a:outerShdw blurRad="38100" dist="38100" dir="2700000" algn="tl">
                  <a:srgbClr val="336699"/>
                </a:outerShdw>
              </a:effectLst>
              <a:latin typeface="Times New Roman" pitchFamily="18" charset="0"/>
            </a:endParaRPr>
          </a:p>
          <a:p>
            <a:pPr>
              <a:lnSpc>
                <a:spcPct val="75000"/>
              </a:lnSpc>
              <a:spcBef>
                <a:spcPct val="45000"/>
              </a:spcBef>
              <a:buFontTx/>
              <a:buChar char="•"/>
              <a:defRPr/>
            </a:pPr>
            <a:r>
              <a:rPr lang="en-US" sz="3200" b="1" dirty="0">
                <a:effectLst>
                  <a:outerShdw blurRad="38100" dist="38100" dir="2700000" algn="tl">
                    <a:srgbClr val="336699"/>
                  </a:outerShdw>
                </a:effectLst>
                <a:latin typeface="Times New Roman" pitchFamily="18" charset="0"/>
              </a:rPr>
              <a:t> Calhoun </a:t>
            </a:r>
            <a:r>
              <a:rPr lang="en-US" sz="3200" b="1" dirty="0">
                <a:effectLst>
                  <a:outerShdw blurRad="38100" dist="38100" dir="2700000" algn="tl">
                    <a:srgbClr val="336699"/>
                  </a:outerShdw>
                </a:effectLst>
                <a:latin typeface="Times New Roman" pitchFamily="18" charset="0"/>
              </a:rPr>
              <a:t>believed in the </a:t>
            </a:r>
            <a:r>
              <a:rPr lang="en-US" sz="3200" b="1" u="sng" dirty="0">
                <a:solidFill>
                  <a:srgbClr val="FF0000"/>
                </a:solidFill>
                <a:effectLst>
                  <a:outerShdw blurRad="38100" dist="38100" dir="2700000" algn="tl">
                    <a:srgbClr val="336699"/>
                  </a:outerShdw>
                </a:effectLst>
                <a:latin typeface="Times New Roman" pitchFamily="18" charset="0"/>
              </a:rPr>
              <a:t>nullification theory</a:t>
            </a:r>
            <a:endParaRPr lang="en-US" sz="3200" b="1" dirty="0">
              <a:solidFill>
                <a:srgbClr val="FF0000"/>
              </a:solidFill>
              <a:effectLst>
                <a:outerShdw blurRad="38100" dist="38100" dir="2700000" algn="tl">
                  <a:srgbClr val="336699"/>
                </a:outerShdw>
              </a:effectLst>
              <a:latin typeface="Times New Roman" pitchFamily="18" charset="0"/>
            </a:endParaRPr>
          </a:p>
          <a:p>
            <a:pPr marL="914400" lvl="1" indent="-457200">
              <a:lnSpc>
                <a:spcPct val="75000"/>
              </a:lnSpc>
              <a:spcBef>
                <a:spcPct val="45000"/>
              </a:spcBef>
              <a:buFont typeface="Wingdings" charset="2"/>
              <a:buChar char="Ø"/>
              <a:defRPr/>
            </a:pPr>
            <a:r>
              <a:rPr lang="en-US" sz="3200" b="1" dirty="0">
                <a:solidFill>
                  <a:srgbClr val="FF0000"/>
                </a:solidFill>
                <a:effectLst>
                  <a:outerShdw blurRad="38100" dist="38100" dir="2700000" algn="tl">
                    <a:srgbClr val="336699"/>
                  </a:outerShdw>
                </a:effectLst>
                <a:latin typeface="Times New Roman" pitchFamily="18" charset="0"/>
              </a:rPr>
              <a:t> </a:t>
            </a:r>
            <a:r>
              <a:rPr lang="en-US" sz="3200" b="1" dirty="0">
                <a:effectLst>
                  <a:outerShdw blurRad="38100" dist="38100" dir="2700000" algn="tl">
                    <a:srgbClr val="336699"/>
                  </a:outerShdw>
                </a:effectLst>
                <a:latin typeface="Times New Roman" pitchFamily="18" charset="0"/>
              </a:rPr>
              <a:t>each state had the right to decide whether to obey a federal law or to declare it null and void</a:t>
            </a:r>
          </a:p>
          <a:p>
            <a:pPr lvl="1" algn="ctr">
              <a:lnSpc>
                <a:spcPct val="75000"/>
              </a:lnSpc>
              <a:spcBef>
                <a:spcPct val="45000"/>
              </a:spcBef>
              <a:defRPr/>
            </a:pPr>
            <a:r>
              <a:rPr lang="en-US" sz="3500" b="1" dirty="0">
                <a:effectLst>
                  <a:outerShdw blurRad="38100" dist="38100" dir="2700000" algn="tl">
                    <a:srgbClr val="336699"/>
                  </a:outerShdw>
                </a:effectLst>
                <a:latin typeface="Times New Roman" pitchFamily="18" charset="0"/>
              </a:rPr>
              <a:t> </a:t>
            </a:r>
            <a:r>
              <a:rPr lang="en-US" sz="3500" b="1" dirty="0">
                <a:effectLst>
                  <a:outerShdw blurRad="38100" dist="38100" dir="2700000" algn="tl">
                    <a:srgbClr val="336699"/>
                  </a:outerShdw>
                </a:effectLst>
                <a:latin typeface="Times New Roman" pitchFamily="18" charset="0"/>
              </a:rPr>
              <a:t>“The Union, next to our liberties, most dear!” - Calhoun</a:t>
            </a:r>
            <a:endParaRPr lang="en-US" sz="3500" b="1" dirty="0">
              <a:effectLst>
                <a:outerShdw blurRad="38100" dist="38100" dir="2700000" algn="tl">
                  <a:srgbClr val="336699"/>
                </a:outerShdw>
              </a:effectLst>
              <a:latin typeface="Times New Roman" pitchFamily="18" charset="0"/>
            </a:endParaRPr>
          </a:p>
        </p:txBody>
      </p:sp>
      <p:pic>
        <p:nvPicPr>
          <p:cNvPr id="50180" name="Picture 4"/>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14479" t="11765" r="13123" b="11765"/>
          <a:stretch>
            <a:fillRect/>
          </a:stretch>
        </p:blipFill>
        <p:spPr bwMode="auto">
          <a:xfrm>
            <a:off x="1752600" y="228600"/>
            <a:ext cx="88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16" name="Picture 5" descr="Calhoun"/>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l="13156" t="2699" r="10095" b="33858"/>
          <a:stretch>
            <a:fillRect/>
          </a:stretch>
        </p:blipFill>
        <p:spPr bwMode="auto">
          <a:xfrm>
            <a:off x="9525000" y="2286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0989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up)">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up)">
                                      <p:cBhvr>
                                        <p:cTn id="12" dur="500"/>
                                        <p:tgtEl>
                                          <p:spTgt spid="57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up)">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up)">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wipe(up)">
                                      <p:cBhvr>
                                        <p:cTn id="27"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WordArt 2"/>
          <p:cNvSpPr>
            <a:spLocks noChangeArrowheads="1" noChangeShapeType="1" noTextEdit="1"/>
          </p:cNvSpPr>
          <p:nvPr/>
        </p:nvSpPr>
        <p:spPr bwMode="auto">
          <a:xfrm>
            <a:off x="2895600" y="228600"/>
            <a:ext cx="6324600" cy="533400"/>
          </a:xfrm>
          <a:prstGeom prst="rect">
            <a:avLst/>
          </a:prstGeom>
        </p:spPr>
        <p:txBody>
          <a:bodyPr wrap="none" fromWordArt="1">
            <a:prstTxWarp prst="textCanUp">
              <a:avLst>
                <a:gd name="adj" fmla="val 85713"/>
              </a:avLst>
            </a:prstTxWarp>
          </a:bodyPr>
          <a:lstStyle/>
          <a:p>
            <a:pPr algn="ctr"/>
            <a:r>
              <a:rPr lang="en-US" sz="3600" kern="10">
                <a:ln w="25400">
                  <a:solidFill>
                    <a:schemeClr val="bg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charset="0"/>
                <a:ea typeface="Arial Black" charset="0"/>
                <a:cs typeface="Arial Black" charset="0"/>
              </a:rPr>
              <a:t>JACKSON VS CALHOUN</a:t>
            </a:r>
          </a:p>
        </p:txBody>
      </p:sp>
      <p:pic>
        <p:nvPicPr>
          <p:cNvPr id="51203" name="Picture 3"/>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14479" t="11765" r="13123" b="11765"/>
          <a:stretch>
            <a:fillRect/>
          </a:stretch>
        </p:blipFill>
        <p:spPr bwMode="auto">
          <a:xfrm>
            <a:off x="1752600" y="228600"/>
            <a:ext cx="88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39" name="Picture 4" descr="Calhoun"/>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l="13156" t="2699" r="10095" b="33858"/>
          <a:stretch>
            <a:fillRect/>
          </a:stretch>
        </p:blipFill>
        <p:spPr bwMode="auto">
          <a:xfrm>
            <a:off x="9525000" y="2286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5"/>
          <p:cNvSpPr>
            <a:spLocks noChangeArrowheads="1"/>
          </p:cNvSpPr>
          <p:nvPr/>
        </p:nvSpPr>
        <p:spPr bwMode="auto">
          <a:xfrm>
            <a:off x="1524000" y="1600200"/>
            <a:ext cx="8915400" cy="1524000"/>
          </a:xfrm>
          <a:prstGeom prst="rect">
            <a:avLst/>
          </a:prstGeom>
          <a:noFill/>
          <a:ln>
            <a:noFill/>
          </a:ln>
          <a:effectLst>
            <a:outerShdw blurRad="63500" dist="38099" dir="2700000" sx="1000" sy="1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70000"/>
              </a:spcBef>
              <a:buFontTx/>
              <a:buChar char="•"/>
              <a:defRPr/>
            </a:pPr>
            <a:r>
              <a:rPr lang="en-US" altLang="en-US" sz="3200" b="1" dirty="0"/>
              <a:t>Jackson persuaded Congress to pass a </a:t>
            </a:r>
            <a:r>
              <a:rPr lang="en-US" altLang="en-US" sz="3200" b="1" u="sng" dirty="0">
                <a:solidFill>
                  <a:srgbClr val="FF0000"/>
                </a:solidFill>
              </a:rPr>
              <a:t>Force Bill</a:t>
            </a:r>
            <a:r>
              <a:rPr lang="en-US" altLang="en-US" sz="3200" b="1" dirty="0">
                <a:solidFill>
                  <a:srgbClr val="FF0000"/>
                </a:solidFill>
              </a:rPr>
              <a:t> </a:t>
            </a:r>
            <a:r>
              <a:rPr lang="en-US" altLang="en-US" sz="3200" b="1" dirty="0"/>
              <a:t>giving the president authority to </a:t>
            </a:r>
            <a:r>
              <a:rPr lang="en-US" altLang="en-US" sz="3200" b="1" u="sng" dirty="0">
                <a:solidFill>
                  <a:srgbClr val="FF0000"/>
                </a:solidFill>
              </a:rPr>
              <a:t>take military action in SC</a:t>
            </a:r>
          </a:p>
        </p:txBody>
      </p:sp>
      <p:sp>
        <p:nvSpPr>
          <p:cNvPr id="2" name="Rectangle 1"/>
          <p:cNvSpPr/>
          <p:nvPr/>
        </p:nvSpPr>
        <p:spPr>
          <a:xfrm>
            <a:off x="4800601" y="705988"/>
            <a:ext cx="2008307"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2" descr="mage result for andrew jackson sc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854411"/>
            <a:ext cx="2765674"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ular Callout 2"/>
          <p:cNvSpPr/>
          <p:nvPr/>
        </p:nvSpPr>
        <p:spPr>
          <a:xfrm>
            <a:off x="4038601" y="2883529"/>
            <a:ext cx="4497859" cy="2743200"/>
          </a:xfrm>
          <a:prstGeom prst="wedgeRectCallout">
            <a:avLst>
              <a:gd name="adj1" fmla="val -69134"/>
              <a:gd name="adj2" fmla="val 43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83046" y="3008634"/>
            <a:ext cx="4495799" cy="2492990"/>
          </a:xfrm>
          <a:prstGeom prst="rect">
            <a:avLst/>
          </a:prstGeom>
          <a:noFill/>
        </p:spPr>
        <p:txBody>
          <a:bodyPr wrap="square" rtlCol="0">
            <a:spAutoFit/>
          </a:bodyPr>
          <a:lstStyle/>
          <a:p>
            <a:pPr algn="ctr"/>
            <a:r>
              <a:rPr lang="en-US" sz="2600" b="1" dirty="0">
                <a:solidFill>
                  <a:schemeClr val="bg1"/>
                </a:solidFill>
              </a:rPr>
              <a:t>“People of South Carolina: NULLIFICATION and DISUNION are acts of TREASON! Don</a:t>
            </a:r>
            <a:r>
              <a:rPr lang="uk-UA" sz="2600" b="1" dirty="0">
                <a:solidFill>
                  <a:schemeClr val="bg1"/>
                </a:solidFill>
              </a:rPr>
              <a:t>’</a:t>
            </a:r>
            <a:r>
              <a:rPr lang="en-US" sz="2600" b="1" dirty="0">
                <a:solidFill>
                  <a:schemeClr val="bg1"/>
                </a:solidFill>
              </a:rPr>
              <a:t>t make me send the federal troops down to knock you out!”</a:t>
            </a:r>
          </a:p>
        </p:txBody>
      </p:sp>
      <p:sp>
        <p:nvSpPr>
          <p:cNvPr id="5" name="TextBox 4"/>
          <p:cNvSpPr txBox="1"/>
          <p:nvPr/>
        </p:nvSpPr>
        <p:spPr>
          <a:xfrm>
            <a:off x="5334000" y="5715001"/>
            <a:ext cx="5181600" cy="1384995"/>
          </a:xfrm>
          <a:prstGeom prst="rect">
            <a:avLst/>
          </a:prstGeom>
          <a:noFill/>
        </p:spPr>
        <p:txBody>
          <a:bodyPr wrap="square" rtlCol="0">
            <a:spAutoFit/>
          </a:bodyPr>
          <a:lstStyle/>
          <a:p>
            <a:r>
              <a:rPr lang="en-US" altLang="en-US" sz="2200" b="1" dirty="0"/>
              <a:t>In the end</a:t>
            </a:r>
            <a:r>
              <a:rPr lang="is-IS" altLang="en-US" sz="2200" b="1" dirty="0"/>
              <a:t>…no federal troops were sent, and </a:t>
            </a:r>
            <a:r>
              <a:rPr lang="en-US" altLang="en-US" sz="2200" b="1" dirty="0"/>
              <a:t>Jackson </a:t>
            </a:r>
            <a:r>
              <a:rPr lang="en-US" altLang="en-US" sz="2200" b="1" dirty="0"/>
              <a:t>also suggested that Congress lower the </a:t>
            </a:r>
            <a:r>
              <a:rPr lang="en-US" altLang="en-US" sz="2200" b="1" dirty="0"/>
              <a:t>tariff to make everyone </a:t>
            </a:r>
            <a:r>
              <a:rPr lang="en-US" altLang="en-US" sz="2200" b="1" dirty="0">
                <a:sym typeface="Wingdings"/>
              </a:rPr>
              <a:t> </a:t>
            </a:r>
            <a:endParaRPr lang="en-US" altLang="en-US" sz="2200" b="1" dirty="0"/>
          </a:p>
          <a:p>
            <a:endParaRPr lang="en-US" dirty="0"/>
          </a:p>
        </p:txBody>
      </p:sp>
    </p:spTree>
    <p:extLst>
      <p:ext uri="{BB962C8B-B14F-4D97-AF65-F5344CB8AC3E}">
        <p14:creationId xmlns:p14="http://schemas.microsoft.com/office/powerpoint/2010/main" val="281315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500" fill="hold"/>
                                        <p:tgtEl>
                                          <p:spTgt spid="5837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837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83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WordArt 2"/>
          <p:cNvSpPr>
            <a:spLocks noChangeArrowheads="1" noChangeShapeType="1" noTextEdit="1"/>
          </p:cNvSpPr>
          <p:nvPr/>
        </p:nvSpPr>
        <p:spPr bwMode="auto">
          <a:xfrm>
            <a:off x="2895600" y="228600"/>
            <a:ext cx="6324600" cy="533400"/>
          </a:xfrm>
          <a:prstGeom prst="rect">
            <a:avLst/>
          </a:prstGeom>
        </p:spPr>
        <p:txBody>
          <a:bodyPr wrap="none" fromWordArt="1">
            <a:prstTxWarp prst="textCanUp">
              <a:avLst>
                <a:gd name="adj" fmla="val 85713"/>
              </a:avLst>
            </a:prstTxWarp>
          </a:bodyPr>
          <a:lstStyle/>
          <a:p>
            <a:pPr algn="ctr"/>
            <a:r>
              <a:rPr lang="en-US" sz="3600" kern="10">
                <a:ln w="25400">
                  <a:solidFill>
                    <a:schemeClr val="bg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charset="0"/>
                <a:ea typeface="Arial Black" charset="0"/>
                <a:cs typeface="Arial Black" charset="0"/>
              </a:rPr>
              <a:t>JACKSON VS CALHOUN</a:t>
            </a:r>
          </a:p>
        </p:txBody>
      </p:sp>
      <p:pic>
        <p:nvPicPr>
          <p:cNvPr id="53251" name="Picture 3"/>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l="14479" t="11765" r="13123" b="11765"/>
          <a:stretch>
            <a:fillRect/>
          </a:stretch>
        </p:blipFill>
        <p:spPr bwMode="auto">
          <a:xfrm>
            <a:off x="1752600" y="228600"/>
            <a:ext cx="88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7587" name="Picture 4" descr="Calhoun"/>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l="13156" t="2699" r="10095" b="33858"/>
          <a:stretch>
            <a:fillRect/>
          </a:stretch>
        </p:blipFill>
        <p:spPr bwMode="auto">
          <a:xfrm>
            <a:off x="9525000" y="2286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1752600" y="1066800"/>
            <a:ext cx="8686800" cy="10668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5600" b="1" u="sng"/>
              <a:t>The Nullification Crisis</a:t>
            </a:r>
          </a:p>
        </p:txBody>
      </p:sp>
      <p:sp>
        <p:nvSpPr>
          <p:cNvPr id="60422" name="Rectangle 6"/>
          <p:cNvSpPr>
            <a:spLocks noChangeArrowheads="1"/>
          </p:cNvSpPr>
          <p:nvPr/>
        </p:nvSpPr>
        <p:spPr bwMode="auto">
          <a:xfrm>
            <a:off x="1752600" y="2057400"/>
            <a:ext cx="8686800" cy="4114800"/>
          </a:xfrm>
          <a:prstGeom prst="rect">
            <a:avLst/>
          </a:prstGeom>
          <a:noFill/>
          <a:ln>
            <a:noFill/>
          </a:ln>
          <a:effectLst>
            <a:outerShdw blurRad="63500" dist="38099" dir="2700000" sx="1000" sy="1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charset="0"/>
              </a:defRPr>
            </a:lvl1pPr>
            <a:lvl2pPr marL="990600" indent="-533400"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defRPr/>
            </a:pPr>
            <a:r>
              <a:rPr lang="en-US" altLang="en-US" sz="3600" b="1" dirty="0">
                <a:solidFill>
                  <a:srgbClr val="002060"/>
                </a:solidFill>
                <a:latin typeface="Times New Roman" charset="0"/>
              </a:rPr>
              <a:t>Compromise of 1833</a:t>
            </a:r>
            <a:r>
              <a:rPr lang="en-US" altLang="en-US" sz="3600" dirty="0">
                <a:solidFill>
                  <a:srgbClr val="002060"/>
                </a:solidFill>
                <a:latin typeface="Times New Roman" charset="0"/>
              </a:rPr>
              <a:t> </a:t>
            </a:r>
          </a:p>
          <a:p>
            <a:pPr lvl="1" eaLnBrk="1" hangingPunct="1">
              <a:lnSpc>
                <a:spcPct val="80000"/>
              </a:lnSpc>
              <a:spcBef>
                <a:spcPct val="10000"/>
              </a:spcBef>
              <a:buFontTx/>
              <a:buChar char="–"/>
              <a:defRPr/>
            </a:pPr>
            <a:r>
              <a:rPr lang="en-US" altLang="en-US" sz="2800" b="1" dirty="0">
                <a:solidFill>
                  <a:srgbClr val="FF0000"/>
                </a:solidFill>
                <a:latin typeface="Times New Roman" charset="0"/>
              </a:rPr>
              <a:t>Henry Clay</a:t>
            </a:r>
          </a:p>
          <a:p>
            <a:pPr lvl="1" eaLnBrk="1" hangingPunct="1">
              <a:lnSpc>
                <a:spcPct val="80000"/>
              </a:lnSpc>
              <a:spcBef>
                <a:spcPct val="10000"/>
              </a:spcBef>
              <a:buFontTx/>
              <a:buChar char="–"/>
              <a:defRPr/>
            </a:pPr>
            <a:r>
              <a:rPr lang="en-US" altLang="en-US" sz="2800" b="1" dirty="0">
                <a:solidFill>
                  <a:srgbClr val="FF0000"/>
                </a:solidFill>
                <a:latin typeface="Times New Roman" charset="0"/>
              </a:rPr>
              <a:t>Tariffs were gradually lowered---25% over 10 years</a:t>
            </a:r>
          </a:p>
          <a:p>
            <a:pPr lvl="1" eaLnBrk="1" hangingPunct="1">
              <a:lnSpc>
                <a:spcPct val="80000"/>
              </a:lnSpc>
              <a:spcBef>
                <a:spcPct val="10000"/>
              </a:spcBef>
              <a:buFontTx/>
              <a:buChar char="–"/>
              <a:defRPr/>
            </a:pPr>
            <a:r>
              <a:rPr lang="en-US" altLang="en-US" sz="2800" b="1" dirty="0">
                <a:solidFill>
                  <a:srgbClr val="FF0000"/>
                </a:solidFill>
                <a:latin typeface="Times New Roman" charset="0"/>
              </a:rPr>
              <a:t>South Carolina dropped nullification </a:t>
            </a:r>
          </a:p>
          <a:p>
            <a:pPr lvl="1" eaLnBrk="1" hangingPunct="1">
              <a:lnSpc>
                <a:spcPct val="80000"/>
              </a:lnSpc>
              <a:spcBef>
                <a:spcPct val="10000"/>
              </a:spcBef>
              <a:buFontTx/>
              <a:buChar char="–"/>
              <a:defRPr/>
            </a:pPr>
            <a:r>
              <a:rPr lang="en-US" altLang="en-US" sz="2800" b="1" dirty="0">
                <a:solidFill>
                  <a:srgbClr val="FF0000"/>
                </a:solidFill>
                <a:latin typeface="Times New Roman" charset="0"/>
              </a:rPr>
              <a:t>Jackson preserved the Union!!!</a:t>
            </a:r>
          </a:p>
          <a:p>
            <a:pPr eaLnBrk="1" hangingPunct="1">
              <a:lnSpc>
                <a:spcPct val="80000"/>
              </a:lnSpc>
              <a:spcBef>
                <a:spcPct val="20000"/>
              </a:spcBef>
              <a:buFontTx/>
              <a:buChar char="•"/>
              <a:defRPr/>
            </a:pPr>
            <a:endParaRPr lang="en-US" altLang="en-US" sz="3600" b="1" dirty="0">
              <a:solidFill>
                <a:srgbClr val="002060"/>
              </a:solidFill>
              <a:latin typeface="Times New Roman" charset="0"/>
            </a:endParaRPr>
          </a:p>
          <a:p>
            <a:pPr eaLnBrk="1" hangingPunct="1">
              <a:lnSpc>
                <a:spcPct val="80000"/>
              </a:lnSpc>
              <a:spcBef>
                <a:spcPct val="20000"/>
              </a:spcBef>
              <a:buFontTx/>
              <a:buChar char="•"/>
              <a:defRPr/>
            </a:pPr>
            <a:r>
              <a:rPr lang="en-US" altLang="en-US" sz="3600" b="1" dirty="0">
                <a:solidFill>
                  <a:srgbClr val="002060"/>
                </a:solidFill>
                <a:latin typeface="Times New Roman" charset="0"/>
              </a:rPr>
              <a:t>Southerners believed they were becoming a permanent minority, like they GAINED from this whole crisis</a:t>
            </a:r>
            <a:r>
              <a:rPr lang="en-US" altLang="en-US" sz="3600" dirty="0">
                <a:solidFill>
                  <a:srgbClr val="002060"/>
                </a:solidFill>
                <a:latin typeface="Times New Roman" charset="0"/>
              </a:rPr>
              <a:t> </a:t>
            </a:r>
          </a:p>
        </p:txBody>
      </p:sp>
    </p:spTree>
    <p:extLst>
      <p:ext uri="{BB962C8B-B14F-4D97-AF65-F5344CB8AC3E}">
        <p14:creationId xmlns:p14="http://schemas.microsoft.com/office/powerpoint/2010/main" val="1466067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box(in)">
                                      <p:cBhvr>
                                        <p:cTn id="7" dur="500"/>
                                        <p:tgtEl>
                                          <p:spTgt spid="604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422">
                                            <p:txEl>
                                              <p:pRg st="1" end="1"/>
                                            </p:txEl>
                                          </p:spTgt>
                                        </p:tgtEl>
                                        <p:attrNameLst>
                                          <p:attrName>style.visibility</p:attrName>
                                        </p:attrNameLst>
                                      </p:cBhvr>
                                      <p:to>
                                        <p:strVal val="visible"/>
                                      </p:to>
                                    </p:set>
                                    <p:animEffect transition="in" filter="box(in)">
                                      <p:cBhvr>
                                        <p:cTn id="12" dur="500"/>
                                        <p:tgtEl>
                                          <p:spTgt spid="604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0422">
                                            <p:txEl>
                                              <p:pRg st="2" end="2"/>
                                            </p:txEl>
                                          </p:spTgt>
                                        </p:tgtEl>
                                        <p:attrNameLst>
                                          <p:attrName>style.visibility</p:attrName>
                                        </p:attrNameLst>
                                      </p:cBhvr>
                                      <p:to>
                                        <p:strVal val="visible"/>
                                      </p:to>
                                    </p:set>
                                    <p:animEffect transition="in" filter="box(in)">
                                      <p:cBhvr>
                                        <p:cTn id="17" dur="500"/>
                                        <p:tgtEl>
                                          <p:spTgt spid="604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0422">
                                            <p:txEl>
                                              <p:pRg st="3" end="3"/>
                                            </p:txEl>
                                          </p:spTgt>
                                        </p:tgtEl>
                                        <p:attrNameLst>
                                          <p:attrName>style.visibility</p:attrName>
                                        </p:attrNameLst>
                                      </p:cBhvr>
                                      <p:to>
                                        <p:strVal val="visible"/>
                                      </p:to>
                                    </p:set>
                                    <p:animEffect transition="in" filter="box(in)">
                                      <p:cBhvr>
                                        <p:cTn id="22" dur="500"/>
                                        <p:tgtEl>
                                          <p:spTgt spid="604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0422">
                                            <p:txEl>
                                              <p:pRg st="4" end="4"/>
                                            </p:txEl>
                                          </p:spTgt>
                                        </p:tgtEl>
                                        <p:attrNameLst>
                                          <p:attrName>style.visibility</p:attrName>
                                        </p:attrNameLst>
                                      </p:cBhvr>
                                      <p:to>
                                        <p:strVal val="visible"/>
                                      </p:to>
                                    </p:set>
                                    <p:animEffect transition="in" filter="box(in)">
                                      <p:cBhvr>
                                        <p:cTn id="27" dur="500"/>
                                        <p:tgtEl>
                                          <p:spTgt spid="604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0422">
                                            <p:txEl>
                                              <p:pRg st="6" end="6"/>
                                            </p:txEl>
                                          </p:spTgt>
                                        </p:tgtEl>
                                        <p:attrNameLst>
                                          <p:attrName>style.visibility</p:attrName>
                                        </p:attrNameLst>
                                      </p:cBhvr>
                                      <p:to>
                                        <p:strVal val="visible"/>
                                      </p:to>
                                    </p:set>
                                    <p:animEffect transition="in" filter="box(in)">
                                      <p:cBhvr>
                                        <p:cTn id="32" dur="500"/>
                                        <p:tgtEl>
                                          <p:spTgt spid="604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919932" y="917054"/>
            <a:ext cx="8363465" cy="707886"/>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n-US" sz="4000" u="sng" dirty="0">
                <a:solidFill>
                  <a:srgbClr val="8C4600"/>
                </a:solidFill>
                <a:effectLst>
                  <a:outerShdw blurRad="38100" dist="38100" dir="2700000" algn="tl">
                    <a:srgbClr val="FFFFFF"/>
                  </a:outerShdw>
                </a:effectLst>
                <a:latin typeface="Times New Roman" pitchFamily="18" charset="0"/>
              </a:rPr>
              <a:t>ISSUE #3 </a:t>
            </a:r>
            <a:r>
              <a:rPr lang="en-US" sz="4000" dirty="0">
                <a:solidFill>
                  <a:srgbClr val="8C4600"/>
                </a:solidFill>
                <a:effectLst>
                  <a:outerShdw blurRad="38100" dist="38100" dir="2700000" algn="tl">
                    <a:srgbClr val="FFFFFF"/>
                  </a:outerShdw>
                </a:effectLst>
                <a:latin typeface="Times New Roman" pitchFamily="18" charset="0"/>
              </a:rPr>
              <a:t>=The </a:t>
            </a:r>
            <a:r>
              <a:rPr lang="en-US" sz="4000" dirty="0">
                <a:solidFill>
                  <a:srgbClr val="8C4600"/>
                </a:solidFill>
                <a:effectLst>
                  <a:outerShdw blurRad="38100" dist="38100" dir="2700000" algn="tl">
                    <a:srgbClr val="FFFFFF"/>
                  </a:outerShdw>
                </a:effectLst>
                <a:latin typeface="Times New Roman" pitchFamily="18" charset="0"/>
              </a:rPr>
              <a:t>National Bank Debate</a:t>
            </a:r>
          </a:p>
        </p:txBody>
      </p:sp>
      <p:pic>
        <p:nvPicPr>
          <p:cNvPr id="84994" name="Picture 3" descr="Nicholas Biddl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209800" y="2133600"/>
            <a:ext cx="1752600" cy="238125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8852" name="Rectangle 4"/>
          <p:cNvSpPr>
            <a:spLocks noChangeArrowheads="1"/>
          </p:cNvSpPr>
          <p:nvPr/>
        </p:nvSpPr>
        <p:spPr bwMode="auto">
          <a:xfrm>
            <a:off x="2370199" y="4648201"/>
            <a:ext cx="14318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sz="2400" b="1">
                <a:solidFill>
                  <a:srgbClr val="686868"/>
                </a:solidFill>
                <a:effectLst>
                  <a:outerShdw blurRad="38100" dist="38100" dir="2700000" algn="tl">
                    <a:srgbClr val="FFFFFF"/>
                  </a:outerShdw>
                </a:effectLst>
                <a:latin typeface="Book Antiqua Alternative" pitchFamily="18" charset="0"/>
              </a:rPr>
              <a:t>Nicholas</a:t>
            </a:r>
            <a:br>
              <a:rPr lang="en-US" sz="2400" b="1">
                <a:solidFill>
                  <a:srgbClr val="686868"/>
                </a:solidFill>
                <a:effectLst>
                  <a:outerShdw blurRad="38100" dist="38100" dir="2700000" algn="tl">
                    <a:srgbClr val="FFFFFF"/>
                  </a:outerShdw>
                </a:effectLst>
                <a:latin typeface="Book Antiqua Alternative" pitchFamily="18" charset="0"/>
              </a:rPr>
            </a:br>
            <a:r>
              <a:rPr lang="en-US" sz="2400" b="1">
                <a:solidFill>
                  <a:srgbClr val="686868"/>
                </a:solidFill>
                <a:effectLst>
                  <a:outerShdw blurRad="38100" dist="38100" dir="2700000" algn="tl">
                    <a:srgbClr val="FFFFFF"/>
                  </a:outerShdw>
                </a:effectLst>
                <a:latin typeface="Book Antiqua Alternative" pitchFamily="18" charset="0"/>
              </a:rPr>
              <a:t>Biddle</a:t>
            </a:r>
          </a:p>
        </p:txBody>
      </p:sp>
      <p:pic>
        <p:nvPicPr>
          <p:cNvPr id="84996" name="Picture 5" descr="07_150"/>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8382000" y="2076450"/>
            <a:ext cx="2032000" cy="2438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8854" name="Rectangle 6"/>
          <p:cNvSpPr>
            <a:spLocks noChangeArrowheads="1"/>
          </p:cNvSpPr>
          <p:nvPr/>
        </p:nvSpPr>
        <p:spPr bwMode="auto">
          <a:xfrm>
            <a:off x="8639619" y="4629666"/>
            <a:ext cx="15167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sz="2400" b="1">
                <a:solidFill>
                  <a:srgbClr val="686868"/>
                </a:solidFill>
                <a:effectLst>
                  <a:outerShdw blurRad="38100" dist="38100" dir="2700000" algn="tl">
                    <a:srgbClr val="FFFFFF"/>
                  </a:outerShdw>
                </a:effectLst>
                <a:latin typeface="Book Antiqua Alternative" pitchFamily="18" charset="0"/>
              </a:rPr>
              <a:t>President</a:t>
            </a:r>
            <a:br>
              <a:rPr lang="en-US" sz="2400" b="1">
                <a:solidFill>
                  <a:srgbClr val="686868"/>
                </a:solidFill>
                <a:effectLst>
                  <a:outerShdw blurRad="38100" dist="38100" dir="2700000" algn="tl">
                    <a:srgbClr val="FFFFFF"/>
                  </a:outerShdw>
                </a:effectLst>
                <a:latin typeface="Book Antiqua Alternative" pitchFamily="18" charset="0"/>
              </a:rPr>
            </a:br>
            <a:r>
              <a:rPr lang="en-US" sz="2400" b="1">
                <a:solidFill>
                  <a:srgbClr val="686868"/>
                </a:solidFill>
                <a:effectLst>
                  <a:outerShdw blurRad="38100" dist="38100" dir="2700000" algn="tl">
                    <a:srgbClr val="FFFFFF"/>
                  </a:outerShdw>
                </a:effectLst>
                <a:latin typeface="Book Antiqua Alternative" pitchFamily="18" charset="0"/>
              </a:rPr>
              <a:t>Jackson</a:t>
            </a:r>
          </a:p>
        </p:txBody>
      </p:sp>
      <p:sp>
        <p:nvSpPr>
          <p:cNvPr id="70663" name="Line 7"/>
          <p:cNvSpPr>
            <a:spLocks noChangeShapeType="1"/>
          </p:cNvSpPr>
          <p:nvPr/>
        </p:nvSpPr>
        <p:spPr bwMode="auto">
          <a:xfrm>
            <a:off x="4114800" y="3330403"/>
            <a:ext cx="914400"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p>
        </p:txBody>
      </p:sp>
      <p:sp>
        <p:nvSpPr>
          <p:cNvPr id="70664" name="Line 8"/>
          <p:cNvSpPr>
            <a:spLocks noChangeShapeType="1"/>
          </p:cNvSpPr>
          <p:nvPr/>
        </p:nvSpPr>
        <p:spPr bwMode="auto">
          <a:xfrm flipH="1">
            <a:off x="7315200" y="3336581"/>
            <a:ext cx="914400" cy="0"/>
          </a:xfrm>
          <a:prstGeom prst="line">
            <a:avLst/>
          </a:prstGeom>
          <a:noFill/>
          <a:ln w="38100">
            <a:solidFill>
              <a:srgbClr val="66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p>
        </p:txBody>
      </p:sp>
      <p:sp>
        <p:nvSpPr>
          <p:cNvPr id="70665" name="AutoShape 9"/>
          <p:cNvSpPr>
            <a:spLocks noChangeArrowheads="1"/>
          </p:cNvSpPr>
          <p:nvPr/>
        </p:nvSpPr>
        <p:spPr bwMode="auto">
          <a:xfrm>
            <a:off x="5128054" y="2600325"/>
            <a:ext cx="2034746" cy="1819275"/>
          </a:xfrm>
          <a:prstGeom prst="irregularSeal1">
            <a:avLst/>
          </a:prstGeom>
          <a:gradFill rotWithShape="1">
            <a:gsLst>
              <a:gs pos="0">
                <a:srgbClr val="76762F"/>
              </a:gs>
              <a:gs pos="100000">
                <a:srgbClr val="FFFF66"/>
              </a:gs>
            </a:gsLst>
            <a:lin ang="18900000" scaled="1"/>
          </a:gradFill>
          <a:ln w="9525">
            <a:solidFill>
              <a:srgbClr val="663300"/>
            </a:solidFill>
            <a:miter lim="800000"/>
            <a:headEnd/>
            <a:tailEnd/>
          </a:ln>
          <a:effectLst>
            <a:outerShdw blurRad="63500" dist="46662" dir="3284183" algn="ctr" rotWithShape="0">
              <a:srgbClr val="8C4600">
                <a:alpha val="74997"/>
              </a:srgbClr>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 name="Rectangle 1"/>
          <p:cNvSpPr/>
          <p:nvPr/>
        </p:nvSpPr>
        <p:spPr>
          <a:xfrm>
            <a:off x="1600201" y="5516864"/>
            <a:ext cx="9002926" cy="1323439"/>
          </a:xfrm>
          <a:prstGeom prst="rect">
            <a:avLst/>
          </a:prstGeom>
          <a:solidFill>
            <a:srgbClr val="0070C0"/>
          </a:solidFill>
        </p:spPr>
        <p:txBody>
          <a:bodyPr wrap="squar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a:t>
            </a: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recharter</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or not to </a:t>
            </a: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recharter</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THAT IS THE QUESTION!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24506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7010400" y="2025760"/>
            <a:ext cx="3657600" cy="229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40000"/>
              </a:spcBef>
              <a:buFontTx/>
              <a:buChar char="•"/>
              <a:defRPr/>
            </a:pPr>
            <a:r>
              <a:rPr lang="en-US" sz="2800" b="1" dirty="0">
                <a:latin typeface="Times New Roman" pitchFamily="18" charset="0"/>
              </a:rPr>
              <a:t> Jackson - </a:t>
            </a:r>
            <a:r>
              <a:rPr lang="en-US" sz="2800" b="1" u="sng" dirty="0">
                <a:solidFill>
                  <a:srgbClr val="FF0000"/>
                </a:solidFill>
                <a:latin typeface="Times New Roman" pitchFamily="18" charset="0"/>
              </a:rPr>
              <a:t>Bank of the US was </a:t>
            </a:r>
            <a:r>
              <a:rPr lang="en-US" sz="2800" b="1" u="sng" dirty="0">
                <a:solidFill>
                  <a:srgbClr val="FF0000"/>
                </a:solidFill>
                <a:latin typeface="Times New Roman" pitchFamily="18" charset="0"/>
              </a:rPr>
              <a:t>too powerful because it was privately </a:t>
            </a:r>
            <a:r>
              <a:rPr lang="en-US" sz="2800" b="1" u="sng" dirty="0">
                <a:solidFill>
                  <a:srgbClr val="FF0000"/>
                </a:solidFill>
                <a:latin typeface="Times New Roman" pitchFamily="18" charset="0"/>
              </a:rPr>
              <a:t>owned</a:t>
            </a:r>
            <a:endParaRPr lang="en-US" sz="2800" b="1" u="sng" dirty="0">
              <a:solidFill>
                <a:srgbClr val="FF0000"/>
              </a:solidFill>
              <a:latin typeface="Times New Roman" pitchFamily="18" charset="0"/>
            </a:endParaRPr>
          </a:p>
          <a:p>
            <a:pPr algn="ctr" eaLnBrk="1" hangingPunct="1">
              <a:lnSpc>
                <a:spcPct val="80000"/>
              </a:lnSpc>
              <a:spcBef>
                <a:spcPct val="40000"/>
              </a:spcBef>
              <a:buFontTx/>
              <a:buChar char="•"/>
              <a:defRPr/>
            </a:pPr>
            <a:r>
              <a:rPr lang="en-US" sz="2800" b="1" dirty="0">
                <a:latin typeface="Times New Roman" pitchFamily="18" charset="0"/>
              </a:rPr>
              <a:t> </a:t>
            </a:r>
            <a:r>
              <a:rPr lang="en-US" sz="2500" b="1" dirty="0">
                <a:latin typeface="Times New Roman" pitchFamily="18" charset="0"/>
              </a:rPr>
              <a:t>SAID IT WAS UNCONSTITUTIONAL!</a:t>
            </a:r>
            <a:endParaRPr lang="en-US" sz="2500" b="1" dirty="0">
              <a:latin typeface="Times New Roman" pitchFamily="18" charset="0"/>
            </a:endParaRPr>
          </a:p>
        </p:txBody>
      </p:sp>
      <p:sp>
        <p:nvSpPr>
          <p:cNvPr id="86019" name="WordArt 4"/>
          <p:cNvSpPr>
            <a:spLocks noChangeArrowheads="1" noChangeShapeType="1" noTextEdit="1"/>
          </p:cNvSpPr>
          <p:nvPr/>
        </p:nvSpPr>
        <p:spPr bwMode="auto">
          <a:xfrm>
            <a:off x="2590800" y="76200"/>
            <a:ext cx="6934200" cy="457200"/>
          </a:xfrm>
          <a:prstGeom prst="rect">
            <a:avLst/>
          </a:prstGeom>
        </p:spPr>
        <p:txBody>
          <a:bodyPr wrap="none" fromWordArt="1">
            <a:prstTxWarp prst="textCanUp">
              <a:avLst>
                <a:gd name="adj" fmla="val 85713"/>
              </a:avLst>
            </a:prstTxWarp>
          </a:bodyPr>
          <a:lstStyle/>
          <a:p>
            <a:pPr algn="ctr"/>
            <a:r>
              <a:rPr lang="en-US" sz="3600" kern="10">
                <a:ln w="19050">
                  <a:solidFill>
                    <a:schemeClr val="tx1"/>
                  </a:solidFill>
                  <a:round/>
                  <a:headEnd/>
                  <a:tailEnd/>
                </a:ln>
                <a:gradFill rotWithShape="1">
                  <a:gsLst>
                    <a:gs pos="0">
                      <a:srgbClr val="FFFF00"/>
                    </a:gs>
                    <a:gs pos="100000">
                      <a:srgbClr val="FF9933"/>
                    </a:gs>
                  </a:gsLst>
                  <a:path path="rect">
                    <a:fillToRect l="50000" t="50000" r="50000" b="50000"/>
                  </a:path>
                </a:gradFill>
                <a:effectLst>
                  <a:outerShdw blurRad="63500" dist="46662" dir="8684183" algn="ctr" rotWithShape="0">
                    <a:schemeClr val="tx1">
                      <a:alpha val="79999"/>
                    </a:schemeClr>
                  </a:outerShdw>
                </a:effectLst>
                <a:latin typeface="Impact" charset="0"/>
                <a:ea typeface="Impact" charset="0"/>
                <a:cs typeface="Impact" charset="0"/>
              </a:rPr>
              <a:t>THE BANK WAR</a:t>
            </a:r>
          </a:p>
        </p:txBody>
      </p:sp>
      <p:sp>
        <p:nvSpPr>
          <p:cNvPr id="79877" name="Text Box 5"/>
          <p:cNvSpPr txBox="1">
            <a:spLocks noChangeArrowheads="1"/>
          </p:cNvSpPr>
          <p:nvPr/>
        </p:nvSpPr>
        <p:spPr bwMode="auto">
          <a:xfrm>
            <a:off x="1524000" y="5334000"/>
            <a:ext cx="9144000"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spcBef>
                <a:spcPct val="30000"/>
              </a:spcBef>
              <a:buFontTx/>
              <a:buChar char="•"/>
              <a:defRPr/>
            </a:pPr>
            <a:r>
              <a:rPr lang="en-US" altLang="en-US" sz="2800" dirty="0">
                <a:latin typeface="Times New Roman" charset="0"/>
              </a:rPr>
              <a:t> Jackson: </a:t>
            </a:r>
            <a:r>
              <a:rPr lang="en-US" altLang="en-US" sz="2800" b="1" dirty="0">
                <a:latin typeface="Times New Roman" charset="0"/>
              </a:rPr>
              <a:t>should be </a:t>
            </a:r>
            <a:r>
              <a:rPr lang="en-US" altLang="en-US" sz="2800" b="1" u="sng" dirty="0">
                <a:solidFill>
                  <a:srgbClr val="FF0000"/>
                </a:solidFill>
                <a:latin typeface="Times New Roman" charset="0"/>
              </a:rPr>
              <a:t>controlled more by government and the people because it was corrupt</a:t>
            </a:r>
          </a:p>
          <a:p>
            <a:pPr algn="ctr" eaLnBrk="1" hangingPunct="1">
              <a:lnSpc>
                <a:spcPct val="75000"/>
              </a:lnSpc>
              <a:spcBef>
                <a:spcPct val="30000"/>
              </a:spcBef>
              <a:buFontTx/>
              <a:buChar char="•"/>
              <a:defRPr/>
            </a:pPr>
            <a:r>
              <a:rPr lang="en-US" altLang="en-US" sz="2800" dirty="0">
                <a:latin typeface="Times New Roman" charset="0"/>
              </a:rPr>
              <a:t> </a:t>
            </a:r>
            <a:r>
              <a:rPr lang="en-US" altLang="en-US" sz="2800" b="1" u="sng" dirty="0">
                <a:solidFill>
                  <a:srgbClr val="FF0000"/>
                </a:solidFill>
                <a:latin typeface="Times New Roman" charset="0"/>
              </a:rPr>
              <a:t>Nicholas Biddle</a:t>
            </a:r>
            <a:r>
              <a:rPr lang="en-US" altLang="en-US" sz="2800" b="1" u="sng" dirty="0">
                <a:solidFill>
                  <a:srgbClr val="FF0000"/>
                </a:solidFill>
                <a:latin typeface="Times New Roman" charset="0"/>
              </a:rPr>
              <a:t> </a:t>
            </a:r>
            <a:r>
              <a:rPr lang="en-US" altLang="en-US" sz="2800" b="1" u="sng" dirty="0">
                <a:solidFill>
                  <a:srgbClr val="FF0000"/>
                </a:solidFill>
                <a:latin typeface="Times New Roman" charset="0"/>
              </a:rPr>
              <a:t>(President of the Bank)</a:t>
            </a:r>
            <a:r>
              <a:rPr lang="en-US" altLang="en-US" sz="2800" dirty="0">
                <a:solidFill>
                  <a:srgbClr val="FF0000"/>
                </a:solidFill>
                <a:latin typeface="Times New Roman" charset="0"/>
              </a:rPr>
              <a:t>, </a:t>
            </a:r>
            <a:r>
              <a:rPr lang="en-US" altLang="en-US" sz="2800" dirty="0">
                <a:latin typeface="Times New Roman" charset="0"/>
              </a:rPr>
              <a:t>Henry Clay and Daniel Webster supported the Bank</a:t>
            </a:r>
          </a:p>
          <a:p>
            <a:pPr algn="ctr" eaLnBrk="1" hangingPunct="1">
              <a:lnSpc>
                <a:spcPct val="75000"/>
              </a:lnSpc>
              <a:spcBef>
                <a:spcPct val="30000"/>
              </a:spcBef>
              <a:buFontTx/>
              <a:buChar char="•"/>
              <a:defRPr/>
            </a:pPr>
            <a:endParaRPr lang="en-US" altLang="en-US" sz="2800" b="1" dirty="0">
              <a:latin typeface="Times New Roman" charset="0"/>
            </a:endParaRPr>
          </a:p>
          <a:p>
            <a:pPr eaLnBrk="1" hangingPunct="1">
              <a:lnSpc>
                <a:spcPct val="75000"/>
              </a:lnSpc>
              <a:spcBef>
                <a:spcPct val="30000"/>
              </a:spcBef>
              <a:defRPr/>
            </a:pPr>
            <a:endParaRPr lang="en-US" altLang="en-US" dirty="0"/>
          </a:p>
        </p:txBody>
      </p:sp>
      <p:pic>
        <p:nvPicPr>
          <p:cNvPr id="6" name="Picture 3" descr="na0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5231156" cy="3769674"/>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mage result for nullification crisis 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70470"/>
            <a:ext cx="5105400" cy="613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6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79877"/>
                                        </p:tgtEl>
                                        <p:attrNameLst>
                                          <p:attrName>style.visibility</p:attrName>
                                        </p:attrNameLst>
                                      </p:cBhvr>
                                      <p:to>
                                        <p:strVal val="visible"/>
                                      </p:to>
                                    </p:set>
                                    <p:anim calcmode="lin" valueType="num">
                                      <p:cBhvr>
                                        <p:cTn id="12" dur="500" fill="hold"/>
                                        <p:tgtEl>
                                          <p:spTgt spid="79877"/>
                                        </p:tgtEl>
                                        <p:attrNameLst>
                                          <p:attrName>ppt_w</p:attrName>
                                        </p:attrNameLst>
                                      </p:cBhvr>
                                      <p:tavLst>
                                        <p:tav tm="0">
                                          <p:val>
                                            <p:fltVal val="0"/>
                                          </p:val>
                                        </p:tav>
                                        <p:tav tm="100000">
                                          <p:val>
                                            <p:strVal val="#ppt_w"/>
                                          </p:val>
                                        </p:tav>
                                      </p:tavLst>
                                    </p:anim>
                                    <p:anim calcmode="lin" valueType="num">
                                      <p:cBhvr>
                                        <p:cTn id="13" dur="500" fill="hold"/>
                                        <p:tgtEl>
                                          <p:spTgt spid="79877"/>
                                        </p:tgtEl>
                                        <p:attrNameLst>
                                          <p:attrName>ppt_h</p:attrName>
                                        </p:attrNameLst>
                                      </p:cBhvr>
                                      <p:tavLst>
                                        <p:tav tm="0">
                                          <p:val>
                                            <p:fltVal val="0"/>
                                          </p:val>
                                        </p:tav>
                                        <p:tav tm="100000">
                                          <p:val>
                                            <p:strVal val="#ppt_h"/>
                                          </p:val>
                                        </p:tav>
                                      </p:tavLst>
                                    </p:anim>
                                    <p:anim calcmode="lin" valueType="num">
                                      <p:cBhvr>
                                        <p:cTn id="14" dur="500" fill="hold"/>
                                        <p:tgtEl>
                                          <p:spTgt spid="79877"/>
                                        </p:tgtEl>
                                        <p:attrNameLst>
                                          <p:attrName>style.rotation</p:attrName>
                                        </p:attrNameLst>
                                      </p:cBhvr>
                                      <p:tavLst>
                                        <p:tav tm="0">
                                          <p:val>
                                            <p:fltVal val="360"/>
                                          </p:val>
                                        </p:tav>
                                        <p:tav tm="100000">
                                          <p:val>
                                            <p:fltVal val="0"/>
                                          </p:val>
                                        </p:tav>
                                      </p:tavLst>
                                    </p:anim>
                                    <p:animEffect transition="in" filter="fade">
                                      <p:cBhvr>
                                        <p:cTn id="15" dur="500"/>
                                        <p:tgtEl>
                                          <p:spTgt spid="7987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654"/>
            <a:ext cx="8991600" cy="6738588"/>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55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524000" y="5486400"/>
            <a:ext cx="9144000" cy="12446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30000"/>
              </a:spcBef>
              <a:defRPr/>
            </a:pPr>
            <a:r>
              <a:rPr lang="en-US" altLang="en-US" sz="2800" b="1">
                <a:latin typeface="Times New Roman" charset="0"/>
              </a:rPr>
              <a:t>The Cartoon from the 1832 presidential cartoon depicts Jackson as a cat with “Veto” written on his tail clearing Uncle Sam’s barn of bank and clay rats</a:t>
            </a:r>
          </a:p>
        </p:txBody>
      </p:sp>
      <p:sp>
        <p:nvSpPr>
          <p:cNvPr id="88066" name="WordArt 3"/>
          <p:cNvSpPr>
            <a:spLocks noChangeArrowheads="1" noChangeShapeType="1" noTextEdit="1"/>
          </p:cNvSpPr>
          <p:nvPr/>
        </p:nvSpPr>
        <p:spPr bwMode="auto">
          <a:xfrm>
            <a:off x="2590800" y="228600"/>
            <a:ext cx="6934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chemeClr val="tx1">
                      <a:alpha val="79999"/>
                    </a:schemeClr>
                  </a:outerShdw>
                </a:effectLst>
                <a:latin typeface="Impact" charset="0"/>
                <a:ea typeface="Impact" charset="0"/>
                <a:cs typeface="Impact" charset="0"/>
              </a:rPr>
              <a:t>THE BANK WAR</a:t>
            </a:r>
          </a:p>
        </p:txBody>
      </p:sp>
      <p:sp>
        <p:nvSpPr>
          <p:cNvPr id="82949" name="Rectangle 5"/>
          <p:cNvSpPr>
            <a:spLocks noChangeArrowheads="1"/>
          </p:cNvSpPr>
          <p:nvPr/>
        </p:nvSpPr>
        <p:spPr bwMode="auto">
          <a:xfrm>
            <a:off x="6400800" y="1195516"/>
            <a:ext cx="4114800" cy="3810000"/>
          </a:xfrm>
          <a:prstGeom prst="rect">
            <a:avLst/>
          </a:prstGeom>
          <a:noFill/>
          <a:ln>
            <a:noFill/>
          </a:ln>
          <a:effectLst>
            <a:outerShdw blurRad="63500" dist="38099" dir="2700000" sx="1000" sy="1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50000"/>
              </a:spcBef>
              <a:buFontTx/>
              <a:buChar char="•"/>
              <a:defRPr/>
            </a:pPr>
            <a:r>
              <a:rPr lang="en-US" altLang="en-US" sz="2800" b="1" dirty="0">
                <a:solidFill>
                  <a:srgbClr val="FFFF99"/>
                </a:solidFill>
                <a:latin typeface="Times New Roman" charset="0"/>
              </a:rPr>
              <a:t>In 1832, an election year, </a:t>
            </a:r>
            <a:r>
              <a:rPr lang="en-US" altLang="en-US" sz="2800" b="1" u="sng" dirty="0">
                <a:solidFill>
                  <a:srgbClr val="FF0000"/>
                </a:solidFill>
                <a:latin typeface="Times New Roman" charset="0"/>
              </a:rPr>
              <a:t>Henry Clay decided to challenge Jackson on the bank issue by persuading a majority in Congress to pass a bank </a:t>
            </a:r>
            <a:r>
              <a:rPr lang="en-US" altLang="en-US" sz="2800" b="1" u="sng" dirty="0" err="1">
                <a:solidFill>
                  <a:srgbClr val="FF0000"/>
                </a:solidFill>
                <a:latin typeface="Times New Roman" charset="0"/>
              </a:rPr>
              <a:t>recharter</a:t>
            </a:r>
            <a:r>
              <a:rPr lang="en-US" altLang="en-US" sz="2800" b="1" u="sng" dirty="0">
                <a:solidFill>
                  <a:srgbClr val="FF0000"/>
                </a:solidFill>
                <a:latin typeface="Times New Roman" charset="0"/>
              </a:rPr>
              <a:t> bill</a:t>
            </a:r>
          </a:p>
          <a:p>
            <a:pPr algn="ctr" eaLnBrk="1" hangingPunct="1">
              <a:lnSpc>
                <a:spcPct val="80000"/>
              </a:lnSpc>
              <a:spcBef>
                <a:spcPct val="50000"/>
              </a:spcBef>
              <a:buFontTx/>
              <a:buChar char="•"/>
              <a:defRPr/>
            </a:pPr>
            <a:r>
              <a:rPr lang="en-US" altLang="en-US" sz="2800" b="1" u="sng" dirty="0">
                <a:solidFill>
                  <a:srgbClr val="FF0000"/>
                </a:solidFill>
                <a:latin typeface="Times New Roman" charset="0"/>
              </a:rPr>
              <a:t>Jackson vetoed this bill </a:t>
            </a:r>
          </a:p>
        </p:txBody>
      </p:sp>
      <p:pic>
        <p:nvPicPr>
          <p:cNvPr id="31746" name="Picture 2" descr="mage result for andrew jackson cat veto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844" y="1066801"/>
            <a:ext cx="5036356" cy="372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63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ox(in)">
                                      <p:cBhvr>
                                        <p:cTn id="7" dur="500"/>
                                        <p:tgtEl>
                                          <p:spTgt spid="829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2946">
                                            <p:txEl>
                                              <p:pRg st="0" end="0"/>
                                            </p:txEl>
                                          </p:spTgt>
                                        </p:tgtEl>
                                        <p:attrNameLst>
                                          <p:attrName>style.visibility</p:attrName>
                                        </p:attrNameLst>
                                      </p:cBhvr>
                                      <p:to>
                                        <p:strVal val="visible"/>
                                      </p:to>
                                    </p:set>
                                    <p:animEffect transition="in" filter="wipe(up)">
                                      <p:cBhvr>
                                        <p:cTn id="12" dur="500"/>
                                        <p:tgtEl>
                                          <p:spTgt spid="8294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bldLvl="2" autoUpdateAnimBg="0"/>
      <p:bldP spid="8294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89089" name="Picture 2" descr="jackson2"/>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1731964" y="838200"/>
            <a:ext cx="2992437" cy="41148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090" name="WordArt 3"/>
          <p:cNvSpPr>
            <a:spLocks noChangeArrowheads="1" noChangeShapeType="1" noTextEdit="1"/>
          </p:cNvSpPr>
          <p:nvPr/>
        </p:nvSpPr>
        <p:spPr bwMode="auto">
          <a:xfrm>
            <a:off x="2286000" y="152400"/>
            <a:ext cx="7696200" cy="457200"/>
          </a:xfrm>
          <a:prstGeom prst="rect">
            <a:avLst/>
          </a:prstGeom>
        </p:spPr>
        <p:txBody>
          <a:bodyPr wrap="none" fromWordArt="1">
            <a:prstTxWarp prst="textInflateTop">
              <a:avLst>
                <a:gd name="adj" fmla="val 31917"/>
              </a:avLst>
            </a:prstTxWarp>
          </a:bodyPr>
          <a:lstStyle/>
          <a:p>
            <a:pPr algn="ctr"/>
            <a:r>
              <a:rPr lang="en-US" sz="3600" kern="10">
                <a:ln w="9525">
                  <a:solidFill>
                    <a:schemeClr val="bg1"/>
                  </a:solidFill>
                  <a:round/>
                  <a:headEnd/>
                  <a:tailEnd/>
                </a:ln>
                <a:effectLst>
                  <a:outerShdw blurRad="63500" dist="63500" dir="10800000" algn="ctr" rotWithShape="0">
                    <a:srgbClr val="CC0000">
                      <a:alpha val="74997"/>
                    </a:srgbClr>
                  </a:outerShdw>
                </a:effectLst>
                <a:latin typeface="Arial Black" charset="0"/>
                <a:ea typeface="Arial Black" charset="0"/>
                <a:cs typeface="Arial Black" charset="0"/>
              </a:rPr>
              <a:t>KING ANDREW</a:t>
            </a:r>
          </a:p>
        </p:txBody>
      </p:sp>
      <p:sp>
        <p:nvSpPr>
          <p:cNvPr id="83972" name="Text Box 4"/>
          <p:cNvSpPr txBox="1">
            <a:spLocks noChangeArrowheads="1"/>
          </p:cNvSpPr>
          <p:nvPr/>
        </p:nvSpPr>
        <p:spPr bwMode="auto">
          <a:xfrm>
            <a:off x="4858222" y="1371600"/>
            <a:ext cx="56388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26940" algn="ctr" rotWithShape="0">
                    <a:srgbClr val="000000">
                      <a:alpha val="74998"/>
                    </a:srgb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spcBef>
                <a:spcPct val="50000"/>
              </a:spcBef>
              <a:buFontTx/>
              <a:buChar char="•"/>
              <a:defRPr/>
            </a:pPr>
            <a:r>
              <a:rPr lang="en-US" altLang="en-US" sz="3200" b="1" dirty="0"/>
              <a:t> The Bank War inspired numerous cartoons.</a:t>
            </a:r>
            <a:r>
              <a:rPr lang="en-US" altLang="en-US" sz="3200" dirty="0"/>
              <a:t> </a:t>
            </a:r>
          </a:p>
          <a:p>
            <a:pPr algn="ctr" eaLnBrk="1" hangingPunct="1">
              <a:lnSpc>
                <a:spcPct val="75000"/>
              </a:lnSpc>
              <a:spcBef>
                <a:spcPct val="50000"/>
              </a:spcBef>
              <a:buFontTx/>
              <a:buChar char="•"/>
              <a:defRPr/>
            </a:pPr>
            <a:r>
              <a:rPr lang="en-US" altLang="en-US" sz="3200" b="1" dirty="0"/>
              <a:t> Opponents referred to him as </a:t>
            </a:r>
            <a:r>
              <a:rPr lang="en-US" altLang="en-US" sz="3200" b="1" u="sng" dirty="0"/>
              <a:t>King Andrew</a:t>
            </a:r>
            <a:r>
              <a:rPr lang="en-US" altLang="en-US" sz="3200" b="1" dirty="0"/>
              <a:t> because used the </a:t>
            </a:r>
            <a:r>
              <a:rPr lang="en-US" altLang="en-US" sz="3200" b="1" i="1" u="sng" dirty="0">
                <a:solidFill>
                  <a:srgbClr val="0000CC"/>
                </a:solidFill>
              </a:rPr>
              <a:t>veto</a:t>
            </a:r>
            <a:r>
              <a:rPr lang="en-US" altLang="en-US" sz="3200" b="1" i="1" dirty="0">
                <a:solidFill>
                  <a:srgbClr val="0000CC"/>
                </a:solidFill>
              </a:rPr>
              <a:t> </a:t>
            </a:r>
            <a:r>
              <a:rPr lang="en-US" altLang="en-US" sz="3200" b="1" dirty="0"/>
              <a:t>more than any president to that time…..</a:t>
            </a:r>
            <a:r>
              <a:rPr lang="en-US" altLang="en-US" sz="3200" b="1" i="1" u="sng" dirty="0">
                <a:solidFill>
                  <a:srgbClr val="A50021"/>
                </a:solidFill>
              </a:rPr>
              <a:t>12 times</a:t>
            </a:r>
          </a:p>
          <a:p>
            <a:pPr algn="ctr" eaLnBrk="1" hangingPunct="1">
              <a:lnSpc>
                <a:spcPct val="75000"/>
              </a:lnSpc>
              <a:spcBef>
                <a:spcPct val="50000"/>
              </a:spcBef>
              <a:buFontTx/>
              <a:buChar char="•"/>
              <a:defRPr/>
            </a:pPr>
            <a:r>
              <a:rPr lang="en-US" altLang="en-US" sz="3200" b="1" dirty="0"/>
              <a:t>Destroyed the </a:t>
            </a:r>
            <a:r>
              <a:rPr lang="en-US" altLang="en-US" sz="3200" b="1" dirty="0">
                <a:solidFill>
                  <a:srgbClr val="0000CC"/>
                </a:solidFill>
              </a:rPr>
              <a:t>Bank of the US</a:t>
            </a:r>
            <a:r>
              <a:rPr lang="en-US" altLang="en-US" sz="3200" b="1" dirty="0"/>
              <a:t> in 1832 with the veto.</a:t>
            </a:r>
          </a:p>
        </p:txBody>
      </p:sp>
      <p:sp>
        <p:nvSpPr>
          <p:cNvPr id="73733" name="Text Box 5"/>
          <p:cNvSpPr txBox="1">
            <a:spLocks noChangeArrowheads="1"/>
          </p:cNvSpPr>
          <p:nvPr/>
        </p:nvSpPr>
        <p:spPr bwMode="auto">
          <a:xfrm>
            <a:off x="1447800" y="5029200"/>
            <a:ext cx="3581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defRPr/>
            </a:pPr>
            <a:r>
              <a:rPr lang="en-US" altLang="en-US" sz="2000" b="1"/>
              <a:t>Picture shows President Jackson holding a </a:t>
            </a:r>
            <a:r>
              <a:rPr lang="en-US" altLang="en-US" sz="2000" b="1" i="1" u="sng">
                <a:solidFill>
                  <a:srgbClr val="CC0000"/>
                </a:solidFill>
              </a:rPr>
              <a:t>veto</a:t>
            </a:r>
            <a:r>
              <a:rPr lang="en-US" altLang="en-US" sz="2000" b="1"/>
              <a:t> in his left hand and </a:t>
            </a:r>
            <a:r>
              <a:rPr lang="en-US" altLang="en-US" sz="2000" b="1" i="1" u="sng">
                <a:solidFill>
                  <a:srgbClr val="0000CC"/>
                </a:solidFill>
              </a:rPr>
              <a:t>scepter</a:t>
            </a:r>
            <a:r>
              <a:rPr lang="en-US" altLang="en-US" sz="2000" b="1"/>
              <a:t> in his right.  US Constitution is torn up and Jackson is standing on it…</a:t>
            </a:r>
          </a:p>
        </p:txBody>
      </p:sp>
      <p:sp>
        <p:nvSpPr>
          <p:cNvPr id="73734" name="Rectangle 6"/>
          <p:cNvSpPr>
            <a:spLocks noGrp="1" noChangeArrowheads="1"/>
          </p:cNvSpPr>
          <p:nvPr>
            <p:ph type="title" idx="4294967295"/>
          </p:nvPr>
        </p:nvSpPr>
        <p:spPr>
          <a:xfrm>
            <a:off x="2209800" y="6629400"/>
            <a:ext cx="2514600" cy="228600"/>
          </a:xfrm>
        </p:spPr>
        <p:txBody>
          <a:bodyPr/>
          <a:lstStyle/>
          <a:p>
            <a:pPr eaLnBrk="1" hangingPunct="1">
              <a:defRPr/>
            </a:pPr>
            <a:r>
              <a:rPr lang="en-US" altLang="en-US" sz="100"/>
              <a:t>King Andrew</a:t>
            </a:r>
          </a:p>
        </p:txBody>
      </p:sp>
      <p:pic>
        <p:nvPicPr>
          <p:cNvPr id="83976" name="Picture 8" descr="King Andrew cartoon - 1832"/>
          <p:cNvPicPr>
            <a:picLocks noChangeAspect="1" noChangeArrowheads="1"/>
          </p:cNvPicPr>
          <p:nvPr/>
        </p:nvPicPr>
        <p:blipFill>
          <a:blip r:embed="rId3">
            <a:lum contrast="24000"/>
            <a:extLst>
              <a:ext uri="{28A0092B-C50C-407E-A947-70E740481C1C}">
                <a14:useLocalDpi xmlns:a14="http://schemas.microsoft.com/office/drawing/2010/main" val="0"/>
              </a:ext>
            </a:extLst>
          </a:blip>
          <a:srcRect l="3600" t="2670" r="5200" b="2670"/>
          <a:stretch>
            <a:fillRect/>
          </a:stretch>
        </p:blipFill>
        <p:spPr bwMode="auto">
          <a:xfrm>
            <a:off x="1676400" y="762000"/>
            <a:ext cx="3124200" cy="4267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86601" y="5437485"/>
            <a:ext cx="2008307"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5996789"/>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Effect transition="in" filter="box(in)">
                                      <p:cBhvr>
                                        <p:cTn id="7" dur="500"/>
                                        <p:tgtEl>
                                          <p:spTgt spid="839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3972">
                                            <p:txEl>
                                              <p:pRg st="1" end="1"/>
                                            </p:txEl>
                                          </p:spTgt>
                                        </p:tgtEl>
                                        <p:attrNameLst>
                                          <p:attrName>style.visibility</p:attrName>
                                        </p:attrNameLst>
                                      </p:cBhvr>
                                      <p:to>
                                        <p:strVal val="visible"/>
                                      </p:to>
                                    </p:set>
                                    <p:animEffect transition="in" filter="box(in)">
                                      <p:cBhvr>
                                        <p:cTn id="12" dur="500"/>
                                        <p:tgtEl>
                                          <p:spTgt spid="839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3972">
                                            <p:txEl>
                                              <p:pRg st="2" end="2"/>
                                            </p:txEl>
                                          </p:spTgt>
                                        </p:tgtEl>
                                        <p:attrNameLst>
                                          <p:attrName>style.visibility</p:attrName>
                                        </p:attrNameLst>
                                      </p:cBhvr>
                                      <p:to>
                                        <p:strVal val="visible"/>
                                      </p:to>
                                    </p:set>
                                    <p:animEffect transition="in" filter="box(in)">
                                      <p:cBhvr>
                                        <p:cTn id="17" dur="500"/>
                                        <p:tgtEl>
                                          <p:spTgt spid="839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83976"/>
                                        </p:tgtEl>
                                        <p:attrNameLst>
                                          <p:attrName>style.visibility</p:attrName>
                                        </p:attrNameLst>
                                      </p:cBhvr>
                                      <p:to>
                                        <p:strVal val="visible"/>
                                      </p:to>
                                    </p:set>
                                    <p:animEffect transition="in" filter="wheel(4)">
                                      <p:cBhvr>
                                        <p:cTn id="22" dur="5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578600" y="499408"/>
            <a:ext cx="4114800" cy="193899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defRPr/>
            </a:pPr>
            <a:r>
              <a:rPr lang="en-US" sz="3000" dirty="0">
                <a:solidFill>
                  <a:srgbClr val="8C4600"/>
                </a:solidFill>
                <a:effectLst>
                  <a:outerShdw blurRad="38100" dist="38100" dir="2700000" algn="tl">
                    <a:srgbClr val="000000"/>
                  </a:outerShdw>
                </a:effectLst>
                <a:latin typeface="Old Town" pitchFamily="34" charset="0"/>
              </a:rPr>
              <a:t>Photo of Andrew Jackson in 1844</a:t>
            </a:r>
            <a:br>
              <a:rPr lang="en-US" sz="3000" dirty="0">
                <a:solidFill>
                  <a:srgbClr val="8C4600"/>
                </a:solidFill>
                <a:effectLst>
                  <a:outerShdw blurRad="38100" dist="38100" dir="2700000" algn="tl">
                    <a:srgbClr val="000000"/>
                  </a:outerShdw>
                </a:effectLst>
                <a:latin typeface="Old Town" pitchFamily="34" charset="0"/>
              </a:rPr>
            </a:br>
            <a:r>
              <a:rPr lang="en-US" sz="3000" dirty="0">
                <a:solidFill>
                  <a:srgbClr val="8C4600"/>
                </a:solidFill>
                <a:effectLst>
                  <a:outerShdw blurRad="38100" dist="38100" dir="2700000" algn="tl">
                    <a:srgbClr val="000000"/>
                  </a:outerShdw>
                </a:effectLst>
                <a:latin typeface="Old Town" pitchFamily="34" charset="0"/>
              </a:rPr>
              <a:t>(one year before his death)</a:t>
            </a:r>
          </a:p>
        </p:txBody>
      </p:sp>
      <p:pic>
        <p:nvPicPr>
          <p:cNvPr id="65539" name="Picture 3" descr="img5"/>
          <p:cNvPicPr>
            <a:picLocks noChangeAspect="1" noChangeArrowheads="1"/>
          </p:cNvPicPr>
          <p:nvPr/>
        </p:nvPicPr>
        <p:blipFill>
          <a:blip r:embed="rId2">
            <a:lum contrast="6000"/>
            <a:extLst>
              <a:ext uri="{28A0092B-C50C-407E-A947-70E740481C1C}">
                <a14:useLocalDpi xmlns:a14="http://schemas.microsoft.com/office/drawing/2010/main" val="0"/>
              </a:ext>
            </a:extLst>
          </a:blip>
          <a:srcRect r="37352"/>
          <a:stretch>
            <a:fillRect/>
          </a:stretch>
        </p:blipFill>
        <p:spPr bwMode="auto">
          <a:xfrm>
            <a:off x="7086600" y="2438400"/>
            <a:ext cx="3224212"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4276" name="Rectangle 4"/>
          <p:cNvSpPr>
            <a:spLocks noChangeArrowheads="1"/>
          </p:cNvSpPr>
          <p:nvPr/>
        </p:nvSpPr>
        <p:spPr bwMode="auto">
          <a:xfrm>
            <a:off x="1534298" y="1"/>
            <a:ext cx="4942703" cy="1200329"/>
          </a:xfrm>
          <a:prstGeom prst="rect">
            <a:avLst/>
          </a:prstGeom>
          <a:noFill/>
          <a:ln w="9525">
            <a:noFill/>
            <a:miter lim="800000"/>
            <a:headEnd/>
            <a:tailEnd/>
          </a:ln>
          <a:effectLst/>
        </p:spPr>
        <p:txBody>
          <a:bodyPr wrap="square">
            <a:spAutoFit/>
          </a:bodyPr>
          <a:lstStyle/>
          <a:p>
            <a:pPr>
              <a:defRPr/>
            </a:pPr>
            <a:r>
              <a:rPr lang="en-US" sz="2400" b="1" u="sng" dirty="0">
                <a:solidFill>
                  <a:srgbClr val="FF0000"/>
                </a:solidFill>
                <a:effectLst>
                  <a:outerShdw blurRad="38100" dist="38100" dir="2700000" algn="tl">
                    <a:srgbClr val="000000"/>
                  </a:outerShdw>
                </a:effectLst>
                <a:latin typeface="Comic Sans MS" pitchFamily="66" charset="0"/>
              </a:rPr>
              <a:t>TRANSFORMATION TUESDAY </a:t>
            </a:r>
            <a:r>
              <a:rPr lang="en-US" sz="2400" dirty="0">
                <a:solidFill>
                  <a:srgbClr val="FF0000"/>
                </a:solidFill>
                <a:effectLst>
                  <a:outerShdw blurRad="38100" dist="38100" dir="2700000" algn="tl">
                    <a:srgbClr val="000000"/>
                  </a:outerShdw>
                </a:effectLst>
                <a:latin typeface="Comic Sans MS" pitchFamily="66" charset="0"/>
              </a:rPr>
              <a:t>with Andrew Jackson</a:t>
            </a:r>
          </a:p>
          <a:p>
            <a:pPr>
              <a:defRPr/>
            </a:pPr>
            <a:r>
              <a:rPr lang="en-US" sz="2400" dirty="0">
                <a:solidFill>
                  <a:srgbClr val="FF0000"/>
                </a:solidFill>
                <a:effectLst>
                  <a:outerShdw blurRad="38100" dist="38100" dir="2700000" algn="tl">
                    <a:srgbClr val="000000"/>
                  </a:outerShdw>
                </a:effectLst>
                <a:latin typeface="Comic Sans MS" pitchFamily="66" charset="0"/>
              </a:rPr>
              <a:t>1767 </a:t>
            </a:r>
            <a:r>
              <a:rPr lang="en-US" sz="2400" dirty="0">
                <a:solidFill>
                  <a:srgbClr val="FF0000"/>
                </a:solidFill>
                <a:effectLst>
                  <a:outerShdw blurRad="38100" dist="38100" dir="2700000" algn="tl">
                    <a:srgbClr val="000000"/>
                  </a:outerShdw>
                </a:effectLst>
                <a:latin typeface="Comic Sans MS" pitchFamily="66" charset="0"/>
              </a:rPr>
              <a:t>- 1845</a:t>
            </a:r>
          </a:p>
        </p:txBody>
      </p:sp>
      <p:pic>
        <p:nvPicPr>
          <p:cNvPr id="5" name="Picture 3" descr="img1"/>
          <p:cNvPicPr>
            <a:picLocks noChangeAspect="1" noChangeArrowheads="1"/>
          </p:cNvPicPr>
          <p:nvPr/>
        </p:nvPicPr>
        <p:blipFill>
          <a:blip r:embed="rId3">
            <a:lum contrast="6000"/>
            <a:extLst>
              <a:ext uri="{28A0092B-C50C-407E-A947-70E740481C1C}">
                <a14:useLocalDpi xmlns:a14="http://schemas.microsoft.com/office/drawing/2010/main" val="0"/>
              </a:ext>
            </a:extLst>
          </a:blip>
          <a:srcRect r="1755" b="19298"/>
          <a:stretch>
            <a:fillRect/>
          </a:stretch>
        </p:blipFill>
        <p:spPr bwMode="auto">
          <a:xfrm>
            <a:off x="1705854" y="2339717"/>
            <a:ext cx="4085346" cy="447523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910148" y="1324055"/>
            <a:ext cx="3581400" cy="101566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defRPr/>
            </a:pPr>
            <a:r>
              <a:rPr lang="en-US" sz="3000" dirty="0">
                <a:solidFill>
                  <a:srgbClr val="8C4600"/>
                </a:solidFill>
                <a:effectLst>
                  <a:outerShdw blurRad="38100" dist="38100" dir="2700000" algn="tl">
                    <a:srgbClr val="000000"/>
                  </a:outerShdw>
                </a:effectLst>
                <a:latin typeface="Old Town" pitchFamily="34" charset="0"/>
              </a:rPr>
              <a:t>First Known Painting </a:t>
            </a:r>
            <a:br>
              <a:rPr lang="en-US" sz="3000" dirty="0">
                <a:solidFill>
                  <a:srgbClr val="8C4600"/>
                </a:solidFill>
                <a:effectLst>
                  <a:outerShdw blurRad="38100" dist="38100" dir="2700000" algn="tl">
                    <a:srgbClr val="000000"/>
                  </a:outerShdw>
                </a:effectLst>
                <a:latin typeface="Old Town" pitchFamily="34" charset="0"/>
              </a:rPr>
            </a:br>
            <a:r>
              <a:rPr lang="en-US" sz="3000" dirty="0">
                <a:solidFill>
                  <a:srgbClr val="8C4600"/>
                </a:solidFill>
                <a:effectLst>
                  <a:outerShdw blurRad="38100" dist="38100" dir="2700000" algn="tl">
                    <a:srgbClr val="000000"/>
                  </a:outerShdw>
                </a:effectLst>
                <a:latin typeface="Old Town" pitchFamily="34" charset="0"/>
              </a:rPr>
              <a:t>of Jackson, 1815</a:t>
            </a:r>
          </a:p>
        </p:txBody>
      </p:sp>
      <p:sp>
        <p:nvSpPr>
          <p:cNvPr id="2" name="Right Arrow 1"/>
          <p:cNvSpPr/>
          <p:nvPr/>
        </p:nvSpPr>
        <p:spPr>
          <a:xfrm>
            <a:off x="5791200" y="4114800"/>
            <a:ext cx="1295400" cy="838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5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6" grpId="0"/>
      <p:bldP spid="6"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WordArt 2"/>
          <p:cNvSpPr>
            <a:spLocks noChangeArrowheads="1" noChangeShapeType="1" noTextEdit="1"/>
          </p:cNvSpPr>
          <p:nvPr/>
        </p:nvSpPr>
        <p:spPr bwMode="auto">
          <a:xfrm>
            <a:off x="2590800" y="228600"/>
            <a:ext cx="69342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chemeClr val="tx1">
                      <a:alpha val="79999"/>
                    </a:schemeClr>
                  </a:outerShdw>
                </a:effectLst>
                <a:latin typeface="Impact" charset="0"/>
                <a:ea typeface="Impact" charset="0"/>
                <a:cs typeface="Impact" charset="0"/>
              </a:rPr>
              <a:t>THE BANK WAR</a:t>
            </a:r>
          </a:p>
        </p:txBody>
      </p:sp>
      <p:sp>
        <p:nvSpPr>
          <p:cNvPr id="84995" name="Rectangle 3"/>
          <p:cNvSpPr>
            <a:spLocks noChangeArrowheads="1"/>
          </p:cNvSpPr>
          <p:nvPr/>
        </p:nvSpPr>
        <p:spPr bwMode="auto">
          <a:xfrm>
            <a:off x="7391400" y="914400"/>
            <a:ext cx="3048000" cy="3505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50000"/>
              </a:spcBef>
              <a:buFontTx/>
              <a:buChar char="•"/>
              <a:defRPr/>
            </a:pPr>
            <a:r>
              <a:rPr lang="en-US" sz="3200" b="1">
                <a:latin typeface="Times New Roman" pitchFamily="18" charset="0"/>
              </a:rPr>
              <a:t>An overwhelming majority of voters approved of Jackson’s veto</a:t>
            </a:r>
          </a:p>
          <a:p>
            <a:pPr marL="342900" indent="-342900" algn="ctr">
              <a:lnSpc>
                <a:spcPct val="80000"/>
              </a:lnSpc>
              <a:spcBef>
                <a:spcPct val="50000"/>
              </a:spcBef>
              <a:buFontTx/>
              <a:buChar char="•"/>
              <a:defRPr/>
            </a:pPr>
            <a:r>
              <a:rPr lang="en-US" sz="3200" b="1">
                <a:latin typeface="Times New Roman" pitchFamily="18" charset="0"/>
              </a:rPr>
              <a:t>Jackson won reelection with more than </a:t>
            </a:r>
            <a:r>
              <a:rPr lang="en-US" sz="3200" b="1" u="sng">
                <a:effectLst>
                  <a:outerShdw blurRad="38100" dist="38100" dir="2700000" algn="tl">
                    <a:srgbClr val="336699"/>
                  </a:outerShdw>
                </a:effectLst>
                <a:latin typeface="Times New Roman" pitchFamily="18" charset="0"/>
              </a:rPr>
              <a:t>¾ </a:t>
            </a:r>
            <a:r>
              <a:rPr lang="en-US" sz="3200" b="1">
                <a:latin typeface="Times New Roman" pitchFamily="18" charset="0"/>
              </a:rPr>
              <a:t>of the electoral vote</a:t>
            </a:r>
          </a:p>
        </p:txBody>
      </p:sp>
      <p:pic>
        <p:nvPicPr>
          <p:cNvPr id="90115" name="Picture 4" descr="map-1832 election"/>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1170" r="1659" b="2606"/>
          <a:stretch>
            <a:fillRect/>
          </a:stretch>
        </p:blipFill>
        <p:spPr bwMode="auto">
          <a:xfrm>
            <a:off x="1752600" y="762000"/>
            <a:ext cx="5562600" cy="5943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4757" name="Rectangle 5"/>
          <p:cNvSpPr>
            <a:spLocks noChangeArrowheads="1"/>
          </p:cNvSpPr>
          <p:nvPr/>
        </p:nvSpPr>
        <p:spPr bwMode="auto">
          <a:xfrm>
            <a:off x="2590800" y="3733800"/>
            <a:ext cx="35814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3200" u="sng">
                <a:latin typeface="Impact" charset="0"/>
              </a:rPr>
              <a:t>The 1832 Election</a:t>
            </a:r>
          </a:p>
        </p:txBody>
      </p:sp>
    </p:spTree>
    <p:extLst>
      <p:ext uri="{BB962C8B-B14F-4D97-AF65-F5344CB8AC3E}">
        <p14:creationId xmlns:p14="http://schemas.microsoft.com/office/powerpoint/2010/main" val="9153829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7696200" y="827881"/>
            <a:ext cx="2895600" cy="4495800"/>
          </a:xfrm>
        </p:spPr>
        <p:txBody>
          <a:bodyPr/>
          <a:lstStyle/>
          <a:p>
            <a:pPr marL="0" indent="0" algn="ctr">
              <a:lnSpc>
                <a:spcPct val="80000"/>
              </a:lnSpc>
              <a:spcBef>
                <a:spcPct val="30000"/>
              </a:spcBef>
              <a:buNone/>
              <a:defRPr/>
            </a:pPr>
            <a:r>
              <a:rPr lang="en-US" altLang="en-US" b="1">
                <a:latin typeface="Times New Roman" charset="0"/>
              </a:rPr>
              <a:t>A triumphant Jackson holds his order to remove government deposits from the bank as the bank crumbles and a host of demonic characters scurry from its ruins.</a:t>
            </a:r>
          </a:p>
        </p:txBody>
      </p:sp>
      <p:sp>
        <p:nvSpPr>
          <p:cNvPr id="91138" name="WordArt 3"/>
          <p:cNvSpPr>
            <a:spLocks noChangeArrowheads="1" noChangeShapeType="1" noTextEdit="1"/>
          </p:cNvSpPr>
          <p:nvPr/>
        </p:nvSpPr>
        <p:spPr bwMode="auto">
          <a:xfrm>
            <a:off x="2590800" y="152400"/>
            <a:ext cx="6934200" cy="457200"/>
          </a:xfrm>
          <a:prstGeom prst="rect">
            <a:avLst/>
          </a:prstGeom>
        </p:spPr>
        <p:txBody>
          <a:bodyPr wrap="none" fromWordArt="1">
            <a:prstTxWarp prst="textCanUp">
              <a:avLst>
                <a:gd name="adj" fmla="val 85713"/>
              </a:avLst>
            </a:prstTxWarp>
          </a:bodyPr>
          <a:lstStyle/>
          <a:p>
            <a:pPr algn="ctr"/>
            <a:r>
              <a:rPr lang="en-US" sz="3600" kern="10">
                <a:ln w="22225">
                  <a:solidFill>
                    <a:schemeClr val="tx1"/>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chemeClr val="tx1">
                      <a:alpha val="79999"/>
                    </a:schemeClr>
                  </a:outerShdw>
                </a:effectLst>
                <a:latin typeface="Impact" charset="0"/>
                <a:ea typeface="Impact" charset="0"/>
                <a:cs typeface="Impact" charset="0"/>
              </a:rPr>
              <a:t>THE BANK WAR</a:t>
            </a:r>
          </a:p>
        </p:txBody>
      </p:sp>
      <p:pic>
        <p:nvPicPr>
          <p:cNvPr id="91139" name="Picture 4" descr="The Downfall of Mother Bank"/>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t="3555" b="3999"/>
          <a:stretch>
            <a:fillRect/>
          </a:stretch>
        </p:blipFill>
        <p:spPr bwMode="auto">
          <a:xfrm>
            <a:off x="1676400" y="685801"/>
            <a:ext cx="6019800" cy="4779963"/>
          </a:xfrm>
          <a:prstGeom prst="rect">
            <a:avLst/>
          </a:prstGeom>
          <a:noFill/>
          <a:ln w="57150" cmpd="thinThick">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5638801"/>
            <a:ext cx="8458200" cy="1015663"/>
          </a:xfrm>
          <a:prstGeom prst="rect">
            <a:avLst/>
          </a:prstGeom>
          <a:noFill/>
        </p:spPr>
        <p:txBody>
          <a:bodyPr wrap="square" rtlCol="0">
            <a:spAutoFit/>
          </a:bodyPr>
          <a:lstStyle/>
          <a:p>
            <a:pPr algn="ctr"/>
            <a:r>
              <a:rPr lang="en-US" sz="3000" b="1" u="sng" dirty="0">
                <a:solidFill>
                  <a:srgbClr val="FF0000"/>
                </a:solidFill>
              </a:rPr>
              <a:t>Transfers funds to state banks</a:t>
            </a:r>
          </a:p>
          <a:p>
            <a:pPr marL="285750" indent="-285750" algn="ctr">
              <a:buFont typeface="Wingdings" charset="2"/>
              <a:buChar char="Ø"/>
            </a:pPr>
            <a:r>
              <a:rPr lang="en-US" sz="3000" dirty="0"/>
              <a:t>C</a:t>
            </a:r>
            <a:r>
              <a:rPr lang="en-US" sz="3000" dirty="0"/>
              <a:t>ritics called them </a:t>
            </a:r>
            <a:r>
              <a:rPr lang="en-US" sz="3000" b="1" u="sng" dirty="0">
                <a:solidFill>
                  <a:srgbClr val="FF0000"/>
                </a:solidFill>
              </a:rPr>
              <a:t>PET BANKS</a:t>
            </a:r>
            <a:endParaRPr lang="en-US" sz="3000" dirty="0">
              <a:solidFill>
                <a:srgbClr val="FF0000"/>
              </a:solidFill>
            </a:endParaRPr>
          </a:p>
        </p:txBody>
      </p:sp>
    </p:spTree>
    <p:extLst>
      <p:ext uri="{BB962C8B-B14F-4D97-AF65-F5344CB8AC3E}">
        <p14:creationId xmlns:p14="http://schemas.microsoft.com/office/powerpoint/2010/main" val="885782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47801" y="0"/>
            <a:ext cx="8839201" cy="1938992"/>
          </a:xfrm>
          <a:prstGeom prst="rect">
            <a:avLst/>
          </a:prstGeom>
          <a:noFill/>
        </p:spPr>
        <p:txBody>
          <a:bodyPr>
            <a:spAutoFit/>
          </a:bodyPr>
          <a:lstStyle/>
          <a:p>
            <a:pPr algn="ctr" eaLnBrk="1" hangingPunct="1">
              <a:defRPr/>
            </a:pPr>
            <a:r>
              <a:rPr lang="en-US" altLang="en-US" sz="4000" b="1" dirty="0">
                <a:ln w="6600">
                  <a:solidFill>
                    <a:schemeClr val="accent2"/>
                  </a:solidFill>
                  <a:prstDash val="solid"/>
                </a:ln>
                <a:solidFill>
                  <a:srgbClr val="FFFFFF"/>
                </a:solidFill>
                <a:effectLst>
                  <a:outerShdw dist="38100" dir="2700000" algn="tl" rotWithShape="0">
                    <a:schemeClr val="accent2"/>
                  </a:outerShdw>
                </a:effectLst>
              </a:rPr>
              <a:t>Was Andrew Jackson more of a champion of the “common man” or “King” Andrew?</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descr="mage result for andrew jack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7551174"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02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20034" y="12032"/>
            <a:ext cx="4976234" cy="923330"/>
          </a:xfrm>
          <a:prstGeom prst="rect">
            <a:avLst/>
          </a:prstGeom>
          <a:solidFill>
            <a:srgbClr val="FFC000"/>
          </a:solidFill>
        </p:spPr>
        <p:txBody>
          <a:bodyPr wrap="none">
            <a:spAutoFit/>
          </a:bodyPr>
          <a:lstStyle/>
          <a:p>
            <a:pPr algn="ctr">
              <a:defRPr/>
            </a:pP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EXIT Assessment</a:t>
            </a:r>
          </a:p>
        </p:txBody>
      </p:sp>
      <p:sp>
        <p:nvSpPr>
          <p:cNvPr id="3" name="Rectangle 2"/>
          <p:cNvSpPr/>
          <p:nvPr/>
        </p:nvSpPr>
        <p:spPr>
          <a:xfrm>
            <a:off x="1524002" y="935363"/>
            <a:ext cx="4267199" cy="5339923"/>
          </a:xfrm>
          <a:prstGeom prst="rect">
            <a:avLst/>
          </a:prstGeom>
          <a:noFill/>
        </p:spPr>
        <p:txBody>
          <a:bodyPr wrap="square">
            <a:spAutoFit/>
          </a:bodyPr>
          <a:lstStyle/>
          <a:p>
            <a:pPr algn="ctr">
              <a:defRPr/>
            </a:pPr>
            <a:r>
              <a:rPr lang="en-US" altLang="en-US" sz="3100" b="1" u="sng" dirty="0">
                <a:ln w="6600">
                  <a:solidFill>
                    <a:schemeClr val="accent2"/>
                  </a:solidFill>
                  <a:prstDash val="solid"/>
                </a:ln>
                <a:solidFill>
                  <a:srgbClr val="002060"/>
                </a:solidFill>
                <a:effectLst>
                  <a:outerShdw dist="38100" dir="2700000" algn="tl" rotWithShape="0">
                    <a:schemeClr val="accent2"/>
                  </a:outerShdw>
                </a:effectLst>
              </a:rPr>
              <a:t>OPTION #1</a:t>
            </a:r>
            <a:r>
              <a:rPr lang="en-US" altLang="en-US" sz="3100" b="1" dirty="0">
                <a:ln w="6600">
                  <a:solidFill>
                    <a:schemeClr val="accent2"/>
                  </a:solidFill>
                  <a:prstDash val="solid"/>
                </a:ln>
                <a:solidFill>
                  <a:srgbClr val="FFFFFF"/>
                </a:solidFill>
                <a:effectLst>
                  <a:outerShdw dist="38100" dir="2700000" algn="tl" rotWithShape="0">
                    <a:schemeClr val="accent2"/>
                  </a:outerShdw>
                </a:effectLst>
              </a:rPr>
              <a:t>: </a:t>
            </a:r>
            <a:r>
              <a:rPr lang="en-US" altLang="en-US" sz="3100" b="1" u="sng" dirty="0">
                <a:ln w="6600">
                  <a:solidFill>
                    <a:schemeClr val="accent2"/>
                  </a:solidFill>
                  <a:prstDash val="solid"/>
                </a:ln>
                <a:solidFill>
                  <a:srgbClr val="FF0000"/>
                </a:solidFill>
                <a:effectLst>
                  <a:outerShdw dist="38100" dir="2700000" algn="tl" rotWithShape="0">
                    <a:schemeClr val="accent2"/>
                  </a:outerShdw>
                </a:effectLst>
              </a:rPr>
              <a:t>Answering the Aim</a:t>
            </a:r>
            <a:r>
              <a:rPr lang="en-US" altLang="en-US" sz="3100" b="1" dirty="0">
                <a:ln w="6600">
                  <a:solidFill>
                    <a:schemeClr val="accent2"/>
                  </a:solidFill>
                  <a:prstDash val="solid"/>
                </a:ln>
                <a:solidFill>
                  <a:srgbClr val="FF0000"/>
                </a:solidFill>
                <a:effectLst>
                  <a:outerShdw dist="38100" dir="2700000" algn="tl" rotWithShape="0">
                    <a:schemeClr val="accent2"/>
                  </a:outerShdw>
                </a:effectLst>
              </a:rPr>
              <a:t>:</a:t>
            </a:r>
            <a:r>
              <a:rPr lang="en-US" altLang="en-US" sz="3100" b="1" dirty="0">
                <a:ln w="6600">
                  <a:solidFill>
                    <a:schemeClr val="accent2"/>
                  </a:solidFill>
                  <a:prstDash val="solid"/>
                </a:ln>
                <a:solidFill>
                  <a:srgbClr val="FFFFFF"/>
                </a:solidFill>
                <a:effectLst>
                  <a:outerShdw dist="38100" dir="2700000" algn="tl" rotWithShape="0">
                    <a:schemeClr val="accent2"/>
                  </a:outerShdw>
                </a:effectLst>
              </a:rPr>
              <a:t> How did Andrew Jackson introduce a new form of Jacksonian democracy throughout the United States?</a:t>
            </a:r>
          </a:p>
          <a:p>
            <a:pPr marL="571500" indent="-571500">
              <a:buFont typeface="Wingdings" charset="2"/>
              <a:buChar char="Ø"/>
              <a:defRPr/>
            </a:pPr>
            <a:r>
              <a:rPr lang="en-US" sz="3100" b="1" dirty="0">
                <a:ln w="6600">
                  <a:solidFill>
                    <a:schemeClr val="accent2"/>
                  </a:solidFill>
                  <a:prstDash val="solid"/>
                </a:ln>
                <a:solidFill>
                  <a:srgbClr val="0000CC"/>
                </a:solidFill>
                <a:effectLst>
                  <a:outerShdw dist="38100" dir="2700000" algn="tl" rotWithShape="0">
                    <a:schemeClr val="accent2"/>
                  </a:outerShdw>
                </a:effectLst>
              </a:rPr>
              <a:t>Use </a:t>
            </a:r>
            <a:r>
              <a:rPr lang="en-US" sz="3100" b="1" dirty="0">
                <a:ln w="6600">
                  <a:solidFill>
                    <a:schemeClr val="accent2"/>
                  </a:solidFill>
                  <a:prstDash val="solid"/>
                </a:ln>
                <a:solidFill>
                  <a:srgbClr val="0000CC"/>
                </a:solidFill>
                <a:effectLst>
                  <a:outerShdw dist="38100" dir="2700000" algn="tl" rotWithShape="0">
                    <a:schemeClr val="accent2"/>
                  </a:outerShdw>
                </a:effectLst>
              </a:rPr>
              <a:t>historical facts and details from today’s lesson to support your answer.</a:t>
            </a:r>
          </a:p>
        </p:txBody>
      </p:sp>
      <p:sp>
        <p:nvSpPr>
          <p:cNvPr id="4" name="Rectangle 3"/>
          <p:cNvSpPr/>
          <p:nvPr/>
        </p:nvSpPr>
        <p:spPr>
          <a:xfrm>
            <a:off x="6172200" y="1752600"/>
            <a:ext cx="4281814" cy="3539430"/>
          </a:xfrm>
          <a:prstGeom prst="rect">
            <a:avLst/>
          </a:prstGeom>
          <a:noFill/>
        </p:spPr>
        <p:txBody>
          <a:bodyPr>
            <a:spAutoFit/>
          </a:bodyPr>
          <a:lstStyle/>
          <a:p>
            <a:pPr algn="ctr"/>
            <a:r>
              <a:rPr lang="en-US" altLang="en-US" sz="3200" b="1" u="sng" dirty="0">
                <a:ln w="6600">
                  <a:solidFill>
                    <a:schemeClr val="accent2"/>
                  </a:solidFill>
                  <a:prstDash val="solid"/>
                </a:ln>
                <a:solidFill>
                  <a:srgbClr val="FF3300"/>
                </a:solidFill>
                <a:effectLst>
                  <a:outerShdw dist="38100" dir="2700000" algn="tl" rotWithShape="0">
                    <a:schemeClr val="accent2"/>
                  </a:outerShdw>
                </a:effectLst>
              </a:rPr>
              <a:t>OPTION #2</a:t>
            </a:r>
            <a:r>
              <a:rPr lang="en-US" altLang="en-US" sz="3200" b="1" dirty="0">
                <a:ln w="6600">
                  <a:solidFill>
                    <a:schemeClr val="accent2"/>
                  </a:solidFill>
                  <a:prstDash val="solid"/>
                </a:ln>
                <a:solidFill>
                  <a:srgbClr val="FFFFFF"/>
                </a:solidFill>
                <a:effectLst>
                  <a:outerShdw dist="38100" dir="2700000" algn="tl" rotWithShape="0">
                    <a:schemeClr val="accent2"/>
                  </a:outerShdw>
                </a:effectLst>
              </a:rPr>
              <a:t>: </a:t>
            </a:r>
            <a:r>
              <a:rPr lang="en-US" sz="3200" b="1" dirty="0">
                <a:ln w="19050">
                  <a:solidFill>
                    <a:schemeClr val="tx2">
                      <a:tint val="1000"/>
                    </a:schemeClr>
                  </a:solidFill>
                  <a:prstDash val="solid"/>
                </a:ln>
                <a:effectLst>
                  <a:outerShdw blurRad="50000" dist="50800" dir="7500000" algn="tl">
                    <a:srgbClr val="000000">
                      <a:shade val="5000"/>
                      <a:alpha val="35000"/>
                    </a:srgbClr>
                  </a:outerShdw>
                </a:effectLst>
              </a:rPr>
              <a:t>So far, is Andrew Jackson a</a:t>
            </a:r>
          </a:p>
          <a:p>
            <a:pPr algn="ctr"/>
            <a:r>
              <a:rPr lang="en-US" sz="3200" b="1" dirty="0">
                <a:ln w="19050">
                  <a:solidFill>
                    <a:schemeClr val="tx2">
                      <a:tint val="1000"/>
                    </a:schemeClr>
                  </a:solidFill>
                  <a:prstDash val="solid"/>
                </a:ln>
                <a:effectLst>
                  <a:outerShdw blurRad="50000" dist="50800" dir="7500000" algn="tl">
                    <a:srgbClr val="000000">
                      <a:shade val="5000"/>
                      <a:alpha val="35000"/>
                    </a:srgbClr>
                  </a:outerShdw>
                </a:effectLst>
              </a:rPr>
              <a:t>HERO or VILLAIN? </a:t>
            </a:r>
            <a:endParaRPr lang="en-US" sz="3200" b="1" dirty="0">
              <a:ln w="19050">
                <a:solidFill>
                  <a:schemeClr val="tx2">
                    <a:tint val="1000"/>
                  </a:schemeClr>
                </a:solidFill>
                <a:prstDash val="solid"/>
              </a:ln>
              <a:effectLst>
                <a:outerShdw blurRad="50000" dist="50800" dir="7500000" algn="tl">
                  <a:srgbClr val="000000">
                    <a:shade val="5000"/>
                    <a:alpha val="35000"/>
                  </a:srgbClr>
                </a:outerShdw>
              </a:effectLst>
            </a:endParaRPr>
          </a:p>
          <a:p>
            <a:pPr marL="457200" indent="-457200" algn="ctr">
              <a:buFont typeface="Wingdings" charset="2"/>
              <a:buChar char="Ø"/>
            </a:pPr>
            <a:r>
              <a:rPr lang="en-US" sz="3200" b="1" dirty="0">
                <a:ln w="6600">
                  <a:solidFill>
                    <a:schemeClr val="accent2"/>
                  </a:solidFill>
                  <a:prstDash val="solid"/>
                </a:ln>
                <a:solidFill>
                  <a:srgbClr val="0000CC"/>
                </a:solidFill>
                <a:effectLst>
                  <a:outerShdw dist="38100" dir="2700000" algn="tl" rotWithShape="0">
                    <a:schemeClr val="accent2"/>
                  </a:outerShdw>
                </a:effectLst>
              </a:rPr>
              <a:t>Use </a:t>
            </a:r>
            <a:r>
              <a:rPr lang="en-US" sz="3200" b="1" dirty="0">
                <a:ln w="6600">
                  <a:solidFill>
                    <a:schemeClr val="accent2"/>
                  </a:solidFill>
                  <a:prstDash val="solid"/>
                </a:ln>
                <a:solidFill>
                  <a:srgbClr val="0000CC"/>
                </a:solidFill>
                <a:effectLst>
                  <a:outerShdw dist="38100" dir="2700000" algn="tl" rotWithShape="0">
                    <a:schemeClr val="accent2"/>
                  </a:outerShdw>
                </a:effectLst>
              </a:rPr>
              <a:t>historical facts and details from today’s lesson to support your answer</a:t>
            </a:r>
            <a:r>
              <a:rPr lang="en-US" sz="3200" b="1" dirty="0">
                <a:ln w="6600">
                  <a:solidFill>
                    <a:schemeClr val="accent2"/>
                  </a:solidFill>
                  <a:prstDash val="solid"/>
                </a:ln>
                <a:solidFill>
                  <a:srgbClr val="0000CC"/>
                </a:solidFill>
                <a:effectLst>
                  <a:outerShdw dist="38100" dir="2700000" algn="tl" rotWithShape="0">
                    <a:schemeClr val="accent2"/>
                  </a:outerShdw>
                </a:effectLst>
              </a:rPr>
              <a:t>.</a:t>
            </a:r>
          </a:p>
        </p:txBody>
      </p:sp>
      <p:cxnSp>
        <p:nvCxnSpPr>
          <p:cNvPr id="6" name="Straight Connector 5"/>
          <p:cNvCxnSpPr>
            <a:cxnSpLocks noChangeShapeType="1"/>
          </p:cNvCxnSpPr>
          <p:nvPr/>
        </p:nvCxnSpPr>
        <p:spPr bwMode="auto">
          <a:xfrm>
            <a:off x="5791200" y="935038"/>
            <a:ext cx="0" cy="5770562"/>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extLst>
      <p:ext uri="{BB962C8B-B14F-4D97-AF65-F5344CB8AC3E}">
        <p14:creationId xmlns:p14="http://schemas.microsoft.com/office/powerpoint/2010/main" val="1507205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229600" cy="914400"/>
          </a:xfrm>
        </p:spPr>
        <p:txBody>
          <a:bodyPr>
            <a:normAutofit fontScale="90000"/>
          </a:bodyPr>
          <a:lstStyle/>
          <a:p>
            <a:r>
              <a:rPr lang="en-US" b="1" u="sng" dirty="0" smtClean="0"/>
              <a:t>Key Events Leading to Jackson’s Presidency</a:t>
            </a:r>
            <a:endParaRPr lang="en-US" b="1" u="sng" dirty="0"/>
          </a:p>
        </p:txBody>
      </p:sp>
      <p:sp>
        <p:nvSpPr>
          <p:cNvPr id="3" name="Content Placeholder 2"/>
          <p:cNvSpPr>
            <a:spLocks noGrp="1"/>
          </p:cNvSpPr>
          <p:nvPr>
            <p:ph idx="1"/>
          </p:nvPr>
        </p:nvSpPr>
        <p:spPr>
          <a:xfrm>
            <a:off x="1769076" y="914402"/>
            <a:ext cx="8229600" cy="2362199"/>
          </a:xfrm>
        </p:spPr>
        <p:txBody>
          <a:bodyPr>
            <a:normAutofit fontScale="92500" lnSpcReduction="20000"/>
          </a:bodyPr>
          <a:lstStyle/>
          <a:p>
            <a:pPr marL="514350" indent="-514350">
              <a:buFont typeface="+mj-lt"/>
              <a:buAutoNum type="arabicPeriod"/>
            </a:pPr>
            <a:r>
              <a:rPr lang="en-US" sz="3200" b="1" dirty="0">
                <a:solidFill>
                  <a:srgbClr val="FF0000"/>
                </a:solidFill>
              </a:rPr>
              <a:t>Battle of New Orleans (January 1815)</a:t>
            </a:r>
          </a:p>
          <a:p>
            <a:pPr marL="514350" indent="-514350">
              <a:buFont typeface="+mj-lt"/>
              <a:buAutoNum type="arabicPeriod"/>
            </a:pPr>
            <a:endParaRPr lang="en-US" sz="3200" b="1" dirty="0">
              <a:solidFill>
                <a:srgbClr val="FF0000"/>
              </a:solidFill>
            </a:endParaRPr>
          </a:p>
          <a:p>
            <a:pPr marL="514350" indent="-514350">
              <a:buFont typeface="+mj-lt"/>
              <a:buAutoNum type="arabicPeriod"/>
            </a:pPr>
            <a:r>
              <a:rPr lang="en-US" sz="3200" b="1" dirty="0">
                <a:solidFill>
                  <a:srgbClr val="FF0000"/>
                </a:solidFill>
              </a:rPr>
              <a:t>“Corrupt Bargain of 1824”</a:t>
            </a:r>
          </a:p>
          <a:p>
            <a:pPr marL="514350" indent="-514350">
              <a:buFont typeface="+mj-lt"/>
              <a:buAutoNum type="arabicPeriod"/>
            </a:pPr>
            <a:endParaRPr lang="en-US" sz="3200" b="1" dirty="0">
              <a:solidFill>
                <a:srgbClr val="FF0000"/>
              </a:solidFill>
            </a:endParaRPr>
          </a:p>
          <a:p>
            <a:pPr marL="514350" indent="-514350">
              <a:buFont typeface="+mj-lt"/>
              <a:buAutoNum type="arabicPeriod"/>
            </a:pPr>
            <a:r>
              <a:rPr lang="en-US" sz="3200" b="1" dirty="0">
                <a:solidFill>
                  <a:srgbClr val="FF0000"/>
                </a:solidFill>
              </a:rPr>
              <a:t>Election of 1828</a:t>
            </a:r>
          </a:p>
          <a:p>
            <a:endParaRPr lang="en-US" sz="3000" dirty="0"/>
          </a:p>
        </p:txBody>
      </p:sp>
      <p:pic>
        <p:nvPicPr>
          <p:cNvPr id="16386" name="Picture 2" descr="mage result for andrew jack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76600"/>
            <a:ext cx="5966776"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2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4" name="Picture 4" descr="mage result for john quincy ad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714552"/>
            <a:ext cx="5562600" cy="3143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5299" y="-32951"/>
            <a:ext cx="8311507" cy="830997"/>
          </a:xfrm>
          <a:prstGeom prst="rect">
            <a:avLst/>
          </a:prstGeom>
          <a:noFill/>
        </p:spPr>
        <p:txBody>
          <a:bodyPr wrap="none" lIns="91440" tIns="45720" rIns="91440" bIns="45720">
            <a:spAutoFit/>
          </a:bodyPr>
          <a:lstStyle/>
          <a:p>
            <a:pPr algn="ct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man, the myth, the legend?</a:t>
            </a:r>
            <a:endPar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TextBox 2"/>
          <p:cNvSpPr txBox="1"/>
          <p:nvPr/>
        </p:nvSpPr>
        <p:spPr>
          <a:xfrm>
            <a:off x="1600200" y="798047"/>
            <a:ext cx="8915400" cy="3170099"/>
          </a:xfrm>
          <a:prstGeom prst="rect">
            <a:avLst/>
          </a:prstGeom>
          <a:noFill/>
        </p:spPr>
        <p:txBody>
          <a:bodyPr wrap="square" rtlCol="0">
            <a:spAutoFit/>
          </a:bodyPr>
          <a:lstStyle/>
          <a:p>
            <a:r>
              <a:rPr lang="en-US" sz="2500" b="1" i="1" dirty="0"/>
              <a:t>60-second Presidents </a:t>
            </a:r>
            <a:r>
              <a:rPr lang="en-US" sz="2500" b="1" dirty="0"/>
              <a:t>(PBS) - All you need to know about John Quincy Adams (JQA)</a:t>
            </a:r>
          </a:p>
          <a:p>
            <a:endParaRPr lang="en-US" sz="2500" dirty="0"/>
          </a:p>
          <a:p>
            <a:r>
              <a:rPr lang="en-US" sz="2500" b="1" i="1" dirty="0"/>
              <a:t>While you watch</a:t>
            </a:r>
            <a:r>
              <a:rPr lang="is-IS" sz="2500" dirty="0"/>
              <a:t>…answer the following questions...</a:t>
            </a:r>
          </a:p>
          <a:p>
            <a:pPr marL="342900" indent="-342900">
              <a:buAutoNum type="arabicPeriod"/>
            </a:pPr>
            <a:r>
              <a:rPr lang="is-IS" sz="2500" dirty="0"/>
              <a:t>What kind of “bribe” made John Quincy Adams the President of the US in the election of 1824?</a:t>
            </a:r>
            <a:endParaRPr lang="en-US" sz="2500" dirty="0"/>
          </a:p>
          <a:p>
            <a:pPr marL="342900" indent="-342900">
              <a:buAutoNum type="arabicPeriod"/>
            </a:pPr>
            <a:r>
              <a:rPr lang="en-US" sz="2500" dirty="0"/>
              <a:t>How did Andrew Jackson react to JQA becoming President of the US?</a:t>
            </a:r>
            <a:endParaRPr lang="is-IS" sz="2500" dirty="0"/>
          </a:p>
        </p:txBody>
      </p:sp>
      <p:sp>
        <p:nvSpPr>
          <p:cNvPr id="4" name="Rectangle 3"/>
          <p:cNvSpPr/>
          <p:nvPr/>
        </p:nvSpPr>
        <p:spPr>
          <a:xfrm>
            <a:off x="4495800" y="1352044"/>
            <a:ext cx="1197636" cy="553998"/>
          </a:xfrm>
          <a:prstGeom prst="rect">
            <a:avLst/>
          </a:prstGeom>
          <a:solidFill>
            <a:schemeClr val="accent2"/>
          </a:solidFill>
        </p:spPr>
        <p:txBody>
          <a:bodyPr wrap="none" lIns="91440" tIns="45720" rIns="91440" bIns="45720">
            <a:spAutoFit/>
          </a:bodyPr>
          <a:lstStyle/>
          <a:p>
            <a:pPr algn="ct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VIDEO</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2" descr="mage result for presidential rank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26"/>
            <a:ext cx="9144000" cy="686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8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68400" y="-233203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5123" name="Picture 3" descr="20319"/>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3142517" y="92161"/>
            <a:ext cx="5886450" cy="6705600"/>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5" name="Rectangle 5"/>
          <p:cNvSpPr>
            <a:spLocks noChangeArrowheads="1"/>
          </p:cNvSpPr>
          <p:nvPr/>
        </p:nvSpPr>
        <p:spPr bwMode="auto">
          <a:xfrm>
            <a:off x="2971800" y="46378"/>
            <a:ext cx="3733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50000"/>
              </a:spcBef>
              <a:buFontTx/>
              <a:buNone/>
            </a:pPr>
            <a:r>
              <a:rPr lang="en-US" altLang="en-US" sz="2800" b="1" u="sng" dirty="0">
                <a:solidFill>
                  <a:srgbClr val="FF0000"/>
                </a:solidFill>
                <a:latin typeface="Impact" charset="0"/>
              </a:rPr>
              <a:t>The Election of 1824</a:t>
            </a:r>
          </a:p>
        </p:txBody>
      </p:sp>
      <p:sp>
        <p:nvSpPr>
          <p:cNvPr id="5127" name="Rectangle 8"/>
          <p:cNvSpPr>
            <a:spLocks noChangeArrowheads="1"/>
          </p:cNvSpPr>
          <p:nvPr/>
        </p:nvSpPr>
        <p:spPr bwMode="auto">
          <a:xfrm>
            <a:off x="5486400" y="2743200"/>
            <a:ext cx="1981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50000"/>
              </a:spcBef>
            </a:pPr>
            <a:r>
              <a:rPr lang="en-US" altLang="en-US" sz="2400" b="1" u="sng" dirty="0">
                <a:solidFill>
                  <a:srgbClr val="0000CC"/>
                </a:solidFill>
                <a:latin typeface="Georgia" charset="0"/>
              </a:rPr>
              <a:t>261 </a:t>
            </a:r>
            <a:r>
              <a:rPr lang="en-US" altLang="en-US" sz="2400" b="1" dirty="0">
                <a:solidFill>
                  <a:srgbClr val="FF0000"/>
                </a:solidFill>
                <a:latin typeface="Georgia" charset="0"/>
              </a:rPr>
              <a:t>electoral votes and </a:t>
            </a:r>
            <a:r>
              <a:rPr lang="en-US" altLang="en-US" sz="2400" b="1" u="sng" dirty="0">
                <a:solidFill>
                  <a:srgbClr val="0000CC"/>
                </a:solidFill>
                <a:latin typeface="Georgia" charset="0"/>
              </a:rPr>
              <a:t>131</a:t>
            </a:r>
            <a:r>
              <a:rPr lang="en-US" altLang="en-US" sz="2400" b="1" dirty="0">
                <a:latin typeface="Georgia" charset="0"/>
              </a:rPr>
              <a:t> </a:t>
            </a:r>
            <a:r>
              <a:rPr lang="en-US" altLang="en-US" sz="2400" b="1" dirty="0">
                <a:solidFill>
                  <a:srgbClr val="FF0000"/>
                </a:solidFill>
                <a:latin typeface="Georgia" charset="0"/>
              </a:rPr>
              <a:t>needed to win.</a:t>
            </a:r>
          </a:p>
        </p:txBody>
      </p:sp>
      <p:sp>
        <p:nvSpPr>
          <p:cNvPr id="2" name="Rectangle 1"/>
          <p:cNvSpPr/>
          <p:nvPr/>
        </p:nvSpPr>
        <p:spPr>
          <a:xfrm>
            <a:off x="1534297" y="476845"/>
            <a:ext cx="7480254" cy="923330"/>
          </a:xfrm>
          <a:prstGeom prst="rect">
            <a:avLst/>
          </a:prstGeom>
          <a:solidFill>
            <a:srgbClr val="FF0000"/>
          </a:solid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BYE! Era of Good Feelings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856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0" y="1066801"/>
            <a:ext cx="89916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60000"/>
              </a:lnSpc>
              <a:spcBef>
                <a:spcPct val="50000"/>
              </a:spcBef>
              <a:defRPr/>
            </a:pPr>
            <a:r>
              <a:rPr lang="en-US" sz="4000" u="sng" dirty="0">
                <a:latin typeface="Impact" pitchFamily="34" charset="0"/>
              </a:rPr>
              <a:t/>
            </a:r>
            <a:br>
              <a:rPr lang="en-US" sz="4000" u="sng" dirty="0">
                <a:latin typeface="Impact" pitchFamily="34" charset="0"/>
              </a:rPr>
            </a:br>
            <a:r>
              <a:rPr lang="en-US" sz="4000" u="sng" dirty="0">
                <a:latin typeface="Impact" pitchFamily="34" charset="0"/>
              </a:rPr>
              <a:t>The Corrupt Bargain</a:t>
            </a:r>
            <a:r>
              <a:rPr lang="en-US" sz="2400" b="1" dirty="0">
                <a:solidFill>
                  <a:srgbClr val="660033"/>
                </a:solidFill>
                <a:effectLst>
                  <a:outerShdw blurRad="38100" dist="38100" dir="2700000" algn="tl">
                    <a:srgbClr val="FFFFFF"/>
                  </a:outerShdw>
                </a:effectLst>
                <a:latin typeface="Times New Roman" pitchFamily="18" charset="0"/>
              </a:rPr>
              <a:t>  </a:t>
            </a:r>
          </a:p>
          <a:p>
            <a:pPr eaLnBrk="0" hangingPunct="0">
              <a:lnSpc>
                <a:spcPct val="90000"/>
              </a:lnSpc>
              <a:spcBef>
                <a:spcPct val="50000"/>
              </a:spcBef>
              <a:defRPr/>
            </a:pPr>
            <a:r>
              <a:rPr lang="en-US" sz="2400" b="1" u="sng" dirty="0">
                <a:effectLst>
                  <a:outerShdw blurRad="38100" dist="38100" dir="2700000" algn="tl">
                    <a:srgbClr val="336699"/>
                  </a:outerShdw>
                </a:effectLst>
                <a:latin typeface="Times New Roman" pitchFamily="18" charset="0"/>
              </a:rPr>
              <a:t/>
            </a:r>
            <a:br>
              <a:rPr lang="en-US" sz="2400" b="1" u="sng" dirty="0">
                <a:effectLst>
                  <a:outerShdw blurRad="38100" dist="38100" dir="2700000" algn="tl">
                    <a:srgbClr val="336699"/>
                  </a:outerShdw>
                </a:effectLst>
                <a:latin typeface="Times New Roman" pitchFamily="18" charset="0"/>
              </a:rPr>
            </a:br>
            <a:endParaRPr lang="en-US" sz="2400" b="1" u="sng" dirty="0">
              <a:effectLst>
                <a:outerShdw blurRad="38100" dist="38100" dir="2700000" algn="tl">
                  <a:srgbClr val="336699"/>
                </a:outerShdw>
              </a:effectLst>
              <a:latin typeface="Times New Roman" pitchFamily="18" charset="0"/>
            </a:endParaRPr>
          </a:p>
          <a:p>
            <a:pPr algn="ctr" eaLnBrk="0" hangingPunct="0">
              <a:lnSpc>
                <a:spcPct val="80000"/>
              </a:lnSpc>
              <a:spcBef>
                <a:spcPct val="50000"/>
              </a:spcBef>
              <a:buFontTx/>
              <a:buChar char="•"/>
              <a:defRPr/>
            </a:pPr>
            <a:r>
              <a:rPr lang="en-US" sz="2800" dirty="0">
                <a:solidFill>
                  <a:srgbClr val="FF0000"/>
                </a:solidFill>
                <a:effectLst>
                  <a:outerShdw blurRad="38100" dist="38100" dir="2700000" algn="tl">
                    <a:srgbClr val="FFFFFF"/>
                  </a:outerShdw>
                </a:effectLst>
                <a:latin typeface="Times New Roman" pitchFamily="18" charset="0"/>
              </a:rPr>
              <a:t> </a:t>
            </a:r>
            <a:r>
              <a:rPr lang="en-US" sz="2800" b="1" u="sng" dirty="0">
                <a:solidFill>
                  <a:srgbClr val="FF0000"/>
                </a:solidFill>
                <a:effectLst>
                  <a:outerShdw blurRad="38100" dist="38100" dir="2700000" algn="tl">
                    <a:srgbClr val="FFFFFF"/>
                  </a:outerShdw>
                </a:effectLst>
                <a:latin typeface="Times New Roman" pitchFamily="18" charset="0"/>
              </a:rPr>
              <a:t>Henry </a:t>
            </a:r>
            <a:r>
              <a:rPr lang="en-US" sz="2800" b="1" u="sng" dirty="0">
                <a:solidFill>
                  <a:srgbClr val="FF0000"/>
                </a:solidFill>
                <a:effectLst>
                  <a:outerShdw blurRad="38100" dist="38100" dir="2700000" algn="tl">
                    <a:srgbClr val="FFFFFF"/>
                  </a:outerShdw>
                </a:effectLst>
                <a:latin typeface="Times New Roman" pitchFamily="18" charset="0"/>
              </a:rPr>
              <a:t>Clay</a:t>
            </a:r>
            <a:r>
              <a:rPr lang="en-US" sz="2800" b="1" dirty="0">
                <a:solidFill>
                  <a:srgbClr val="FF0000"/>
                </a:solidFill>
                <a:latin typeface="Times New Roman" pitchFamily="18" charset="0"/>
              </a:rPr>
              <a:t> </a:t>
            </a:r>
            <a:r>
              <a:rPr lang="en-US" sz="2800" b="1" dirty="0">
                <a:latin typeface="Times New Roman" pitchFamily="18" charset="0"/>
              </a:rPr>
              <a:t>supports </a:t>
            </a:r>
            <a:r>
              <a:rPr lang="en-US" sz="2800" b="1" u="sng" dirty="0">
                <a:solidFill>
                  <a:srgbClr val="FF0000"/>
                </a:solidFill>
                <a:effectLst>
                  <a:outerShdw blurRad="38100" dist="38100" dir="2700000" algn="tl">
                    <a:srgbClr val="FFFFFF"/>
                  </a:outerShdw>
                </a:effectLst>
                <a:latin typeface="Times New Roman" pitchFamily="18" charset="0"/>
              </a:rPr>
              <a:t>John Q. Adams</a:t>
            </a:r>
            <a:r>
              <a:rPr lang="en-US" sz="2800" b="1" dirty="0">
                <a:solidFill>
                  <a:srgbClr val="FF0000"/>
                </a:solidFill>
                <a:latin typeface="Times New Roman" pitchFamily="18" charset="0"/>
              </a:rPr>
              <a:t> </a:t>
            </a:r>
            <a:r>
              <a:rPr lang="en-US" sz="2800" b="1" dirty="0">
                <a:latin typeface="Times New Roman" pitchFamily="18" charset="0"/>
              </a:rPr>
              <a:t>and the House of Representatives chooses </a:t>
            </a:r>
            <a:r>
              <a:rPr lang="en-US" sz="2800" b="1" u="sng" dirty="0">
                <a:solidFill>
                  <a:srgbClr val="FF0000"/>
                </a:solidFill>
                <a:effectLst>
                  <a:outerShdw blurRad="38100" dist="38100" dir="2700000" algn="tl">
                    <a:srgbClr val="FFFFFF"/>
                  </a:outerShdw>
                </a:effectLst>
                <a:latin typeface="Times New Roman" pitchFamily="18" charset="0"/>
              </a:rPr>
              <a:t>Adams</a:t>
            </a:r>
            <a:r>
              <a:rPr lang="en-US" sz="2800" b="1" u="sng" dirty="0">
                <a:solidFill>
                  <a:srgbClr val="FF0000"/>
                </a:solidFill>
                <a:latin typeface="Times New Roman" pitchFamily="18" charset="0"/>
              </a:rPr>
              <a:t> as the </a:t>
            </a:r>
            <a:r>
              <a:rPr lang="en-US" sz="2800" b="1" u="sng" dirty="0">
                <a:solidFill>
                  <a:srgbClr val="FF0000"/>
                </a:solidFill>
                <a:effectLst>
                  <a:outerShdw blurRad="38100" dist="38100" dir="2700000" algn="tl">
                    <a:srgbClr val="FFFFFF"/>
                  </a:outerShdw>
                </a:effectLst>
                <a:latin typeface="Times New Roman" pitchFamily="18" charset="0"/>
              </a:rPr>
              <a:t>President</a:t>
            </a:r>
            <a:r>
              <a:rPr lang="en-US" sz="2800" b="1" dirty="0">
                <a:latin typeface="Times New Roman" pitchFamily="18" charset="0"/>
              </a:rPr>
              <a:t>  </a:t>
            </a:r>
            <a:endParaRPr lang="en-US" sz="2800" b="1" dirty="0">
              <a:latin typeface="Times New Roman" pitchFamily="18" charset="0"/>
            </a:endParaRPr>
          </a:p>
          <a:p>
            <a:pPr algn="ctr" eaLnBrk="0" hangingPunct="0">
              <a:lnSpc>
                <a:spcPct val="80000"/>
              </a:lnSpc>
              <a:spcBef>
                <a:spcPct val="50000"/>
              </a:spcBef>
              <a:buFontTx/>
              <a:buChar char="•"/>
              <a:defRPr/>
            </a:pPr>
            <a:r>
              <a:rPr lang="en-US" sz="2800" dirty="0">
                <a:solidFill>
                  <a:srgbClr val="FF0000"/>
                </a:solidFill>
                <a:effectLst>
                  <a:outerShdw blurRad="38100" dist="38100" dir="2700000" algn="tl">
                    <a:srgbClr val="FFFFFF"/>
                  </a:outerShdw>
                </a:effectLst>
                <a:latin typeface="Times New Roman" pitchFamily="18" charset="0"/>
              </a:rPr>
              <a:t> </a:t>
            </a:r>
            <a:r>
              <a:rPr lang="en-US" sz="2800" b="1" u="sng" dirty="0">
                <a:solidFill>
                  <a:srgbClr val="FF0000"/>
                </a:solidFill>
                <a:effectLst>
                  <a:outerShdw blurRad="38100" dist="38100" dir="2700000" algn="tl">
                    <a:srgbClr val="FFFFFF"/>
                  </a:outerShdw>
                </a:effectLst>
                <a:latin typeface="Times New Roman" pitchFamily="18" charset="0"/>
              </a:rPr>
              <a:t>Adams</a:t>
            </a:r>
            <a:r>
              <a:rPr lang="en-US" sz="2800" b="1" dirty="0">
                <a:latin typeface="Times New Roman" pitchFamily="18" charset="0"/>
              </a:rPr>
              <a:t> </a:t>
            </a:r>
            <a:r>
              <a:rPr lang="en-US" sz="2800" b="1" dirty="0">
                <a:latin typeface="Times New Roman" pitchFamily="18" charset="0"/>
              </a:rPr>
              <a:t>appoints </a:t>
            </a:r>
            <a:r>
              <a:rPr lang="en-US" sz="2800" b="1" u="sng" dirty="0">
                <a:solidFill>
                  <a:srgbClr val="FF0000"/>
                </a:solidFill>
                <a:effectLst>
                  <a:outerShdw blurRad="38100" dist="38100" dir="2700000" algn="tl">
                    <a:srgbClr val="FFFFFF"/>
                  </a:outerShdw>
                </a:effectLst>
                <a:latin typeface="Times New Roman" pitchFamily="18" charset="0"/>
              </a:rPr>
              <a:t>Henry Clay</a:t>
            </a:r>
            <a:r>
              <a:rPr lang="en-US" sz="2800" b="1" dirty="0">
                <a:solidFill>
                  <a:srgbClr val="FF0000"/>
                </a:solidFill>
                <a:latin typeface="Times New Roman" pitchFamily="18" charset="0"/>
              </a:rPr>
              <a:t> </a:t>
            </a:r>
            <a:r>
              <a:rPr lang="en-US" sz="2800" b="1" dirty="0">
                <a:latin typeface="Times New Roman" pitchFamily="18" charset="0"/>
              </a:rPr>
              <a:t>as his </a:t>
            </a:r>
            <a:r>
              <a:rPr lang="en-US" sz="2800" b="1" u="sng" dirty="0">
                <a:solidFill>
                  <a:srgbClr val="FF0000"/>
                </a:solidFill>
                <a:effectLst>
                  <a:outerShdw blurRad="38100" dist="38100" dir="2700000" algn="tl">
                    <a:srgbClr val="FFFFFF"/>
                  </a:outerShdw>
                </a:effectLst>
                <a:latin typeface="Times New Roman" pitchFamily="18" charset="0"/>
              </a:rPr>
              <a:t>Secretary of State</a:t>
            </a:r>
            <a:r>
              <a:rPr lang="en-US" sz="2800" b="1" dirty="0">
                <a:latin typeface="Times New Roman" pitchFamily="18" charset="0"/>
              </a:rPr>
              <a:t>….</a:t>
            </a:r>
            <a:endParaRPr lang="en-US" sz="2800" dirty="0">
              <a:solidFill>
                <a:srgbClr val="800000"/>
              </a:solidFill>
              <a:latin typeface="Times New Roman" pitchFamily="18" charset="0"/>
            </a:endParaRPr>
          </a:p>
          <a:p>
            <a:pPr algn="ctr" eaLnBrk="0" hangingPunct="0">
              <a:lnSpc>
                <a:spcPct val="80000"/>
              </a:lnSpc>
              <a:spcBef>
                <a:spcPct val="50000"/>
              </a:spcBef>
              <a:buFontTx/>
              <a:buChar char="•"/>
              <a:defRPr/>
            </a:pPr>
            <a:r>
              <a:rPr lang="en-US" sz="2800" b="1" dirty="0">
                <a:latin typeface="Times New Roman" pitchFamily="18" charset="0"/>
              </a:rPr>
              <a:t>Jackson cries out </a:t>
            </a:r>
            <a:r>
              <a:rPr lang="en-US" sz="2800" b="1" dirty="0">
                <a:latin typeface="Times New Roman" pitchFamily="18" charset="0"/>
              </a:rPr>
              <a:t>“CORRUPTION!” and </a:t>
            </a:r>
            <a:r>
              <a:rPr lang="en-US" sz="2800" b="1" dirty="0">
                <a:latin typeface="Times New Roman" pitchFamily="18" charset="0"/>
              </a:rPr>
              <a:t>calls this the </a:t>
            </a:r>
            <a:r>
              <a:rPr lang="en-US" sz="2800" b="1" dirty="0">
                <a:solidFill>
                  <a:srgbClr val="FF0000"/>
                </a:solidFill>
                <a:latin typeface="Times New Roman" pitchFamily="18" charset="0"/>
              </a:rPr>
              <a:t>“</a:t>
            </a:r>
            <a:r>
              <a:rPr lang="en-US" sz="2800" b="1" u="sng" dirty="0">
                <a:solidFill>
                  <a:srgbClr val="FF0000"/>
                </a:solidFill>
                <a:effectLst>
                  <a:outerShdw blurRad="38100" dist="38100" dir="2700000" algn="tl">
                    <a:srgbClr val="FFFFFF"/>
                  </a:outerShdw>
                </a:effectLst>
                <a:latin typeface="Times New Roman" pitchFamily="18" charset="0"/>
              </a:rPr>
              <a:t>Corrupt </a:t>
            </a:r>
            <a:r>
              <a:rPr lang="en-US" sz="2800" b="1" u="sng" dirty="0">
                <a:solidFill>
                  <a:srgbClr val="FF0000"/>
                </a:solidFill>
                <a:effectLst>
                  <a:outerShdw blurRad="38100" dist="38100" dir="2700000" algn="tl">
                    <a:srgbClr val="FFFFFF"/>
                  </a:outerShdw>
                </a:effectLst>
                <a:latin typeface="Times New Roman" pitchFamily="18" charset="0"/>
              </a:rPr>
              <a:t>Bargain</a:t>
            </a:r>
            <a:r>
              <a:rPr lang="en-US" sz="2800" b="1" dirty="0">
                <a:solidFill>
                  <a:srgbClr val="FF0000"/>
                </a:solidFill>
                <a:latin typeface="Times New Roman" pitchFamily="18" charset="0"/>
              </a:rPr>
              <a:t>”  </a:t>
            </a:r>
            <a:endParaRPr lang="en-US" sz="2800" b="1" dirty="0">
              <a:solidFill>
                <a:srgbClr val="FF0000"/>
              </a:solidFill>
              <a:latin typeface="Times New Roman" pitchFamily="18" charset="0"/>
            </a:endParaRPr>
          </a:p>
          <a:p>
            <a:pPr algn="ctr" eaLnBrk="0" hangingPunct="0">
              <a:lnSpc>
                <a:spcPct val="80000"/>
              </a:lnSpc>
              <a:spcBef>
                <a:spcPct val="50000"/>
              </a:spcBef>
              <a:buFontTx/>
              <a:buChar char="•"/>
              <a:defRPr/>
            </a:pPr>
            <a:r>
              <a:rPr lang="en-US" sz="2800" b="1" dirty="0">
                <a:latin typeface="Times New Roman" pitchFamily="18" charset="0"/>
              </a:rPr>
              <a:t>Jackson promises he would run again for the Presidency in 1828 and would smash </a:t>
            </a:r>
            <a:r>
              <a:rPr lang="en-US" sz="2800" b="1" dirty="0">
                <a:latin typeface="Times New Roman" pitchFamily="18" charset="0"/>
              </a:rPr>
              <a:t>Adams!</a:t>
            </a:r>
            <a:endParaRPr lang="en-US" sz="2800" b="1" dirty="0">
              <a:latin typeface="Times New Roman" pitchFamily="18" charset="0"/>
            </a:endParaRPr>
          </a:p>
          <a:p>
            <a:pPr eaLnBrk="0" hangingPunct="0">
              <a:spcBef>
                <a:spcPct val="50000"/>
              </a:spcBef>
              <a:defRPr/>
            </a:pPr>
            <a:endParaRPr lang="en-US" sz="2800" b="1" dirty="0">
              <a:latin typeface="Times New Roman" pitchFamily="18" charset="0"/>
            </a:endParaRPr>
          </a:p>
        </p:txBody>
      </p:sp>
      <p:pic>
        <p:nvPicPr>
          <p:cNvPr id="7171" name="Picture 3" descr="Henry Clay"/>
          <p:cNvPicPr>
            <a:picLocks noChangeAspect="1" noChangeArrowheads="1"/>
          </p:cNvPicPr>
          <p:nvPr/>
        </p:nvPicPr>
        <p:blipFill>
          <a:blip r:embed="rId2">
            <a:extLst>
              <a:ext uri="{28A0092B-C50C-407E-A947-70E740481C1C}">
                <a14:useLocalDpi xmlns:a14="http://schemas.microsoft.com/office/drawing/2010/main" val="0"/>
              </a:ext>
            </a:extLst>
          </a:blip>
          <a:srcRect l="26392" t="11342" r="23978" b="46779"/>
          <a:stretch>
            <a:fillRect/>
          </a:stretch>
        </p:blipFill>
        <p:spPr bwMode="auto">
          <a:xfrm>
            <a:off x="1828800" y="990600"/>
            <a:ext cx="1447800" cy="16764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72" name="WordArt 4"/>
          <p:cNvSpPr>
            <a:spLocks noChangeArrowheads="1" noChangeShapeType="1" noTextEdit="1"/>
          </p:cNvSpPr>
          <p:nvPr/>
        </p:nvSpPr>
        <p:spPr bwMode="auto">
          <a:xfrm>
            <a:off x="1905000" y="76200"/>
            <a:ext cx="8305800" cy="609600"/>
          </a:xfrm>
          <a:prstGeom prst="rect">
            <a:avLst/>
          </a:prstGeom>
        </p:spPr>
        <p:txBody>
          <a:bodyPr wrap="none" fromWordArt="1">
            <a:prstTxWarp prst="textCanUp">
              <a:avLst>
                <a:gd name="adj" fmla="val 85713"/>
              </a:avLst>
            </a:prstTxWarp>
          </a:bodyPr>
          <a:lstStyle/>
          <a:p>
            <a:pPr algn="ctr"/>
            <a:r>
              <a:rPr lang="en-US" sz="2400" kern="10">
                <a:ln w="19050">
                  <a:solidFill>
                    <a:srgbClr val="FFFF00"/>
                  </a:solidFill>
                  <a:round/>
                  <a:headEnd/>
                  <a:tailEnd/>
                </a:ln>
                <a:effectLst>
                  <a:outerShdw blurRad="63500" dist="38099" dir="2700000" algn="ctr" rotWithShape="0">
                    <a:srgbClr val="990000">
                      <a:alpha val="74998"/>
                    </a:srgbClr>
                  </a:outerShdw>
                </a:effectLst>
                <a:latin typeface="Impact" charset="0"/>
                <a:ea typeface="Impact" charset="0"/>
                <a:cs typeface="Impact" charset="0"/>
              </a:rPr>
              <a:t>ADAMS   VS   JACKSON</a:t>
            </a:r>
          </a:p>
        </p:txBody>
      </p:sp>
      <p:sp>
        <p:nvSpPr>
          <p:cNvPr id="7173" name="Rectangle 5"/>
          <p:cNvSpPr>
            <a:spLocks noChangeArrowheads="1"/>
          </p:cNvSpPr>
          <p:nvPr/>
        </p:nvSpPr>
        <p:spPr bwMode="auto">
          <a:xfrm>
            <a:off x="9067800" y="152400"/>
            <a:ext cx="91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500">
                <a:solidFill>
                  <a:schemeClr val="tx2"/>
                </a:solidFill>
              </a:rPr>
              <a:t>corrupt</a:t>
            </a:r>
            <a:endParaRPr lang="en-US" altLang="en-US" sz="1800">
              <a:solidFill>
                <a:schemeClr val="tx2"/>
              </a:solidFill>
            </a:endParaRPr>
          </a:p>
        </p:txBody>
      </p:sp>
      <p:pic>
        <p:nvPicPr>
          <p:cNvPr id="7174" name="Picture 6" descr="bigjqa"/>
          <p:cNvPicPr>
            <a:picLocks noChangeAspect="1" noChangeArrowheads="1"/>
          </p:cNvPicPr>
          <p:nvPr/>
        </p:nvPicPr>
        <p:blipFill>
          <a:blip r:embed="rId3">
            <a:extLst>
              <a:ext uri="{28A0092B-C50C-407E-A947-70E740481C1C}">
                <a14:useLocalDpi xmlns:a14="http://schemas.microsoft.com/office/drawing/2010/main" val="0"/>
              </a:ext>
            </a:extLst>
          </a:blip>
          <a:srcRect l="25130" t="15591" r="7721" b="17741"/>
          <a:stretch>
            <a:fillRect/>
          </a:stretch>
        </p:blipFill>
        <p:spPr bwMode="auto">
          <a:xfrm>
            <a:off x="8686800" y="990600"/>
            <a:ext cx="1460500" cy="16764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mage result for corrupt barg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057401"/>
            <a:ext cx="5105400" cy="395668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age result for corrupt bargain me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190" y="743612"/>
            <a:ext cx="5187950" cy="59882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34024" y="5866311"/>
            <a:ext cx="2008307"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6"/>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741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dissolv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600200" y="457200"/>
            <a:ext cx="8991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25400" dir="10800000" algn="ctr" rotWithShape="0">
                    <a:schemeClr val="bg1">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60000"/>
              </a:lnSpc>
              <a:spcBef>
                <a:spcPct val="50000"/>
              </a:spcBef>
              <a:buFontTx/>
              <a:buNone/>
            </a:pPr>
            <a:r>
              <a:rPr lang="en-US" altLang="en-US" sz="5400" u="sng">
                <a:latin typeface="Impact" charset="0"/>
              </a:rPr>
              <a:t>The Corrupt Bargain</a:t>
            </a:r>
            <a:r>
              <a:rPr lang="en-US" altLang="en-US" sz="4400" b="1">
                <a:solidFill>
                  <a:srgbClr val="660033"/>
                </a:solidFill>
                <a:latin typeface="Impact" charset="0"/>
              </a:rPr>
              <a:t>  </a:t>
            </a:r>
          </a:p>
          <a:p>
            <a:pPr>
              <a:lnSpc>
                <a:spcPct val="90000"/>
              </a:lnSpc>
              <a:spcBef>
                <a:spcPct val="50000"/>
              </a:spcBef>
              <a:buFontTx/>
              <a:buNone/>
            </a:pPr>
            <a:endParaRPr lang="en-US" altLang="en-US" sz="4400" b="1" u="sng">
              <a:latin typeface="Impact" charset="0"/>
            </a:endParaRPr>
          </a:p>
        </p:txBody>
      </p:sp>
      <p:sp>
        <p:nvSpPr>
          <p:cNvPr id="18435" name="Text Box 3"/>
          <p:cNvSpPr txBox="1">
            <a:spLocks noChangeArrowheads="1"/>
          </p:cNvSpPr>
          <p:nvPr/>
        </p:nvSpPr>
        <p:spPr bwMode="auto">
          <a:xfrm>
            <a:off x="1524000" y="1600201"/>
            <a:ext cx="9144000" cy="556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75000"/>
              </a:lnSpc>
              <a:spcBef>
                <a:spcPct val="25000"/>
              </a:spcBef>
              <a:buFontTx/>
              <a:buNone/>
            </a:pPr>
            <a:r>
              <a:rPr lang="en-US" altLang="en-US" sz="2800" dirty="0">
                <a:latin typeface="Impact" charset="0"/>
              </a:rPr>
              <a:t>Suspicions of a </a:t>
            </a:r>
            <a:r>
              <a:rPr lang="en-US" altLang="en-US" sz="2800" u="sng" dirty="0">
                <a:solidFill>
                  <a:srgbClr val="0000CC"/>
                </a:solidFill>
                <a:latin typeface="Impact" charset="0"/>
              </a:rPr>
              <a:t>“corrupt bargain”</a:t>
            </a:r>
            <a:r>
              <a:rPr lang="en-US" altLang="en-US" sz="2800" dirty="0">
                <a:latin typeface="Impact" charset="0"/>
              </a:rPr>
              <a:t> have been strengthened by entries in the diary of John Q. Adams.  On January 1, 1825, after a public dinner, he wrote</a:t>
            </a:r>
            <a:r>
              <a:rPr lang="en-US" altLang="en-US" dirty="0">
                <a:latin typeface="Impact" charset="0"/>
              </a:rPr>
              <a:t>,</a:t>
            </a:r>
          </a:p>
          <a:p>
            <a:pPr algn="ctr">
              <a:lnSpc>
                <a:spcPct val="75000"/>
              </a:lnSpc>
              <a:spcBef>
                <a:spcPct val="25000"/>
              </a:spcBef>
              <a:buFontTx/>
              <a:buNone/>
            </a:pPr>
            <a:r>
              <a:rPr lang="en-US" altLang="en-US" sz="2800" b="1" i="1" dirty="0">
                <a:latin typeface="Times New Roman" charset="0"/>
              </a:rPr>
              <a:t>“He (Clay) told me (in a whisper) that he should be glad to have with me soon some confidential conversation upon public affairs.  I said I should be happy to have it whenever it might suit his convenience.”</a:t>
            </a:r>
          </a:p>
          <a:p>
            <a:pPr algn="ctr">
              <a:lnSpc>
                <a:spcPct val="75000"/>
              </a:lnSpc>
              <a:spcBef>
                <a:spcPct val="25000"/>
              </a:spcBef>
              <a:buFontTx/>
              <a:buNone/>
            </a:pPr>
            <a:r>
              <a:rPr lang="en-US" altLang="en-US" sz="2800" b="1" dirty="0">
                <a:latin typeface="Times New Roman" charset="0"/>
              </a:rPr>
              <a:t>In the diary entry for January 9, reads in part,</a:t>
            </a:r>
          </a:p>
          <a:p>
            <a:pPr algn="ctr">
              <a:lnSpc>
                <a:spcPct val="75000"/>
              </a:lnSpc>
              <a:spcBef>
                <a:spcPct val="25000"/>
              </a:spcBef>
              <a:buFontTx/>
              <a:buNone/>
            </a:pPr>
            <a:r>
              <a:rPr lang="en-US" altLang="en-US" sz="2800" b="1" i="1" dirty="0">
                <a:latin typeface="Times New Roman" charset="0"/>
              </a:rPr>
              <a:t>“Mr. Clay came at six and spent the evening with me in a long conversation explanatory of the past and prospective of the future.”</a:t>
            </a:r>
          </a:p>
          <a:p>
            <a:pPr algn="ctr">
              <a:lnSpc>
                <a:spcPct val="75000"/>
              </a:lnSpc>
              <a:spcBef>
                <a:spcPct val="25000"/>
              </a:spcBef>
              <a:buFontTx/>
              <a:buNone/>
            </a:pPr>
            <a:r>
              <a:rPr lang="en-US" altLang="en-US" sz="2800" b="1" dirty="0">
                <a:latin typeface="Times New Roman" charset="0"/>
              </a:rPr>
              <a:t>Exactly a month later, with Clay’s backing, Adams was elected.  This happened because Clay was Speaker of the House…..They also hated Andrew Jackson…...</a:t>
            </a:r>
          </a:p>
          <a:p>
            <a:pPr algn="ctr">
              <a:lnSpc>
                <a:spcPct val="75000"/>
              </a:lnSpc>
              <a:spcBef>
                <a:spcPct val="25000"/>
              </a:spcBef>
              <a:buFontTx/>
              <a:buNone/>
            </a:pPr>
            <a:endParaRPr lang="en-US" altLang="en-US" sz="2800" b="1" i="1" dirty="0">
              <a:latin typeface="Times New Roman" charset="0"/>
            </a:endParaRPr>
          </a:p>
        </p:txBody>
      </p:sp>
      <p:sp>
        <p:nvSpPr>
          <p:cNvPr id="8196" name="Rectangle 4"/>
          <p:cNvSpPr>
            <a:spLocks noChangeArrowheads="1"/>
          </p:cNvSpPr>
          <p:nvPr/>
        </p:nvSpPr>
        <p:spPr bwMode="auto">
          <a:xfrm>
            <a:off x="9601200" y="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a:solidFill>
                  <a:schemeClr val="tx2"/>
                </a:solidFill>
              </a:rPr>
              <a:t>corrupt1</a:t>
            </a:r>
            <a:endParaRPr lang="en-US" altLang="en-US" sz="4400">
              <a:solidFill>
                <a:schemeClr val="tx2"/>
              </a:solidFill>
            </a:endParaRPr>
          </a:p>
        </p:txBody>
      </p:sp>
      <p:pic>
        <p:nvPicPr>
          <p:cNvPr id="8197" name="Picture 6" descr="Henry Clay"/>
          <p:cNvPicPr>
            <a:picLocks noChangeAspect="1" noChangeArrowheads="1"/>
          </p:cNvPicPr>
          <p:nvPr/>
        </p:nvPicPr>
        <p:blipFill>
          <a:blip r:embed="rId2">
            <a:extLst>
              <a:ext uri="{28A0092B-C50C-407E-A947-70E740481C1C}">
                <a14:useLocalDpi xmlns:a14="http://schemas.microsoft.com/office/drawing/2010/main" val="0"/>
              </a:ext>
            </a:extLst>
          </a:blip>
          <a:srcRect l="26392" t="11342" r="23978" b="46779"/>
          <a:stretch>
            <a:fillRect/>
          </a:stretch>
        </p:blipFill>
        <p:spPr bwMode="auto">
          <a:xfrm>
            <a:off x="1676401" y="152400"/>
            <a:ext cx="1184275" cy="13716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7" descr="bigjqa"/>
          <p:cNvPicPr>
            <a:picLocks noChangeAspect="1" noChangeArrowheads="1"/>
          </p:cNvPicPr>
          <p:nvPr/>
        </p:nvPicPr>
        <p:blipFill>
          <a:blip r:embed="rId3">
            <a:extLst>
              <a:ext uri="{28A0092B-C50C-407E-A947-70E740481C1C}">
                <a14:useLocalDpi xmlns:a14="http://schemas.microsoft.com/office/drawing/2010/main" val="0"/>
              </a:ext>
            </a:extLst>
          </a:blip>
          <a:srcRect l="25130" t="15591" r="7721" b="17741"/>
          <a:stretch>
            <a:fillRect/>
          </a:stretch>
        </p:blipFill>
        <p:spPr bwMode="auto">
          <a:xfrm>
            <a:off x="9296400" y="152400"/>
            <a:ext cx="1195388" cy="13716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2" name="Picture 2" descr="mage result for hmmm 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88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5122"/>
                                        </p:tgtEl>
                                      </p:cBhvr>
                                    </p:animEffect>
                                    <p:set>
                                      <p:cBhvr>
                                        <p:cTn id="11" dur="1" fill="hold">
                                          <p:stCondLst>
                                            <p:cond delay="499"/>
                                          </p:stCondLst>
                                        </p:cTn>
                                        <p:tgtEl>
                                          <p:spTgt spid="512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8434"/>
                                        </p:tgtEl>
                                        <p:attrNameLst>
                                          <p:attrName>style.visibility</p:attrName>
                                        </p:attrNameLst>
                                      </p:cBhvr>
                                      <p:to>
                                        <p:strVal val="visible"/>
                                      </p:to>
                                    </p:set>
                                    <p:anim calcmode="lin" valueType="num">
                                      <p:cBhvr additive="base">
                                        <p:cTn id="16" dur="500" fill="hold"/>
                                        <p:tgtEl>
                                          <p:spTgt spid="18434"/>
                                        </p:tgtEl>
                                        <p:attrNameLst>
                                          <p:attrName>ppt_x</p:attrName>
                                        </p:attrNameLst>
                                      </p:cBhvr>
                                      <p:tavLst>
                                        <p:tav tm="0">
                                          <p:val>
                                            <p:strVal val="0-#ppt_w/2"/>
                                          </p:val>
                                        </p:tav>
                                        <p:tav tm="100000">
                                          <p:val>
                                            <p:strVal val="#ppt_x"/>
                                          </p:val>
                                        </p:tav>
                                      </p:tavLst>
                                    </p:anim>
                                    <p:anim calcmode="lin" valueType="num">
                                      <p:cBhvr additive="base">
                                        <p:cTn id="17"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18435">
                                            <p:txEl>
                                              <p:pRg st="0" end="0"/>
                                            </p:txEl>
                                          </p:spTgt>
                                        </p:tgtEl>
                                        <p:attrNameLst>
                                          <p:attrName>style.visibility</p:attrName>
                                        </p:attrNameLst>
                                      </p:cBhvr>
                                      <p:to>
                                        <p:strVal val="visible"/>
                                      </p:to>
                                    </p:set>
                                    <p:anim calcmode="lin" valueType="num">
                                      <p:cBhvr additive="base">
                                        <p:cTn id="22"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43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8435">
                                            <p:txEl>
                                              <p:pRg st="1" end="1"/>
                                            </p:txEl>
                                          </p:spTgt>
                                        </p:tgtEl>
                                        <p:attrNameLst>
                                          <p:attrName>style.visibility</p:attrName>
                                        </p:attrNameLst>
                                      </p:cBhvr>
                                      <p:to>
                                        <p:strVal val="visible"/>
                                      </p:to>
                                    </p:set>
                                    <p:anim calcmode="lin" valueType="num">
                                      <p:cBhvr additive="base">
                                        <p:cTn id="28"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43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18435">
                                            <p:txEl>
                                              <p:pRg st="2" end="2"/>
                                            </p:txEl>
                                          </p:spTgt>
                                        </p:tgtEl>
                                        <p:attrNameLst>
                                          <p:attrName>style.visibility</p:attrName>
                                        </p:attrNameLst>
                                      </p:cBhvr>
                                      <p:to>
                                        <p:strVal val="visible"/>
                                      </p:to>
                                    </p:set>
                                    <p:anim calcmode="lin" valueType="num">
                                      <p:cBhvr additive="base">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43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 calcmode="lin" valueType="num">
                                      <p:cBhvr additive="base">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43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 calcmode="lin" valueType="num">
                                      <p:cBhvr additive="base">
                                        <p:cTn id="46"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843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2357</Words>
  <Application>Microsoft Macintosh PowerPoint</Application>
  <PresentationFormat>Widescreen</PresentationFormat>
  <Paragraphs>251</Paragraphs>
  <Slides>43</Slides>
  <Notes>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9" baseType="lpstr">
      <vt:lpstr>Arial Black</vt:lpstr>
      <vt:lpstr>Arial Narrow</vt:lpstr>
      <vt:lpstr>Book Antiqua Alternative</vt:lpstr>
      <vt:lpstr>Calibri</vt:lpstr>
      <vt:lpstr>Calibri Light</vt:lpstr>
      <vt:lpstr>Comic Sans MS</vt:lpstr>
      <vt:lpstr>Georgia</vt:lpstr>
      <vt:lpstr>Impact</vt:lpstr>
      <vt:lpstr>ＭＳ Ｐゴシック</vt:lpstr>
      <vt:lpstr>Old Town</vt:lpstr>
      <vt:lpstr>Times New Roman</vt:lpstr>
      <vt:lpstr>Western</vt:lpstr>
      <vt:lpstr>Wingdings</vt:lpstr>
      <vt:lpstr>Arial</vt:lpstr>
      <vt:lpstr>Office Theme</vt:lpstr>
      <vt:lpstr>Bitmap Image</vt:lpstr>
      <vt:lpstr>PowerPoint Presentation</vt:lpstr>
      <vt:lpstr>PowerPoint Presentation</vt:lpstr>
      <vt:lpstr>PowerPoint Presentation</vt:lpstr>
      <vt:lpstr>PowerPoint Presentation</vt:lpstr>
      <vt:lpstr>Key Events Leading to Jackson’s Presidency</vt:lpstr>
      <vt:lpstr>PowerPoint Presentation</vt:lpstr>
      <vt:lpstr>PowerPoint Presentation</vt:lpstr>
      <vt:lpstr>PowerPoint Presentation</vt:lpstr>
      <vt:lpstr>PowerPoint Presentation</vt:lpstr>
      <vt:lpstr>PowerPoint Presentation</vt:lpstr>
      <vt:lpstr>PowerPoint Presentation</vt:lpstr>
      <vt:lpstr>New parties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King Andrew</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cp:revision>
  <dcterms:created xsi:type="dcterms:W3CDTF">2016-12-20T15:13:53Z</dcterms:created>
  <dcterms:modified xsi:type="dcterms:W3CDTF">2016-12-20T15:14:45Z</dcterms:modified>
</cp:coreProperties>
</file>