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8" r:id="rId2"/>
    <p:sldId id="279" r:id="rId3"/>
    <p:sldId id="280" r:id="rId4"/>
    <p:sldId id="281" r:id="rId5"/>
    <p:sldId id="282" r:id="rId6"/>
    <p:sldId id="283" r:id="rId7"/>
    <p:sldId id="284" r:id="rId8"/>
    <p:sldId id="286" r:id="rId9"/>
    <p:sldId id="287" r:id="rId10"/>
    <p:sldId id="288" r:id="rId11"/>
    <p:sldId id="289" r:id="rId12"/>
    <p:sldId id="290" r:id="rId13"/>
    <p:sldId id="291" r:id="rId14"/>
    <p:sldId id="292" r:id="rId15"/>
    <p:sldId id="273"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914AF-E8D9-2F48-945F-6E08326D1BAC}" type="datetimeFigureOut">
              <a:rPr lang="en-US" smtClean="0"/>
              <a:t>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C4A64-A7F6-054F-A9EE-56DC36627071}" type="slidenum">
              <a:rPr lang="en-US" smtClean="0"/>
              <a:t>‹#›</a:t>
            </a:fld>
            <a:endParaRPr lang="en-US"/>
          </a:p>
        </p:txBody>
      </p:sp>
    </p:spTree>
    <p:extLst>
      <p:ext uri="{BB962C8B-B14F-4D97-AF65-F5344CB8AC3E}">
        <p14:creationId xmlns:p14="http://schemas.microsoft.com/office/powerpoint/2010/main" val="144405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1" y="4344025"/>
            <a:ext cx="5486399" cy="4114488"/>
          </a:xfrm>
          <a:prstGeom prst="rect">
            <a:avLst/>
          </a:prstGeom>
        </p:spPr>
        <p:txBody>
          <a:bodyPr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42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001AD3-7E83-1D42-AE50-53E9F7655F84}"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41884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1AD3-7E83-1D42-AE50-53E9F7655F84}"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14533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1AD3-7E83-1D42-AE50-53E9F7655F84}"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91317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001AD3-7E83-1D42-AE50-53E9F7655F84}"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13946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01AD3-7E83-1D42-AE50-53E9F7655F84}" type="datetimeFigureOut">
              <a:rPr lang="en-US" smtClean="0"/>
              <a:t>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103904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001AD3-7E83-1D42-AE50-53E9F7655F84}" type="datetimeFigureOut">
              <a:rPr lang="en-US" smtClean="0"/>
              <a:t>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196862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01AD3-7E83-1D42-AE50-53E9F7655F84}" type="datetimeFigureOut">
              <a:rPr lang="en-US" smtClean="0"/>
              <a:t>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32259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001AD3-7E83-1D42-AE50-53E9F7655F84}" type="datetimeFigureOut">
              <a:rPr lang="en-US" smtClean="0"/>
              <a:t>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164755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01AD3-7E83-1D42-AE50-53E9F7655F84}" type="datetimeFigureOut">
              <a:rPr lang="en-US" smtClean="0"/>
              <a:t>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85843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01AD3-7E83-1D42-AE50-53E9F7655F84}" type="datetimeFigureOut">
              <a:rPr lang="en-US" smtClean="0"/>
              <a:t>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98879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01AD3-7E83-1D42-AE50-53E9F7655F84}" type="datetimeFigureOut">
              <a:rPr lang="en-US" smtClean="0"/>
              <a:t>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59BA3-1413-114A-9E2E-5CA604AB09C3}" type="slidenum">
              <a:rPr lang="en-US" smtClean="0"/>
              <a:t>‹#›</a:t>
            </a:fld>
            <a:endParaRPr lang="en-US"/>
          </a:p>
        </p:txBody>
      </p:sp>
    </p:spTree>
    <p:extLst>
      <p:ext uri="{BB962C8B-B14F-4D97-AF65-F5344CB8AC3E}">
        <p14:creationId xmlns:p14="http://schemas.microsoft.com/office/powerpoint/2010/main" val="1471188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01AD3-7E83-1D42-AE50-53E9F7655F84}" type="datetimeFigureOut">
              <a:rPr lang="en-US" smtClean="0"/>
              <a:t>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59BA3-1413-114A-9E2E-5CA604AB09C3}" type="slidenum">
              <a:rPr lang="en-US" smtClean="0"/>
              <a:t>‹#›</a:t>
            </a:fld>
            <a:endParaRPr lang="en-US"/>
          </a:p>
        </p:txBody>
      </p:sp>
    </p:spTree>
    <p:extLst>
      <p:ext uri="{BB962C8B-B14F-4D97-AF65-F5344CB8AC3E}">
        <p14:creationId xmlns:p14="http://schemas.microsoft.com/office/powerpoint/2010/main" val="2018713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apcentral.collegeboard.com/apc/members/exam/exam_information/2089.html#free-response-collection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06877" y="2734103"/>
          <a:ext cx="8721969" cy="3798570"/>
        </p:xfrm>
        <a:graphic>
          <a:graphicData uri="http://schemas.openxmlformats.org/drawingml/2006/table">
            <a:tbl>
              <a:tblPr/>
              <a:tblGrid>
                <a:gridCol w="1561514"/>
                <a:gridCol w="7160455"/>
              </a:tblGrid>
              <a:tr h="0">
                <a:tc>
                  <a:txBody>
                    <a:bodyPr/>
                    <a:lstStyle/>
                    <a:p>
                      <a:pPr fontAlgn="t"/>
                      <a:r>
                        <a:rPr lang="en-US" sz="3000" b="1" i="0">
                          <a:solidFill>
                            <a:srgbClr val="000000"/>
                          </a:solidFill>
                          <a:effectLst/>
                          <a:latin typeface="Arial" charset="0"/>
                        </a:rPr>
                        <a:t>Section II: Part B</a:t>
                      </a:r>
                    </a:p>
                  </a:txBody>
                  <a:tcPr marT="95250">
                    <a:lnL>
                      <a:noFill/>
                    </a:lnL>
                    <a:lnR>
                      <a:noFill/>
                    </a:lnR>
                    <a:lnT>
                      <a:noFill/>
                    </a:lnT>
                    <a:lnB>
                      <a:noFill/>
                    </a:lnB>
                    <a:solidFill>
                      <a:srgbClr val="FFFFFF"/>
                    </a:solidFill>
                  </a:tcPr>
                </a:tc>
                <a:tc>
                  <a:txBody>
                    <a:bodyPr/>
                    <a:lstStyle/>
                    <a:p>
                      <a:pPr fontAlgn="t"/>
                      <a:r>
                        <a:rPr lang="en-US" sz="3000" b="1" i="0" u="none" strike="noStrike" dirty="0">
                          <a:solidFill>
                            <a:srgbClr val="005396"/>
                          </a:solidFill>
                          <a:effectLst/>
                          <a:latin typeface="Arial" charset="0"/>
                          <a:hlinkClick r:id="rId2" tooltip="Long Essay"/>
                        </a:rPr>
                        <a:t>Long Essay</a:t>
                      </a:r>
                      <a:r>
                        <a:rPr lang="en-US" sz="3000" b="0" i="0" dirty="0">
                          <a:solidFill>
                            <a:srgbClr val="000000"/>
                          </a:solidFill>
                          <a:effectLst/>
                          <a:latin typeface="Arial" charset="0"/>
                        </a:rPr>
                        <a:t> — </a:t>
                      </a:r>
                      <a:r>
                        <a:rPr lang="en-US" sz="3000" b="1" i="0" dirty="0">
                          <a:solidFill>
                            <a:srgbClr val="000000"/>
                          </a:solidFill>
                          <a:effectLst/>
                          <a:latin typeface="Arial" charset="0"/>
                        </a:rPr>
                        <a:t>1 Question | 35 Minutes | 15% of Exam Score</a:t>
                      </a:r>
                    </a:p>
                    <a:p>
                      <a:pPr fontAlgn="t">
                        <a:buFont typeface="Arial" charset="0"/>
                        <a:buChar char="•"/>
                      </a:pPr>
                      <a:r>
                        <a:rPr lang="en-US" sz="3000" b="0" i="0" dirty="0" smtClean="0">
                          <a:solidFill>
                            <a:srgbClr val="000000"/>
                          </a:solidFill>
                          <a:effectLst/>
                          <a:latin typeface="Arial" charset="0"/>
                        </a:rPr>
                        <a:t> Students </a:t>
                      </a:r>
                      <a:r>
                        <a:rPr lang="en-US" sz="3000" b="0" i="0" dirty="0">
                          <a:solidFill>
                            <a:srgbClr val="000000"/>
                          </a:solidFill>
                          <a:effectLst/>
                          <a:latin typeface="Arial" charset="0"/>
                        </a:rPr>
                        <a:t>select one question among two.</a:t>
                      </a:r>
                    </a:p>
                    <a:p>
                      <a:pPr fontAlgn="t">
                        <a:buFont typeface="Arial" charset="0"/>
                        <a:buChar char="•"/>
                      </a:pPr>
                      <a:r>
                        <a:rPr lang="en-US" sz="3000" b="0" i="0" dirty="0" smtClean="0">
                          <a:solidFill>
                            <a:srgbClr val="000000"/>
                          </a:solidFill>
                          <a:effectLst/>
                          <a:latin typeface="Arial" charset="0"/>
                        </a:rPr>
                        <a:t> Explain </a:t>
                      </a:r>
                      <a:r>
                        <a:rPr lang="en-US" sz="3000" b="0" i="0" dirty="0">
                          <a:solidFill>
                            <a:srgbClr val="000000"/>
                          </a:solidFill>
                          <a:effectLst/>
                          <a:latin typeface="Arial" charset="0"/>
                        </a:rPr>
                        <a:t>and analyze significant issues in U.S. history.</a:t>
                      </a:r>
                    </a:p>
                    <a:p>
                      <a:pPr fontAlgn="t">
                        <a:buFont typeface="Arial" charset="0"/>
                        <a:buChar char="•"/>
                      </a:pPr>
                      <a:r>
                        <a:rPr lang="en-US" sz="3000" b="0" i="0" dirty="0" smtClean="0">
                          <a:solidFill>
                            <a:srgbClr val="000000"/>
                          </a:solidFill>
                          <a:effectLst/>
                          <a:latin typeface="Arial" charset="0"/>
                        </a:rPr>
                        <a:t> Develop </a:t>
                      </a:r>
                      <a:r>
                        <a:rPr lang="en-US" sz="3000" b="0" i="0" dirty="0">
                          <a:solidFill>
                            <a:srgbClr val="000000"/>
                          </a:solidFill>
                          <a:effectLst/>
                          <a:latin typeface="Arial" charset="0"/>
                        </a:rPr>
                        <a:t>an argument supported by an analysis of historical evidence.</a:t>
                      </a:r>
                    </a:p>
                  </a:txBody>
                  <a:tcPr marL="317500" marT="95250">
                    <a:lnL>
                      <a:noFill/>
                    </a:lnL>
                    <a:lnR>
                      <a:noFill/>
                    </a:lnR>
                    <a:lnT>
                      <a:noFill/>
                    </a:lnT>
                    <a:lnB>
                      <a:noFill/>
                    </a:lnB>
                    <a:solidFill>
                      <a:srgbClr val="FFFFFF"/>
                    </a:solidFill>
                  </a:tcPr>
                </a:tc>
              </a:tr>
            </a:tbl>
          </a:graphicData>
        </a:graphic>
      </p:graphicFrame>
      <p:sp>
        <p:nvSpPr>
          <p:cNvPr id="3" name="Rectangle 2"/>
          <p:cNvSpPr/>
          <p:nvPr/>
        </p:nvSpPr>
        <p:spPr>
          <a:xfrm>
            <a:off x="2124732" y="309489"/>
            <a:ext cx="7886261" cy="707886"/>
          </a:xfrm>
          <a:prstGeom prst="rect">
            <a:avLst/>
          </a:prstGeom>
          <a:solidFill>
            <a:srgbClr val="FFC000"/>
          </a:solidFill>
        </p:spPr>
        <p:txBody>
          <a:bodyPr wrap="none" lIns="91440" tIns="45720" rIns="91440" bIns="45720">
            <a:sp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APUSH EXAM </a:t>
            </a:r>
            <a:r>
              <a:rPr lang="mr-IN"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Friday May 5</a:t>
            </a:r>
            <a:r>
              <a:rPr lang="en-US" sz="4000"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2017</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01674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424283" y="44228"/>
            <a:ext cx="2151046" cy="2076185"/>
            <a:chOff x="106840436" y="109991821"/>
            <a:chExt cx="1933144" cy="2630905"/>
          </a:xfrm>
        </p:grpSpPr>
        <p:sp>
          <p:nvSpPr>
            <p:cNvPr id="5" name="AutoShape 3"/>
            <p:cNvSpPr>
              <a:spLocks noChangeArrowheads="1"/>
            </p:cNvSpPr>
            <p:nvPr/>
          </p:nvSpPr>
          <p:spPr bwMode="auto">
            <a:xfrm>
              <a:off x="106840436" y="109991821"/>
              <a:ext cx="1933144" cy="2630905"/>
            </a:xfrm>
            <a:prstGeom prst="irregularSeal1">
              <a:avLst/>
            </a:prstGeom>
            <a:solidFill>
              <a:srgbClr val="00B0F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rot="-1096923">
              <a:off x="107234105" y="110771056"/>
              <a:ext cx="1107783" cy="1020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Tip!</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3 is a manageable number of</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SUPPORTING </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PARAGRAPHS </a:t>
              </a:r>
            </a:p>
            <a:p>
              <a:pPr eaLnBrk="0" fontAlgn="base" hangingPunct="0">
                <a:spcBef>
                  <a:spcPct val="0"/>
                </a:spcBef>
                <a:spcAft>
                  <a:spcPct val="0"/>
                </a:spcAft>
              </a:pPr>
              <a:endParaRPr lang="en-US" altLang="en-US" dirty="0">
                <a:latin typeface="Arial" panose="020B0604020202020204" pitchFamily="34" charset="0"/>
              </a:endParaRPr>
            </a:p>
          </p:txBody>
        </p:sp>
      </p:grpSp>
      <p:sp>
        <p:nvSpPr>
          <p:cNvPr id="7" name="Text Box 5"/>
          <p:cNvSpPr txBox="1">
            <a:spLocks noChangeArrowheads="1"/>
          </p:cNvSpPr>
          <p:nvPr/>
        </p:nvSpPr>
        <p:spPr bwMode="auto">
          <a:xfrm>
            <a:off x="5999024" y="328347"/>
            <a:ext cx="4586288" cy="1005899"/>
          </a:xfrm>
          <a:prstGeom prst="rect">
            <a:avLst/>
          </a:prstGeom>
          <a:solidFill>
            <a:srgbClr val="00B0F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1400" b="1" dirty="0">
                <a:solidFill>
                  <a:srgbClr val="000000"/>
                </a:solidFill>
                <a:latin typeface="Bookman Old Style" panose="02050604050505020204" pitchFamily="18" charset="0"/>
              </a:rPr>
              <a:t>Paragraphs #3-5— SUPPORTING PARAGRAPHS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What historical EVIDENCE supports your 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Why does this EVIDENCE support your 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FOR DBQ: Which DOCS support your point?</a:t>
            </a:r>
            <a:endParaRPr lang="en-US" altLang="en-US" dirty="0">
              <a:latin typeface="Arial" panose="020B0604020202020204" pitchFamily="34" charset="0"/>
            </a:endParaRPr>
          </a:p>
        </p:txBody>
      </p:sp>
      <p:sp>
        <p:nvSpPr>
          <p:cNvPr id="10" name="Content Placeholder 2"/>
          <p:cNvSpPr>
            <a:spLocks noGrp="1"/>
          </p:cNvSpPr>
          <p:nvPr>
            <p:ph idx="1"/>
          </p:nvPr>
        </p:nvSpPr>
        <p:spPr>
          <a:xfrm>
            <a:off x="2031684" y="1809714"/>
            <a:ext cx="1303655" cy="389460"/>
          </a:xfrm>
        </p:spPr>
        <p:txBody>
          <a:bodyPr>
            <a:normAutofit fontScale="77500" lnSpcReduction="20000"/>
          </a:bodyPr>
          <a:lstStyle/>
          <a:p>
            <a:pPr marL="0" indent="0">
              <a:buNone/>
            </a:pPr>
            <a:r>
              <a:rPr lang="en-US" u="sng" dirty="0" smtClean="0"/>
              <a:t>Question:</a:t>
            </a:r>
            <a:endParaRPr lang="en-US" u="sng" dirty="0"/>
          </a:p>
        </p:txBody>
      </p:sp>
      <p:pic>
        <p:nvPicPr>
          <p:cNvPr id="11" name="Picture 10"/>
          <p:cNvPicPr>
            <a:picLocks noChangeAspect="1"/>
          </p:cNvPicPr>
          <p:nvPr/>
        </p:nvPicPr>
        <p:blipFill>
          <a:blip r:embed="rId2"/>
          <a:stretch>
            <a:fillRect/>
          </a:stretch>
        </p:blipFill>
        <p:spPr>
          <a:xfrm>
            <a:off x="2031684" y="2159218"/>
            <a:ext cx="7934683" cy="625065"/>
          </a:xfrm>
          <a:prstGeom prst="rect">
            <a:avLst/>
          </a:prstGeom>
        </p:spPr>
      </p:pic>
      <p:pic>
        <p:nvPicPr>
          <p:cNvPr id="12" name="Picture 11"/>
          <p:cNvPicPr>
            <a:picLocks noChangeAspect="1"/>
          </p:cNvPicPr>
          <p:nvPr/>
        </p:nvPicPr>
        <p:blipFill>
          <a:blip r:embed="rId3">
            <a:lum bright="-20000"/>
          </a:blip>
          <a:stretch>
            <a:fillRect/>
          </a:stretch>
        </p:blipFill>
        <p:spPr>
          <a:xfrm>
            <a:off x="3777977" y="2823088"/>
            <a:ext cx="4256776" cy="3971691"/>
          </a:xfrm>
          <a:prstGeom prst="rect">
            <a:avLst/>
          </a:prstGeom>
          <a:ln>
            <a:solidFill>
              <a:schemeClr val="accent2"/>
            </a:solidFill>
          </a:ln>
        </p:spPr>
      </p:pic>
      <p:sp>
        <p:nvSpPr>
          <p:cNvPr id="13" name="TextBox 12"/>
          <p:cNvSpPr txBox="1"/>
          <p:nvPr/>
        </p:nvSpPr>
        <p:spPr>
          <a:xfrm rot="1232050">
            <a:off x="7444045" y="2759491"/>
            <a:ext cx="1181417" cy="369332"/>
          </a:xfrm>
          <a:prstGeom prst="rect">
            <a:avLst/>
          </a:prstGeom>
          <a:solidFill>
            <a:schemeClr val="accent1">
              <a:lumMod val="40000"/>
              <a:lumOff val="60000"/>
            </a:schemeClr>
          </a:solidFill>
          <a:ln>
            <a:solidFill>
              <a:schemeClr val="accent2"/>
            </a:solidFill>
          </a:ln>
        </p:spPr>
        <p:txBody>
          <a:bodyPr wrap="square" rtlCol="0">
            <a:spAutoFit/>
          </a:bodyPr>
          <a:lstStyle/>
          <a:p>
            <a:r>
              <a:rPr lang="en-US" dirty="0"/>
              <a:t>Student 1</a:t>
            </a:r>
            <a:endParaRPr lang="en-US" dirty="0"/>
          </a:p>
        </p:txBody>
      </p:sp>
    </p:spTree>
    <p:extLst>
      <p:ext uri="{BB962C8B-B14F-4D97-AF65-F5344CB8AC3E}">
        <p14:creationId xmlns:p14="http://schemas.microsoft.com/office/powerpoint/2010/main" val="29950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424283" y="44228"/>
            <a:ext cx="2151046" cy="2076185"/>
            <a:chOff x="106840436" y="109991821"/>
            <a:chExt cx="1933144" cy="2630905"/>
          </a:xfrm>
        </p:grpSpPr>
        <p:sp>
          <p:nvSpPr>
            <p:cNvPr id="5" name="AutoShape 3"/>
            <p:cNvSpPr>
              <a:spLocks noChangeArrowheads="1"/>
            </p:cNvSpPr>
            <p:nvPr/>
          </p:nvSpPr>
          <p:spPr bwMode="auto">
            <a:xfrm>
              <a:off x="106840436" y="109991821"/>
              <a:ext cx="1933144" cy="2630905"/>
            </a:xfrm>
            <a:prstGeom prst="irregularSeal1">
              <a:avLst/>
            </a:prstGeom>
            <a:solidFill>
              <a:srgbClr val="00B0F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rot="-1096923">
              <a:off x="107234105" y="110771056"/>
              <a:ext cx="1107783" cy="1020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Tip!</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3 is a manageable number of</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SUPPORTING </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PARAGRAPHS </a:t>
              </a:r>
            </a:p>
            <a:p>
              <a:pPr eaLnBrk="0" fontAlgn="base" hangingPunct="0">
                <a:spcBef>
                  <a:spcPct val="0"/>
                </a:spcBef>
                <a:spcAft>
                  <a:spcPct val="0"/>
                </a:spcAft>
              </a:pPr>
              <a:endParaRPr lang="en-US" altLang="en-US" dirty="0">
                <a:latin typeface="Arial" panose="020B0604020202020204" pitchFamily="34" charset="0"/>
              </a:endParaRPr>
            </a:p>
          </p:txBody>
        </p:sp>
      </p:grpSp>
      <p:sp>
        <p:nvSpPr>
          <p:cNvPr id="10" name="Content Placeholder 2"/>
          <p:cNvSpPr>
            <a:spLocks noGrp="1"/>
          </p:cNvSpPr>
          <p:nvPr>
            <p:ph idx="1"/>
          </p:nvPr>
        </p:nvSpPr>
        <p:spPr>
          <a:xfrm>
            <a:off x="2031684" y="1809714"/>
            <a:ext cx="1303655" cy="389460"/>
          </a:xfrm>
        </p:spPr>
        <p:txBody>
          <a:bodyPr>
            <a:normAutofit fontScale="77500" lnSpcReduction="20000"/>
          </a:bodyPr>
          <a:lstStyle/>
          <a:p>
            <a:pPr marL="0" indent="0">
              <a:buNone/>
            </a:pPr>
            <a:r>
              <a:rPr lang="en-US" u="sng" dirty="0" smtClean="0"/>
              <a:t>Question:</a:t>
            </a:r>
            <a:endParaRPr lang="en-US" u="sng" dirty="0"/>
          </a:p>
        </p:txBody>
      </p:sp>
      <p:pic>
        <p:nvPicPr>
          <p:cNvPr id="11" name="Picture 10"/>
          <p:cNvPicPr>
            <a:picLocks noChangeAspect="1"/>
          </p:cNvPicPr>
          <p:nvPr/>
        </p:nvPicPr>
        <p:blipFill>
          <a:blip r:embed="rId2"/>
          <a:stretch>
            <a:fillRect/>
          </a:stretch>
        </p:blipFill>
        <p:spPr>
          <a:xfrm>
            <a:off x="2031684" y="2159218"/>
            <a:ext cx="7934683" cy="625065"/>
          </a:xfrm>
          <a:prstGeom prst="rect">
            <a:avLst/>
          </a:prstGeom>
        </p:spPr>
      </p:pic>
      <p:pic>
        <p:nvPicPr>
          <p:cNvPr id="2" name="Picture 1"/>
          <p:cNvPicPr>
            <a:picLocks noChangeAspect="1"/>
          </p:cNvPicPr>
          <p:nvPr/>
        </p:nvPicPr>
        <p:blipFill>
          <a:blip r:embed="rId3">
            <a:lum bright="-20000"/>
          </a:blip>
          <a:stretch>
            <a:fillRect/>
          </a:stretch>
        </p:blipFill>
        <p:spPr>
          <a:xfrm>
            <a:off x="1713639" y="3024147"/>
            <a:ext cx="4434981" cy="3456845"/>
          </a:xfrm>
          <a:prstGeom prst="rect">
            <a:avLst/>
          </a:prstGeom>
          <a:ln>
            <a:solidFill>
              <a:schemeClr val="accent1"/>
            </a:solidFill>
          </a:ln>
        </p:spPr>
      </p:pic>
      <p:pic>
        <p:nvPicPr>
          <p:cNvPr id="3" name="Picture 2"/>
          <p:cNvPicPr>
            <a:picLocks noChangeAspect="1"/>
          </p:cNvPicPr>
          <p:nvPr/>
        </p:nvPicPr>
        <p:blipFill>
          <a:blip r:embed="rId4">
            <a:lum bright="-20000"/>
          </a:blip>
          <a:stretch>
            <a:fillRect/>
          </a:stretch>
        </p:blipFill>
        <p:spPr>
          <a:xfrm>
            <a:off x="6275812" y="3017457"/>
            <a:ext cx="4032713" cy="3426117"/>
          </a:xfrm>
          <a:prstGeom prst="rect">
            <a:avLst/>
          </a:prstGeom>
          <a:ln>
            <a:solidFill>
              <a:schemeClr val="accent1"/>
            </a:solidFill>
          </a:ln>
        </p:spPr>
      </p:pic>
      <p:sp>
        <p:nvSpPr>
          <p:cNvPr id="13" name="TextBox 12"/>
          <p:cNvSpPr txBox="1"/>
          <p:nvPr/>
        </p:nvSpPr>
        <p:spPr>
          <a:xfrm rot="1663708">
            <a:off x="9396961" y="2761081"/>
            <a:ext cx="1181417" cy="369332"/>
          </a:xfrm>
          <a:prstGeom prst="rect">
            <a:avLst/>
          </a:prstGeom>
          <a:solidFill>
            <a:schemeClr val="accent1">
              <a:lumMod val="40000"/>
              <a:lumOff val="60000"/>
            </a:schemeClr>
          </a:solidFill>
          <a:ln>
            <a:solidFill>
              <a:schemeClr val="accent2"/>
            </a:solidFill>
          </a:ln>
        </p:spPr>
        <p:txBody>
          <a:bodyPr wrap="square" rtlCol="0">
            <a:spAutoFit/>
          </a:bodyPr>
          <a:lstStyle/>
          <a:p>
            <a:r>
              <a:rPr lang="en-US" dirty="0"/>
              <a:t>Student 2</a:t>
            </a:r>
            <a:endParaRPr lang="en-US" dirty="0"/>
          </a:p>
        </p:txBody>
      </p:sp>
      <p:sp>
        <p:nvSpPr>
          <p:cNvPr id="12" name="Text Box 5"/>
          <p:cNvSpPr txBox="1">
            <a:spLocks noChangeArrowheads="1"/>
          </p:cNvSpPr>
          <p:nvPr/>
        </p:nvSpPr>
        <p:spPr bwMode="auto">
          <a:xfrm>
            <a:off x="5999024" y="328347"/>
            <a:ext cx="4586288" cy="1005899"/>
          </a:xfrm>
          <a:prstGeom prst="rect">
            <a:avLst/>
          </a:prstGeom>
          <a:solidFill>
            <a:srgbClr val="00B0F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1400" b="1" dirty="0">
                <a:solidFill>
                  <a:srgbClr val="000000"/>
                </a:solidFill>
                <a:latin typeface="Bookman Old Style" panose="02050604050505020204" pitchFamily="18" charset="0"/>
              </a:rPr>
              <a:t>Paragraphs #3-5— SUPPORTING PARAGRAPHS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What historical EVIDENCE supports your 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Why does this EVIDENCE support your 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FOR DBQ: Which DOCS support your point?</a:t>
            </a:r>
            <a:endParaRPr lang="en-US" altLang="en-US" dirty="0">
              <a:latin typeface="Arial" panose="020B0604020202020204" pitchFamily="34" charset="0"/>
            </a:endParaRPr>
          </a:p>
        </p:txBody>
      </p:sp>
    </p:spTree>
    <p:extLst>
      <p:ext uri="{BB962C8B-B14F-4D97-AF65-F5344CB8AC3E}">
        <p14:creationId xmlns:p14="http://schemas.microsoft.com/office/powerpoint/2010/main" val="113808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424283" y="44228"/>
            <a:ext cx="2151046" cy="2076185"/>
            <a:chOff x="106840436" y="109991821"/>
            <a:chExt cx="1933144" cy="2630905"/>
          </a:xfrm>
        </p:grpSpPr>
        <p:sp>
          <p:nvSpPr>
            <p:cNvPr id="5" name="AutoShape 3"/>
            <p:cNvSpPr>
              <a:spLocks noChangeArrowheads="1"/>
            </p:cNvSpPr>
            <p:nvPr/>
          </p:nvSpPr>
          <p:spPr bwMode="auto">
            <a:xfrm>
              <a:off x="106840436" y="109991821"/>
              <a:ext cx="1933144" cy="2630905"/>
            </a:xfrm>
            <a:prstGeom prst="irregularSeal1">
              <a:avLst/>
            </a:prstGeom>
            <a:solidFill>
              <a:srgbClr val="00B0F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rot="-1096923">
              <a:off x="107234105" y="110771056"/>
              <a:ext cx="1107783" cy="1020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Tip!</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3 is a manageable number of</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SUPPORTING </a:t>
              </a:r>
            </a:p>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PARAGRAPHS </a:t>
              </a:r>
            </a:p>
            <a:p>
              <a:pPr eaLnBrk="0" fontAlgn="base" hangingPunct="0">
                <a:spcBef>
                  <a:spcPct val="0"/>
                </a:spcBef>
                <a:spcAft>
                  <a:spcPct val="0"/>
                </a:spcAft>
              </a:pPr>
              <a:endParaRPr lang="en-US" altLang="en-US" dirty="0">
                <a:latin typeface="Arial" panose="020B0604020202020204" pitchFamily="34" charset="0"/>
              </a:endParaRPr>
            </a:p>
          </p:txBody>
        </p:sp>
      </p:grpSp>
      <p:sp>
        <p:nvSpPr>
          <p:cNvPr id="10" name="Content Placeholder 2"/>
          <p:cNvSpPr>
            <a:spLocks noGrp="1"/>
          </p:cNvSpPr>
          <p:nvPr>
            <p:ph idx="1"/>
          </p:nvPr>
        </p:nvSpPr>
        <p:spPr>
          <a:xfrm>
            <a:off x="2031683" y="1730103"/>
            <a:ext cx="1303655" cy="389460"/>
          </a:xfrm>
        </p:spPr>
        <p:txBody>
          <a:bodyPr>
            <a:normAutofit fontScale="77500" lnSpcReduction="20000"/>
          </a:bodyPr>
          <a:lstStyle/>
          <a:p>
            <a:pPr marL="0" indent="0">
              <a:buNone/>
            </a:pPr>
            <a:r>
              <a:rPr lang="en-US" u="sng" dirty="0" smtClean="0"/>
              <a:t>Question:</a:t>
            </a:r>
            <a:endParaRPr lang="en-US" u="sng" dirty="0"/>
          </a:p>
        </p:txBody>
      </p:sp>
      <p:pic>
        <p:nvPicPr>
          <p:cNvPr id="11" name="Picture 10"/>
          <p:cNvPicPr>
            <a:picLocks noChangeAspect="1"/>
          </p:cNvPicPr>
          <p:nvPr/>
        </p:nvPicPr>
        <p:blipFill>
          <a:blip r:embed="rId2"/>
          <a:stretch>
            <a:fillRect/>
          </a:stretch>
        </p:blipFill>
        <p:spPr>
          <a:xfrm>
            <a:off x="2031683" y="2049291"/>
            <a:ext cx="7934683" cy="625065"/>
          </a:xfrm>
          <a:prstGeom prst="rect">
            <a:avLst/>
          </a:prstGeom>
        </p:spPr>
      </p:pic>
      <p:sp>
        <p:nvSpPr>
          <p:cNvPr id="8" name="Text Box 5"/>
          <p:cNvSpPr txBox="1">
            <a:spLocks noChangeArrowheads="1"/>
          </p:cNvSpPr>
          <p:nvPr/>
        </p:nvSpPr>
        <p:spPr bwMode="auto">
          <a:xfrm>
            <a:off x="5999024" y="328347"/>
            <a:ext cx="4586288" cy="1005899"/>
          </a:xfrm>
          <a:prstGeom prst="rect">
            <a:avLst/>
          </a:prstGeom>
          <a:solidFill>
            <a:srgbClr val="00B0F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1400" b="1" dirty="0">
                <a:solidFill>
                  <a:srgbClr val="000000"/>
                </a:solidFill>
                <a:latin typeface="Bookman Old Style" panose="02050604050505020204" pitchFamily="18" charset="0"/>
              </a:rPr>
              <a:t>Paragraphs #3-5— SUPPORTING PARAGRAPHS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What historical EVIDENCE supports your 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Why does this EVIDENCE support your 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FOR DBQ: Which DOCS support your point?</a:t>
            </a:r>
            <a:endParaRPr lang="en-US" altLang="en-US" dirty="0">
              <a:latin typeface="Arial" panose="020B0604020202020204" pitchFamily="34" charset="0"/>
            </a:endParaRPr>
          </a:p>
        </p:txBody>
      </p:sp>
      <p:pic>
        <p:nvPicPr>
          <p:cNvPr id="2" name="Picture 1"/>
          <p:cNvPicPr>
            <a:picLocks noChangeAspect="1"/>
          </p:cNvPicPr>
          <p:nvPr/>
        </p:nvPicPr>
        <p:blipFill rotWithShape="1">
          <a:blip r:embed="rId3">
            <a:lum bright="-20000"/>
          </a:blip>
          <a:srcRect l="868" t="-489" r="-13" b="3818"/>
          <a:stretch/>
        </p:blipFill>
        <p:spPr>
          <a:xfrm>
            <a:off x="3137782" y="2674355"/>
            <a:ext cx="5094576" cy="2203156"/>
          </a:xfrm>
          <a:prstGeom prst="rect">
            <a:avLst/>
          </a:prstGeom>
          <a:ln>
            <a:solidFill>
              <a:schemeClr val="accent1"/>
            </a:solidFill>
          </a:ln>
        </p:spPr>
      </p:pic>
      <p:pic>
        <p:nvPicPr>
          <p:cNvPr id="3" name="Picture 2"/>
          <p:cNvPicPr>
            <a:picLocks noChangeAspect="1"/>
          </p:cNvPicPr>
          <p:nvPr/>
        </p:nvPicPr>
        <p:blipFill>
          <a:blip r:embed="rId4">
            <a:lum bright="-20000"/>
          </a:blip>
          <a:stretch>
            <a:fillRect/>
          </a:stretch>
        </p:blipFill>
        <p:spPr>
          <a:xfrm>
            <a:off x="3213418" y="4966839"/>
            <a:ext cx="5018941" cy="1834717"/>
          </a:xfrm>
          <a:prstGeom prst="rect">
            <a:avLst/>
          </a:prstGeom>
          <a:ln>
            <a:solidFill>
              <a:schemeClr val="accent1"/>
            </a:solidFill>
          </a:ln>
        </p:spPr>
      </p:pic>
      <p:sp>
        <p:nvSpPr>
          <p:cNvPr id="13" name="TextBox 12"/>
          <p:cNvSpPr txBox="1"/>
          <p:nvPr/>
        </p:nvSpPr>
        <p:spPr>
          <a:xfrm rot="1851721">
            <a:off x="8145955" y="3684242"/>
            <a:ext cx="1181417" cy="369332"/>
          </a:xfrm>
          <a:prstGeom prst="rect">
            <a:avLst/>
          </a:prstGeom>
          <a:solidFill>
            <a:schemeClr val="accent1">
              <a:lumMod val="40000"/>
              <a:lumOff val="60000"/>
            </a:schemeClr>
          </a:solidFill>
          <a:ln>
            <a:solidFill>
              <a:schemeClr val="accent2"/>
            </a:solidFill>
          </a:ln>
        </p:spPr>
        <p:txBody>
          <a:bodyPr wrap="square" rtlCol="0">
            <a:spAutoFit/>
          </a:bodyPr>
          <a:lstStyle/>
          <a:p>
            <a:r>
              <a:rPr lang="en-US" dirty="0"/>
              <a:t>Student 3</a:t>
            </a:r>
            <a:endParaRPr lang="en-US" dirty="0"/>
          </a:p>
        </p:txBody>
      </p:sp>
    </p:spTree>
    <p:extLst>
      <p:ext uri="{BB962C8B-B14F-4D97-AF65-F5344CB8AC3E}">
        <p14:creationId xmlns:p14="http://schemas.microsoft.com/office/powerpoint/2010/main" val="1513719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7822165" y="52864"/>
            <a:ext cx="2220685" cy="1792871"/>
            <a:chOff x="111416300" y="112987691"/>
            <a:chExt cx="1544147" cy="1245996"/>
          </a:xfrm>
        </p:grpSpPr>
        <p:sp>
          <p:nvSpPr>
            <p:cNvPr id="5" name="AutoShape 3"/>
            <p:cNvSpPr>
              <a:spLocks noChangeArrowheads="1"/>
            </p:cNvSpPr>
            <p:nvPr/>
          </p:nvSpPr>
          <p:spPr bwMode="auto">
            <a:xfrm>
              <a:off x="111416300" y="112987691"/>
              <a:ext cx="1544147" cy="1245996"/>
            </a:xfrm>
            <a:prstGeom prst="irregularSeal1">
              <a:avLst/>
            </a:prstGeom>
            <a:solidFill>
              <a:srgbClr val="FFFF0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rot="-1096923">
              <a:off x="111697432" y="113443810"/>
              <a:ext cx="1084750" cy="7266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200" dirty="0">
                  <a:solidFill>
                    <a:srgbClr val="000000"/>
                  </a:solidFill>
                  <a:latin typeface="Rockwell Extra Bold" panose="02060903040505020403" pitchFamily="18" charset="0"/>
                </a:rPr>
                <a:t>Use this as your conclusion</a:t>
              </a:r>
            </a:p>
            <a:p>
              <a:pPr eaLnBrk="0" fontAlgn="base" hangingPunct="0">
                <a:spcBef>
                  <a:spcPct val="0"/>
                </a:spcBef>
                <a:spcAft>
                  <a:spcPct val="0"/>
                </a:spcAft>
              </a:pPr>
              <a:endParaRPr lang="en-US" altLang="en-US" dirty="0">
                <a:latin typeface="Arial" panose="020B0604020202020204" pitchFamily="34" charset="0"/>
              </a:endParaRPr>
            </a:p>
          </p:txBody>
        </p:sp>
      </p:grpSp>
      <p:sp>
        <p:nvSpPr>
          <p:cNvPr id="8" name="Text Box 2"/>
          <p:cNvSpPr txBox="1">
            <a:spLocks noChangeArrowheads="1"/>
          </p:cNvSpPr>
          <p:nvPr/>
        </p:nvSpPr>
        <p:spPr bwMode="auto">
          <a:xfrm>
            <a:off x="2200880" y="202319"/>
            <a:ext cx="5271891" cy="1188098"/>
          </a:xfrm>
          <a:prstGeom prst="rect">
            <a:avLst/>
          </a:prstGeom>
          <a:solidFill>
            <a:srgbClr val="FFFF0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1400" b="1" dirty="0">
                <a:solidFill>
                  <a:srgbClr val="000000"/>
                </a:solidFill>
                <a:latin typeface="Bookman Old Style" panose="02050604050505020204" pitchFamily="18" charset="0"/>
              </a:rPr>
              <a:t>Paragraph #6— SYNTHESIS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How does your thesis, evidence, etc. connect to other historical periods, geographic areas, contexts, or circumstances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How can you extend your argument?</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Can you show contradictory evidence?</a:t>
            </a:r>
            <a:endParaRPr lang="en-US" altLang="en-US" dirty="0">
              <a:latin typeface="Arial" panose="020B0604020202020204" pitchFamily="34" charset="0"/>
            </a:endParaRPr>
          </a:p>
        </p:txBody>
      </p:sp>
      <p:sp>
        <p:nvSpPr>
          <p:cNvPr id="10" name="Content Placeholder 2"/>
          <p:cNvSpPr>
            <a:spLocks noGrp="1"/>
          </p:cNvSpPr>
          <p:nvPr>
            <p:ph idx="1"/>
          </p:nvPr>
        </p:nvSpPr>
        <p:spPr>
          <a:xfrm>
            <a:off x="2031684" y="1809714"/>
            <a:ext cx="1303655" cy="389460"/>
          </a:xfrm>
        </p:spPr>
        <p:txBody>
          <a:bodyPr>
            <a:normAutofit fontScale="77500" lnSpcReduction="20000"/>
          </a:bodyPr>
          <a:lstStyle/>
          <a:p>
            <a:pPr marL="0" indent="0">
              <a:buNone/>
            </a:pPr>
            <a:r>
              <a:rPr lang="en-US" u="sng" dirty="0" smtClean="0"/>
              <a:t>Question:</a:t>
            </a:r>
            <a:endParaRPr lang="en-US" u="sng" dirty="0"/>
          </a:p>
        </p:txBody>
      </p:sp>
      <p:pic>
        <p:nvPicPr>
          <p:cNvPr id="11" name="Picture 10"/>
          <p:cNvPicPr>
            <a:picLocks noChangeAspect="1"/>
          </p:cNvPicPr>
          <p:nvPr/>
        </p:nvPicPr>
        <p:blipFill>
          <a:blip r:embed="rId2"/>
          <a:stretch>
            <a:fillRect/>
          </a:stretch>
        </p:blipFill>
        <p:spPr>
          <a:xfrm>
            <a:off x="2031684" y="2159218"/>
            <a:ext cx="7934683" cy="625065"/>
          </a:xfrm>
          <a:prstGeom prst="rect">
            <a:avLst/>
          </a:prstGeom>
        </p:spPr>
      </p:pic>
      <p:pic>
        <p:nvPicPr>
          <p:cNvPr id="12" name="Picture 11"/>
          <p:cNvPicPr>
            <a:picLocks noChangeAspect="1"/>
          </p:cNvPicPr>
          <p:nvPr/>
        </p:nvPicPr>
        <p:blipFill>
          <a:blip r:embed="rId3">
            <a:lum bright="-20000"/>
          </a:blip>
          <a:stretch>
            <a:fillRect/>
          </a:stretch>
        </p:blipFill>
        <p:spPr>
          <a:xfrm>
            <a:off x="3902820" y="2784282"/>
            <a:ext cx="4679209" cy="3940368"/>
          </a:xfrm>
          <a:prstGeom prst="rect">
            <a:avLst/>
          </a:prstGeom>
          <a:ln>
            <a:solidFill>
              <a:schemeClr val="accent2"/>
            </a:solidFill>
          </a:ln>
        </p:spPr>
      </p:pic>
    </p:spTree>
    <p:extLst>
      <p:ext uri="{BB962C8B-B14F-4D97-AF65-F5344CB8AC3E}">
        <p14:creationId xmlns:p14="http://schemas.microsoft.com/office/powerpoint/2010/main" val="1991765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nvPr>
        </p:nvGraphicFramePr>
        <p:xfrm>
          <a:off x="1543538" y="3941381"/>
          <a:ext cx="9058032" cy="2377440"/>
        </p:xfrm>
        <a:graphic>
          <a:graphicData uri="http://schemas.openxmlformats.org/drawingml/2006/table">
            <a:tbl>
              <a:tblPr/>
              <a:tblGrid>
                <a:gridCol w="3019344"/>
                <a:gridCol w="3019344"/>
                <a:gridCol w="3019344"/>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rPr>
                        <a:t>Phrases that Show Comparison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ＭＳ Ｐゴシック" charset="0"/>
                        </a:rPr>
                        <a:t>Phrases that Show Contrast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ＭＳ Ｐゴシック" charset="0"/>
                          <a:cs typeface="ＭＳ Ｐゴシック" charset="0"/>
                        </a:rPr>
                        <a:t>Phrases that Show Causation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Similar to…,</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Both…,</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Like…,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Compared to…,</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In the same way…,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Analogous to…,</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One connection between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One difference between…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Unlike…where…,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In contrast to…,</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Whereas…,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Though…,</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One reason that explains why…was…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One cause of…was…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One effect of…</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Because of…</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Consequently…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ＭＳ Ｐゴシック" charset="0"/>
                        </a:rPr>
                        <a:t>As a result…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rial" charset="0"/>
                <a:ea typeface="ＭＳ Ｐゴシック" charset="0"/>
                <a:cs typeface="ＭＳ Ｐゴシック" charset="0"/>
              </a:rPr>
              <a:t>When you write It!</a:t>
            </a:r>
            <a:endParaRPr lang="en-US" dirty="0">
              <a:latin typeface="Arial" charset="0"/>
              <a:ea typeface="ＭＳ Ｐゴシック" charset="0"/>
              <a:cs typeface="ＭＳ Ｐゴシック" charset="0"/>
            </a:endParaRPr>
          </a:p>
        </p:txBody>
      </p:sp>
      <p:pic>
        <p:nvPicPr>
          <p:cNvPr id="7" name="Picture 6" descr="images.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0183" y="1191579"/>
            <a:ext cx="3427046" cy="231055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4274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consider…</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600" b="1" dirty="0"/>
              <a:t> This is a timed essay.  How will you write it under the on-demand time constraints?</a:t>
            </a:r>
          </a:p>
          <a:p>
            <a:pPr>
              <a:buFont typeface="Wingdings" panose="05000000000000000000" pitchFamily="2" charset="2"/>
              <a:buChar char="§"/>
            </a:pPr>
            <a:r>
              <a:rPr lang="en-US" sz="3600" b="1" dirty="0"/>
              <a:t> Improvement comes with practice</a:t>
            </a:r>
            <a:r>
              <a:rPr lang="mr-IN" sz="3600" b="1" dirty="0"/>
              <a:t>…</a:t>
            </a:r>
            <a:r>
              <a:rPr lang="en-US" sz="3600" b="1" dirty="0"/>
              <a:t>so Tuesday is not the last LEQ we’ll do before the AP Exam!</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46162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568910"/>
            <a:ext cx="9143999" cy="5078313"/>
          </a:xfrm>
          <a:prstGeom prst="rect">
            <a:avLst/>
          </a:prstGeom>
          <a:solidFill>
            <a:srgbClr val="FFC000"/>
          </a:solid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Need Further Assistance?</a:t>
            </a:r>
          </a:p>
          <a:p>
            <a:pPr algn="ct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Go to YouTube and watch</a:t>
            </a:r>
          </a:p>
          <a:p>
            <a:pPr algn="ct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“How to do the </a:t>
            </a:r>
            <a:r>
              <a:rPr lang="en-US" sz="5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redesigned </a:t>
            </a:r>
            <a:r>
              <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long essay for APUSH” by </a:t>
            </a:r>
          </a:p>
          <a:p>
            <a:pPr algn="ctr"/>
            <a:r>
              <a:rPr lang="en-US" sz="54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JoczProductions</a:t>
            </a:r>
            <a:endParaRPr lang="en-US"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0114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63077" y="97696"/>
          <a:ext cx="8983785" cy="6564921"/>
        </p:xfrm>
        <a:graphic>
          <a:graphicData uri="http://schemas.openxmlformats.org/drawingml/2006/table">
            <a:tbl>
              <a:tblPr/>
              <a:tblGrid>
                <a:gridCol w="2461847"/>
                <a:gridCol w="2071077"/>
                <a:gridCol w="2315978"/>
                <a:gridCol w="2134883"/>
              </a:tblGrid>
              <a:tr h="437742">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TASK</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w="9525" cap="flat" cmpd="sng" algn="ctr">
                      <a:solidFill>
                        <a:srgbClr val="4A7EBB"/>
                      </a:solidFill>
                      <a:prstDash val="solid"/>
                      <a:round/>
                      <a:headEnd type="none" w="med" len="med"/>
                      <a:tailEnd type="none" w="med" len="med"/>
                    </a:lnL>
                    <a:lnR>
                      <a:noFill/>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The Northeast</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a:noFill/>
                    </a:lnL>
                    <a:lnR>
                      <a:noFill/>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The South</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a:noFill/>
                    </a:lnL>
                    <a:lnR w="9525" cap="flat" cmpd="sng" algn="ctr">
                      <a:no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0"/>
                          <a:cs typeface="ＭＳ Ｐゴシック" charset="0"/>
                        </a:rPr>
                        <a:t>The West</a:t>
                      </a: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lnL>
                      <a:noFill/>
                    </a:lnL>
                    <a:lnR w="9525" cap="flat" cmpd="sng" algn="ctr">
                      <a:solidFill>
                        <a:srgbClr val="4A7EBB"/>
                      </a:solidFill>
                      <a:prstDash val="solid"/>
                      <a:round/>
                      <a:headEnd type="none" w="med" len="med"/>
                      <a:tailEnd type="none" w="med" len="med"/>
                    </a:lnR>
                    <a:lnT w="9525" cap="flat" cmpd="sng" algn="ctr">
                      <a:solidFill>
                        <a:srgbClr val="4A7EBB"/>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4216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1400" b="1" dirty="0" smtClean="0">
                          <a:solidFill>
                            <a:srgbClr val="000000"/>
                          </a:solidFill>
                        </a:rPr>
                        <a:t>Compare and Contrast the impact of the Market Revolution (1800–1848) on the economies of TWO of the following regions</a:t>
                      </a:r>
                      <a:r>
                        <a:rPr lang="en-US" sz="1800" b="1" dirty="0" smtClean="0">
                          <a:solidFill>
                            <a:srgbClr val="000000"/>
                          </a:solidFill>
                        </a:rPr>
                        <a:t>:</a:t>
                      </a:r>
                      <a:endParaRPr kumimoji="0" lang="en-US" sz="1800" b="0" i="0" u="none" strike="noStrike" cap="none" normalizeH="0" baseline="0" dirty="0" smtClean="0">
                        <a:ln>
                          <a:noFill/>
                        </a:ln>
                        <a:solidFill>
                          <a:schemeClr val="accent4"/>
                        </a:solidFill>
                        <a:effectLst/>
                        <a:latin typeface="Arial" charset="0"/>
                        <a:ea typeface="ＭＳ Ｐゴシック" charset="0"/>
                        <a:cs typeface="ＭＳ Ｐゴシック" charset="0"/>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400" b="0" i="0" u="none" strike="noStrike" cap="none" normalizeH="0" baseline="0" dirty="0" smtClean="0">
                          <a:ln>
                            <a:noFill/>
                          </a:ln>
                          <a:solidFill>
                            <a:schemeClr val="accent4"/>
                          </a:solidFill>
                          <a:effectLst/>
                          <a:latin typeface="Arial" charset="0"/>
                          <a:ea typeface="ＭＳ Ｐゴシック" charset="0"/>
                          <a:cs typeface="ＭＳ Ｐゴシック" charset="0"/>
                        </a:rPr>
                        <a:t>Brainstorm What you know about the impact of the Market Revolution in these regions.</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400" b="0" i="0" u="none" strike="noStrike" cap="none" normalizeH="0" baseline="0" dirty="0" smtClean="0">
                          <a:ln>
                            <a:noFill/>
                          </a:ln>
                          <a:solidFill>
                            <a:schemeClr val="accent4"/>
                          </a:solidFill>
                          <a:effectLst/>
                          <a:latin typeface="Arial" charset="0"/>
                          <a:ea typeface="ＭＳ Ｐゴシック" charset="0"/>
                          <a:cs typeface="ＭＳ Ｐゴシック" charset="0"/>
                        </a:rPr>
                        <a:t>Choose the two you have the most information about.</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400" b="0" i="0" u="none" strike="noStrike" cap="none" normalizeH="0" baseline="0" dirty="0" smtClean="0">
                          <a:ln>
                            <a:noFill/>
                          </a:ln>
                          <a:solidFill>
                            <a:schemeClr val="accent4"/>
                          </a:solidFill>
                          <a:effectLst/>
                          <a:latin typeface="Arial" charset="0"/>
                          <a:ea typeface="ＭＳ Ｐゴシック" charset="0"/>
                          <a:cs typeface="ＭＳ Ｐゴシック" charset="0"/>
                        </a:rPr>
                        <a:t>Highlight similarities/ Circle Differences (You will need to provide specific examples to support your claims  (how/why/cause/effect – what makes them similar/different)</a:t>
                      </a:r>
                    </a:p>
                  </a:txBody>
                  <a:tcPr horzOverflow="overflow">
                    <a:lnL w="12700" cap="flat" cmpd="sng" algn="ctr">
                      <a:solidFill>
                        <a:srgbClr val="F2DCD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2DC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0550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tx1"/>
                          </a:solidFill>
                          <a:effectLst/>
                          <a:latin typeface="Arial" charset="0"/>
                          <a:ea typeface="ＭＳ Ｐゴシック" charset="0"/>
                          <a:cs typeface="ＭＳ Ｐゴシック" charset="0"/>
                        </a:rPr>
                        <a:t>Direct </a:t>
                      </a:r>
                      <a:r>
                        <a:rPr kumimoji="0" lang="en-US" sz="1800" b="1" i="0" u="sng" strike="noStrike" cap="none" normalizeH="0" baseline="0" dirty="0" smtClean="0">
                          <a:ln>
                            <a:noFill/>
                          </a:ln>
                          <a:solidFill>
                            <a:schemeClr val="tx1"/>
                          </a:solidFill>
                          <a:effectLst/>
                          <a:latin typeface="Arial" charset="0"/>
                          <a:ea typeface="ＭＳ Ｐゴシック" charset="0"/>
                          <a:cs typeface="ＭＳ Ｐゴシック" charset="0"/>
                        </a:rPr>
                        <a:t>Comparisons: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ea typeface="ＭＳ Ｐゴシック" charset="0"/>
                          <a:cs typeface="ＭＳ Ｐゴシック" charset="0"/>
                        </a:rPr>
                        <a:t>Write three comparative statements that specifically address the task. </a:t>
                      </a:r>
                      <a:r>
                        <a:rPr kumimoji="0" lang="en-US" sz="1400" b="0" i="1" u="none" strike="noStrike" cap="none" normalizeH="0" baseline="0" dirty="0" smtClean="0">
                          <a:ln>
                            <a:noFill/>
                          </a:ln>
                          <a:solidFill>
                            <a:srgbClr val="8064A2"/>
                          </a:solidFill>
                          <a:effectLst/>
                          <a:latin typeface="Arial" charset="0"/>
                          <a:ea typeface="ＭＳ Ｐゴシック" charset="0"/>
                          <a:cs typeface="ＭＳ Ｐゴシック" charset="0"/>
                        </a:rPr>
                        <a:t>You must have at least one specific similarity and one specific difference</a:t>
                      </a:r>
                      <a:endPar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F2DCDB"/>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2DCDB"/>
                      </a:solidFill>
                      <a:prstDash val="solid"/>
                      <a:round/>
                      <a:headEnd type="none" w="med" len="med"/>
                      <a:tailEnd type="none" w="med" len="med"/>
                    </a:lnB>
                    <a:lnTlToBr>
                      <a:noFill/>
                    </a:lnTlToBr>
                    <a:lnBlToTr>
                      <a:noFill/>
                    </a:lnBlToTr>
                    <a:noFill/>
                  </a:tcPr>
                </a:tc>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1</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2</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rPr>
                        <a:t>3</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a:t>
                      </a:r>
                      <a:endParaRPr kumimoji="0" lang="en-US" sz="1800" b="0" i="1"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charset="0"/>
                          <a:cs typeface="ＭＳ Ｐゴシック" charset="0"/>
                        </a:rPr>
                        <a:t>Note: These statements can either be used in the Thesis or as your topic sentences. Your Thesis must address the task, be sure to include time period, the two regions AND at least one specific similarity and one specific difference</a:t>
                      </a:r>
                      <a:endParaRPr kumimoji="0" lang="en-US" sz="1200" b="0" i="1" u="none" strike="noStrike" cap="none" normalizeH="0" baseline="0" dirty="0">
                        <a:ln>
                          <a:noFill/>
                        </a:ln>
                        <a:solidFill>
                          <a:srgbClr val="8064A2"/>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2DC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2DCDB"/>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6" name="Rectangle 5"/>
          <p:cNvSpPr/>
          <p:nvPr/>
        </p:nvSpPr>
        <p:spPr>
          <a:xfrm>
            <a:off x="3961387" y="1827125"/>
            <a:ext cx="6575316" cy="1323439"/>
          </a:xfrm>
          <a:prstGeom prst="rect">
            <a:avLst/>
          </a:prstGeom>
          <a:noFill/>
        </p:spPr>
        <p:txBody>
          <a:bodyPr wrap="square" lIns="91440" tIns="45720" rIns="91440" bIns="45720">
            <a:spAutoFit/>
          </a:bodyPr>
          <a:lstStyle/>
          <a:p>
            <a:pPr algn="ctr"/>
            <a:r>
              <a:rPr lang="en-US" sz="8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COMPARISON</a:t>
            </a:r>
            <a:endParaRPr lang="en-US" sz="8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384435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576" y="2806739"/>
            <a:ext cx="7772400" cy="1470025"/>
          </a:xfrm>
        </p:spPr>
        <p:txBody>
          <a:bodyPr>
            <a:noAutofit/>
          </a:bodyPr>
          <a:lstStyle/>
          <a:p>
            <a:r>
              <a:rPr lang="en-US" sz="5000" b="1" dirty="0"/>
              <a:t>AIM: How can we effectively write the LEQ portion of the APUSH Exam?</a:t>
            </a:r>
            <a:endParaRPr lang="en-US" sz="5000" dirty="0"/>
          </a:p>
        </p:txBody>
      </p:sp>
      <p:sp>
        <p:nvSpPr>
          <p:cNvPr id="3" name="Subtitle 2"/>
          <p:cNvSpPr>
            <a:spLocks noGrp="1"/>
          </p:cNvSpPr>
          <p:nvPr>
            <p:ph type="subTitle" idx="1"/>
          </p:nvPr>
        </p:nvSpPr>
        <p:spPr>
          <a:xfrm>
            <a:off x="1967133" y="4800600"/>
            <a:ext cx="6400800" cy="1752600"/>
          </a:xfrm>
        </p:spPr>
        <p:txBody>
          <a:bodyPr/>
          <a:lstStyle/>
          <a:p>
            <a:r>
              <a:rPr lang="en-US" dirty="0" smtClean="0"/>
              <a:t>Thesis </a:t>
            </a:r>
            <a:r>
              <a:rPr lang="en-US" dirty="0" smtClean="0">
                <a:sym typeface="Wingdings" panose="05000000000000000000" pitchFamily="2" charset="2"/>
              </a:rPr>
              <a:t> context  support  synthesis</a:t>
            </a:r>
            <a:endParaRPr lang="en-US" dirty="0"/>
          </a:p>
        </p:txBody>
      </p:sp>
      <p:pic>
        <p:nvPicPr>
          <p:cNvPr id="1026" name="Picture 2" descr="Hand holding a pe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674" y="0"/>
            <a:ext cx="3524327" cy="239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664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524000" y="32244"/>
            <a:ext cx="9144000" cy="1143000"/>
          </a:xfrm>
          <a:prstGeom prst="rect">
            <a:avLst/>
          </a:prstGeom>
          <a:noFill/>
          <a:ln>
            <a:noFill/>
          </a:ln>
        </p:spPr>
        <p:txBody>
          <a:bodyPr vert="horz" lIns="91425" tIns="45700" rIns="91425" bIns="45700" rtlCol="0" anchor="ctr" anchorCtr="0">
            <a:noAutofit/>
          </a:bodyPr>
          <a:lstStyle/>
          <a:p>
            <a:pPr algn="ctr">
              <a:spcBef>
                <a:spcPts val="0"/>
              </a:spcBef>
              <a:buSzPct val="25000"/>
            </a:pPr>
            <a:r>
              <a:rPr lang="en-US" sz="2300" b="1" dirty="0">
                <a:solidFill>
                  <a:srgbClr val="403152"/>
                </a:solidFill>
                <a:latin typeface="Arial"/>
                <a:ea typeface="Arial"/>
                <a:cs typeface="Arial"/>
                <a:sym typeface="Arial"/>
              </a:rPr>
              <a:t>HISTORICAL THINKING SKILLS(refer to pg. 5 in your packet</a:t>
            </a:r>
            <a:r>
              <a:rPr lang="mr-IN" sz="2300" b="1" dirty="0">
                <a:solidFill>
                  <a:srgbClr val="403152"/>
                </a:solidFill>
                <a:latin typeface="Arial"/>
                <a:ea typeface="Arial"/>
                <a:cs typeface="Arial"/>
                <a:sym typeface="Arial"/>
              </a:rPr>
              <a:t>…</a:t>
            </a:r>
            <a:r>
              <a:rPr lang="en-US" sz="2300" b="1" dirty="0">
                <a:solidFill>
                  <a:srgbClr val="403152"/>
                </a:solidFill>
                <a:latin typeface="Arial"/>
                <a:ea typeface="Arial"/>
                <a:cs typeface="Arial"/>
                <a:sym typeface="Arial"/>
              </a:rPr>
              <a:t>)</a:t>
            </a:r>
            <a:r>
              <a:rPr lang="en-US" sz="3400" dirty="0">
                <a:solidFill>
                  <a:srgbClr val="403152"/>
                </a:solidFill>
                <a:latin typeface="Arial"/>
                <a:ea typeface="Arial"/>
                <a:cs typeface="Arial"/>
                <a:sym typeface="Arial"/>
              </a:rPr>
              <a:t/>
            </a:r>
            <a:br>
              <a:rPr lang="en-US" sz="3400" dirty="0">
                <a:solidFill>
                  <a:srgbClr val="403152"/>
                </a:solidFill>
                <a:latin typeface="Arial"/>
                <a:ea typeface="Arial"/>
                <a:cs typeface="Arial"/>
                <a:sym typeface="Arial"/>
              </a:rPr>
            </a:br>
            <a:endParaRPr lang="en-US" sz="3400" dirty="0">
              <a:solidFill>
                <a:srgbClr val="403152"/>
              </a:solidFill>
              <a:latin typeface="Arial"/>
              <a:ea typeface="Arial"/>
              <a:cs typeface="Arial"/>
              <a:sym typeface="Arial"/>
            </a:endParaRPr>
          </a:p>
        </p:txBody>
      </p:sp>
      <p:sp>
        <p:nvSpPr>
          <p:cNvPr id="137" name="Shape 137"/>
          <p:cNvSpPr txBox="1">
            <a:spLocks noGrp="1"/>
          </p:cNvSpPr>
          <p:nvPr>
            <p:ph type="body" idx="1"/>
          </p:nvPr>
        </p:nvSpPr>
        <p:spPr>
          <a:xfrm>
            <a:off x="1371600" y="603744"/>
            <a:ext cx="8686800" cy="2819400"/>
          </a:xfrm>
          <a:prstGeom prst="rect">
            <a:avLst/>
          </a:prstGeom>
          <a:noFill/>
          <a:ln>
            <a:noFill/>
          </a:ln>
        </p:spPr>
        <p:txBody>
          <a:bodyPr vert="horz" lIns="91425" tIns="45700" rIns="91425" bIns="45700" rtlCol="0" anchor="t" anchorCtr="0">
            <a:noAutofit/>
          </a:bodyPr>
          <a:lstStyle/>
          <a:p>
            <a:pPr marL="742950" lvl="1" indent="-285750">
              <a:spcBef>
                <a:spcPts val="0"/>
              </a:spcBef>
              <a:buClr>
                <a:schemeClr val="lt1"/>
              </a:buClr>
              <a:buSzPct val="25000"/>
              <a:buNone/>
            </a:pPr>
            <a:r>
              <a:rPr lang="en-US" dirty="0">
                <a:solidFill>
                  <a:srgbClr val="403152"/>
                </a:solidFill>
                <a:latin typeface="Arial"/>
                <a:ea typeface="Arial"/>
                <a:cs typeface="Arial"/>
                <a:sym typeface="Arial"/>
              </a:rPr>
              <a:t>   </a:t>
            </a:r>
            <a:r>
              <a:rPr lang="en-US" u="sng" dirty="0">
                <a:solidFill>
                  <a:srgbClr val="403152"/>
                </a:solidFill>
                <a:latin typeface="Arial"/>
                <a:ea typeface="Arial"/>
                <a:cs typeface="Arial"/>
                <a:sym typeface="Arial"/>
              </a:rPr>
              <a:t>The Comparison Essay</a:t>
            </a:r>
            <a:r>
              <a:rPr lang="en-US" dirty="0">
                <a:solidFill>
                  <a:srgbClr val="403152"/>
                </a:solidFill>
                <a:latin typeface="Arial"/>
                <a:ea typeface="Arial"/>
                <a:cs typeface="Arial"/>
                <a:sym typeface="Arial"/>
              </a:rPr>
              <a:t>: </a:t>
            </a:r>
            <a:r>
              <a:rPr lang="en-US" sz="2000" dirty="0">
                <a:solidFill>
                  <a:srgbClr val="403152"/>
                </a:solidFill>
                <a:latin typeface="Arial"/>
                <a:ea typeface="Arial"/>
                <a:cs typeface="Arial"/>
                <a:sym typeface="Arial"/>
              </a:rPr>
              <a:t>This essay simply requires you to describe and explain the reasons for </a:t>
            </a:r>
            <a:r>
              <a:rPr lang="en-US" sz="2000" b="1" i="1" dirty="0">
                <a:solidFill>
                  <a:srgbClr val="403152"/>
                </a:solidFill>
                <a:latin typeface="Arial"/>
                <a:ea typeface="Arial"/>
                <a:cs typeface="Arial"/>
                <a:sym typeface="Arial"/>
              </a:rPr>
              <a:t>similarities and differences</a:t>
            </a:r>
            <a:r>
              <a:rPr lang="en-US" sz="2000" dirty="0">
                <a:solidFill>
                  <a:srgbClr val="403152"/>
                </a:solidFill>
                <a:latin typeface="Arial"/>
                <a:ea typeface="Arial"/>
                <a:cs typeface="Arial"/>
                <a:sym typeface="Arial"/>
              </a:rPr>
              <a:t> in how two societies responded to a major theme or event</a:t>
            </a:r>
            <a:r>
              <a:rPr lang="en-US" sz="2000" dirty="0">
                <a:solidFill>
                  <a:srgbClr val="403152"/>
                </a:solidFill>
                <a:latin typeface="Arial"/>
                <a:ea typeface="Arial"/>
                <a:cs typeface="Arial"/>
                <a:sym typeface="Arial"/>
              </a:rPr>
              <a:t>.</a:t>
            </a:r>
          </a:p>
          <a:p>
            <a:pPr marL="742950" lvl="1" indent="-285750">
              <a:spcBef>
                <a:spcPts val="0"/>
              </a:spcBef>
              <a:buClr>
                <a:schemeClr val="lt1"/>
              </a:buClr>
              <a:buSzPct val="25000"/>
              <a:buNone/>
            </a:pPr>
            <a:endParaRPr lang="en-US" u="sng" dirty="0">
              <a:solidFill>
                <a:srgbClr val="403152"/>
              </a:solidFill>
              <a:latin typeface="Arial"/>
              <a:ea typeface="Arial"/>
              <a:cs typeface="Arial"/>
              <a:sym typeface="Arial"/>
            </a:endParaRPr>
          </a:p>
          <a:p>
            <a:pPr marL="742950" lvl="1" indent="-285750">
              <a:spcBef>
                <a:spcPts val="0"/>
              </a:spcBef>
              <a:buClr>
                <a:schemeClr val="lt1"/>
              </a:buClr>
              <a:buSzPct val="25000"/>
              <a:buNone/>
            </a:pPr>
            <a:r>
              <a:rPr lang="en-US" u="sng" dirty="0">
                <a:solidFill>
                  <a:srgbClr val="403152"/>
                </a:solidFill>
                <a:latin typeface="Arial"/>
                <a:ea typeface="Arial"/>
                <a:cs typeface="Arial"/>
                <a:sym typeface="Arial"/>
              </a:rPr>
              <a:t>The </a:t>
            </a:r>
            <a:r>
              <a:rPr lang="en-US" u="sng" dirty="0">
                <a:solidFill>
                  <a:srgbClr val="403152"/>
                </a:solidFill>
                <a:latin typeface="Arial"/>
                <a:ea typeface="Arial"/>
                <a:cs typeface="Arial"/>
                <a:sym typeface="Arial"/>
              </a:rPr>
              <a:t>Causation Essay</a:t>
            </a:r>
            <a:r>
              <a:rPr lang="en-US" dirty="0">
                <a:solidFill>
                  <a:srgbClr val="403152"/>
                </a:solidFill>
                <a:latin typeface="Arial"/>
                <a:ea typeface="Arial"/>
                <a:cs typeface="Arial"/>
                <a:sym typeface="Arial"/>
              </a:rPr>
              <a:t>: </a:t>
            </a:r>
            <a:r>
              <a:rPr lang="en-US" sz="2000" dirty="0">
                <a:solidFill>
                  <a:srgbClr val="403152"/>
                </a:solidFill>
                <a:latin typeface="Arial"/>
                <a:ea typeface="Arial"/>
                <a:cs typeface="Arial"/>
                <a:sym typeface="Arial"/>
              </a:rPr>
              <a:t>This essay requires you to </a:t>
            </a:r>
            <a:r>
              <a:rPr lang="en-US" sz="2000" b="1" i="1" dirty="0">
                <a:solidFill>
                  <a:srgbClr val="403152"/>
                </a:solidFill>
                <a:latin typeface="Arial"/>
                <a:ea typeface="Arial"/>
                <a:cs typeface="Arial"/>
                <a:sym typeface="Arial"/>
              </a:rPr>
              <a:t>describe and explain the reasons for causes AND/OR effects of a historical development or </a:t>
            </a:r>
            <a:r>
              <a:rPr lang="en-US" sz="2000" b="1" i="1" dirty="0">
                <a:solidFill>
                  <a:srgbClr val="403152"/>
                </a:solidFill>
                <a:latin typeface="Arial"/>
                <a:ea typeface="Arial"/>
                <a:cs typeface="Arial"/>
                <a:sym typeface="Arial"/>
              </a:rPr>
              <a:t>process</a:t>
            </a:r>
            <a:r>
              <a:rPr lang="en-US" sz="2000" dirty="0">
                <a:solidFill>
                  <a:srgbClr val="403152"/>
                </a:solidFill>
                <a:latin typeface="Arial"/>
                <a:ea typeface="Arial"/>
                <a:cs typeface="Arial"/>
                <a:sym typeface="Arial"/>
              </a:rPr>
              <a:t>. However</a:t>
            </a:r>
            <a:r>
              <a:rPr lang="en-US" sz="2000" dirty="0">
                <a:solidFill>
                  <a:srgbClr val="403152"/>
                </a:solidFill>
                <a:latin typeface="Arial"/>
                <a:ea typeface="Arial"/>
                <a:cs typeface="Arial"/>
                <a:sym typeface="Arial"/>
              </a:rPr>
              <a:t>, if the prompt requires discussion of both causes or effects, responses must address both causes and effects. </a:t>
            </a:r>
          </a:p>
          <a:p>
            <a:pPr marL="742950" lvl="1" indent="-285750">
              <a:spcBef>
                <a:spcPts val="480"/>
              </a:spcBef>
              <a:buClr>
                <a:schemeClr val="lt1"/>
              </a:buClr>
              <a:buSzPct val="25000"/>
              <a:buNone/>
            </a:pPr>
            <a:endParaRPr u="sng" dirty="0">
              <a:solidFill>
                <a:srgbClr val="403152"/>
              </a:solidFill>
              <a:latin typeface="Arial"/>
              <a:ea typeface="Arial"/>
              <a:cs typeface="Arial"/>
              <a:sym typeface="Arial"/>
            </a:endParaRPr>
          </a:p>
          <a:p>
            <a:pPr marL="342900" indent="-342900">
              <a:spcBef>
                <a:spcPts val="640"/>
              </a:spcBef>
              <a:buClr>
                <a:schemeClr val="lt2"/>
              </a:buClr>
              <a:buSzPct val="100000"/>
              <a:buNone/>
            </a:pPr>
            <a:endParaRPr sz="3200" dirty="0">
              <a:solidFill>
                <a:srgbClr val="403152"/>
              </a:solidFill>
              <a:latin typeface="Arial"/>
              <a:ea typeface="Arial"/>
              <a:cs typeface="Arial"/>
              <a:sym typeface="Arial"/>
            </a:endParaRPr>
          </a:p>
        </p:txBody>
      </p:sp>
      <p:sp>
        <p:nvSpPr>
          <p:cNvPr id="138" name="Shape 138"/>
          <p:cNvSpPr txBox="1"/>
          <p:nvPr/>
        </p:nvSpPr>
        <p:spPr>
          <a:xfrm>
            <a:off x="1524000" y="3423145"/>
            <a:ext cx="8763000" cy="2646363"/>
          </a:xfrm>
          <a:prstGeom prst="rect">
            <a:avLst/>
          </a:prstGeom>
          <a:noFill/>
          <a:ln>
            <a:noFill/>
          </a:ln>
        </p:spPr>
        <p:txBody>
          <a:bodyPr lIns="91425" tIns="45700" rIns="91425" bIns="45700" anchor="t" anchorCtr="0">
            <a:noAutofit/>
          </a:bodyPr>
          <a:lstStyle/>
          <a:p>
            <a:pPr lvl="1">
              <a:buSzPct val="25000"/>
            </a:pPr>
            <a:r>
              <a:rPr lang="en-US" sz="2400" u="sng" dirty="0">
                <a:solidFill>
                  <a:srgbClr val="403152"/>
                </a:solidFill>
                <a:latin typeface="Arial"/>
                <a:ea typeface="Arial"/>
                <a:cs typeface="Arial"/>
                <a:sym typeface="Arial"/>
              </a:rPr>
              <a:t>The Change and Continuity Over Time Essay</a:t>
            </a:r>
            <a:r>
              <a:rPr lang="en-US" sz="2400" dirty="0">
                <a:solidFill>
                  <a:srgbClr val="403152"/>
                </a:solidFill>
                <a:latin typeface="Arial"/>
                <a:ea typeface="Arial"/>
                <a:cs typeface="Arial"/>
                <a:sym typeface="Arial"/>
              </a:rPr>
              <a:t>: </a:t>
            </a:r>
            <a:r>
              <a:rPr lang="en-US" sz="2000" dirty="0">
                <a:solidFill>
                  <a:srgbClr val="403152"/>
                </a:solidFill>
                <a:latin typeface="Arial"/>
                <a:ea typeface="Arial"/>
                <a:cs typeface="Arial"/>
                <a:sym typeface="Arial"/>
              </a:rPr>
              <a:t>This </a:t>
            </a:r>
            <a:r>
              <a:rPr lang="en-US" sz="2000" dirty="0">
                <a:solidFill>
                  <a:srgbClr val="403152"/>
                </a:solidFill>
                <a:latin typeface="Arial"/>
                <a:ea typeface="Arial"/>
                <a:cs typeface="Arial"/>
                <a:sym typeface="Arial"/>
              </a:rPr>
              <a:t>essay requires you to </a:t>
            </a:r>
            <a:r>
              <a:rPr lang="en-US" sz="2000" b="1" i="1" dirty="0">
                <a:solidFill>
                  <a:srgbClr val="403152"/>
                </a:solidFill>
                <a:latin typeface="Arial"/>
                <a:ea typeface="Arial"/>
                <a:cs typeface="Arial"/>
                <a:sym typeface="Arial"/>
              </a:rPr>
              <a:t>describe and explain the reasons for historical continuity AND change over </a:t>
            </a:r>
            <a:r>
              <a:rPr lang="en-US" sz="2000" b="1" i="1" dirty="0">
                <a:solidFill>
                  <a:srgbClr val="403152"/>
                </a:solidFill>
                <a:latin typeface="Arial"/>
                <a:ea typeface="Arial"/>
                <a:cs typeface="Arial"/>
                <a:sym typeface="Arial"/>
              </a:rPr>
              <a:t>time</a:t>
            </a:r>
            <a:r>
              <a:rPr lang="en-US" sz="2000" dirty="0">
                <a:solidFill>
                  <a:srgbClr val="403152"/>
                </a:solidFill>
                <a:latin typeface="Arial"/>
                <a:ea typeface="Arial"/>
                <a:cs typeface="Arial"/>
                <a:sym typeface="Arial"/>
              </a:rPr>
              <a:t>. </a:t>
            </a:r>
            <a:endParaRPr lang="en-US" sz="2000" b="1" i="1" dirty="0">
              <a:solidFill>
                <a:srgbClr val="403152"/>
              </a:solidFill>
              <a:latin typeface="Arial"/>
              <a:ea typeface="Arial"/>
              <a:cs typeface="Arial"/>
              <a:sym typeface="Arial"/>
            </a:endParaRPr>
          </a:p>
          <a:p>
            <a:pPr lvl="1">
              <a:buSzPct val="25000"/>
            </a:pPr>
            <a:endParaRPr lang="en-US" sz="2000" dirty="0">
              <a:solidFill>
                <a:srgbClr val="403152"/>
              </a:solidFill>
              <a:latin typeface="Arial"/>
              <a:ea typeface="Arial"/>
              <a:cs typeface="Arial"/>
              <a:sym typeface="Arial"/>
            </a:endParaRPr>
          </a:p>
          <a:p>
            <a:pPr lvl="1">
              <a:buSzPct val="25000"/>
            </a:pPr>
            <a:r>
              <a:rPr lang="en-US" sz="2400" u="sng" dirty="0">
                <a:solidFill>
                  <a:srgbClr val="403152"/>
                </a:solidFill>
                <a:latin typeface="Arial"/>
                <a:ea typeface="Arial"/>
                <a:cs typeface="Arial"/>
                <a:sym typeface="Arial"/>
              </a:rPr>
              <a:t>The Periodization Essay</a:t>
            </a:r>
            <a:r>
              <a:rPr lang="en-US" sz="2400" dirty="0">
                <a:solidFill>
                  <a:srgbClr val="403152"/>
                </a:solidFill>
                <a:latin typeface="Arial"/>
                <a:ea typeface="Arial"/>
                <a:cs typeface="Arial"/>
                <a:sym typeface="Arial"/>
              </a:rPr>
              <a:t>:  </a:t>
            </a:r>
            <a:r>
              <a:rPr lang="en-US" sz="2000" dirty="0">
                <a:solidFill>
                  <a:srgbClr val="403152"/>
                </a:solidFill>
                <a:latin typeface="Arial"/>
                <a:ea typeface="Arial"/>
                <a:cs typeface="Arial"/>
                <a:sym typeface="Arial"/>
              </a:rPr>
              <a:t>This essay requires you </a:t>
            </a:r>
            <a:r>
              <a:rPr lang="en-US" sz="2000" dirty="0">
                <a:solidFill>
                  <a:srgbClr val="403152"/>
                </a:solidFill>
                <a:latin typeface="Arial"/>
                <a:ea typeface="Arial"/>
                <a:cs typeface="Arial"/>
                <a:sym typeface="Arial"/>
              </a:rPr>
              <a:t>to </a:t>
            </a:r>
            <a:r>
              <a:rPr lang="en-US" sz="2000" b="1" i="1" dirty="0">
                <a:solidFill>
                  <a:srgbClr val="403152"/>
                </a:solidFill>
                <a:latin typeface="Arial"/>
                <a:ea typeface="Arial"/>
                <a:cs typeface="Arial"/>
                <a:sym typeface="Arial"/>
              </a:rPr>
              <a:t>describe </a:t>
            </a:r>
            <a:r>
              <a:rPr lang="en-US" sz="2000" b="1" i="1" dirty="0">
                <a:solidFill>
                  <a:srgbClr val="403152"/>
                </a:solidFill>
                <a:latin typeface="Arial"/>
                <a:ea typeface="Arial"/>
                <a:cs typeface="Arial"/>
                <a:sym typeface="Arial"/>
              </a:rPr>
              <a:t>and explain the ways in which the historical development specified in the prompt was </a:t>
            </a:r>
            <a:r>
              <a:rPr lang="en-US" sz="2000" b="1" i="1" u="sng" dirty="0">
                <a:solidFill>
                  <a:srgbClr val="403152"/>
                </a:solidFill>
                <a:latin typeface="Arial"/>
                <a:ea typeface="Arial"/>
                <a:cs typeface="Arial"/>
                <a:sym typeface="Arial"/>
              </a:rPr>
              <a:t>different from OR similar</a:t>
            </a:r>
            <a:r>
              <a:rPr lang="en-US" sz="2000" b="1" i="1" dirty="0">
                <a:solidFill>
                  <a:srgbClr val="403152"/>
                </a:solidFill>
                <a:latin typeface="Arial"/>
                <a:ea typeface="Arial"/>
                <a:cs typeface="Arial"/>
                <a:sym typeface="Arial"/>
              </a:rPr>
              <a:t> to developments that preceded and/or followed</a:t>
            </a:r>
            <a:r>
              <a:rPr lang="en-US" sz="2000" dirty="0">
                <a:solidFill>
                  <a:srgbClr val="403152"/>
                </a:solidFill>
                <a:latin typeface="Arial"/>
                <a:ea typeface="Arial"/>
                <a:cs typeface="Arial"/>
                <a:sym typeface="Arial"/>
              </a:rPr>
              <a:t>. </a:t>
            </a:r>
          </a:p>
          <a:p>
            <a:endParaRPr dirty="0">
              <a:solidFill>
                <a:srgbClr val="403152"/>
              </a:solidFill>
              <a:latin typeface="Arial"/>
              <a:ea typeface="Arial"/>
              <a:cs typeface="Arial"/>
              <a:sym typeface="Arial"/>
            </a:endParaRPr>
          </a:p>
        </p:txBody>
      </p:sp>
    </p:spTree>
    <p:extLst>
      <p:ext uri="{BB962C8B-B14F-4D97-AF65-F5344CB8AC3E}">
        <p14:creationId xmlns:p14="http://schemas.microsoft.com/office/powerpoint/2010/main" val="460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Paragraph #1— </a:t>
            </a:r>
            <a:r>
              <a:rPr lang="en-US" b="1" dirty="0" smtClean="0">
                <a:solidFill>
                  <a:schemeClr val="accent2"/>
                </a:solidFill>
              </a:rPr>
              <a:t>THESIS</a:t>
            </a:r>
            <a:endParaRPr lang="en-US" dirty="0">
              <a:solidFill>
                <a:schemeClr val="accent2"/>
              </a:solidFill>
            </a:endParaRPr>
          </a:p>
        </p:txBody>
      </p:sp>
      <p:sp>
        <p:nvSpPr>
          <p:cNvPr id="7" name="Content Placeholder 6"/>
          <p:cNvSpPr>
            <a:spLocks noGrp="1"/>
          </p:cNvSpPr>
          <p:nvPr>
            <p:ph sz="half" idx="2"/>
          </p:nvPr>
        </p:nvSpPr>
        <p:spPr>
          <a:xfrm>
            <a:off x="5480741" y="1845735"/>
            <a:ext cx="4652000" cy="4023360"/>
          </a:xfrm>
        </p:spPr>
        <p:txBody>
          <a:bodyPr/>
          <a:lstStyle/>
          <a:p>
            <a:pPr>
              <a:buClr>
                <a:schemeClr val="accent2"/>
              </a:buClr>
              <a:buFont typeface="Wingdings" panose="05000000000000000000" pitchFamily="2" charset="2"/>
              <a:buChar char="§"/>
            </a:pPr>
            <a:r>
              <a:rPr lang="en-US" b="1" dirty="0"/>
              <a:t>Answer the prompt</a:t>
            </a:r>
            <a:endParaRPr lang="en-US" dirty="0"/>
          </a:p>
          <a:p>
            <a:pPr>
              <a:buClr>
                <a:schemeClr val="accent2"/>
              </a:buClr>
              <a:buFont typeface="Wingdings" panose="05000000000000000000" pitchFamily="2" charset="2"/>
              <a:buChar char="§"/>
            </a:pPr>
            <a:r>
              <a:rPr lang="en-US" b="1" dirty="0"/>
              <a:t>Can be 1-3 sentences</a:t>
            </a:r>
            <a:endParaRPr lang="en-US" dirty="0"/>
          </a:p>
          <a:p>
            <a:pPr>
              <a:buClr>
                <a:schemeClr val="accent2"/>
              </a:buClr>
              <a:buFont typeface="Wingdings" panose="05000000000000000000" pitchFamily="2" charset="2"/>
              <a:buChar char="§"/>
            </a:pPr>
            <a:r>
              <a:rPr lang="en-US" b="1" dirty="0"/>
              <a:t>Articulate, sophisticated</a:t>
            </a:r>
            <a:endParaRPr lang="en-US" dirty="0"/>
          </a:p>
          <a:p>
            <a:pPr>
              <a:buClr>
                <a:schemeClr val="accent2"/>
              </a:buClr>
              <a:buFont typeface="Wingdings" panose="05000000000000000000" pitchFamily="2" charset="2"/>
              <a:buChar char="§"/>
            </a:pPr>
            <a:r>
              <a:rPr lang="en-US" b="1" dirty="0"/>
              <a:t>Address multiple perspectives</a:t>
            </a:r>
            <a:endParaRPr lang="en-US" dirty="0"/>
          </a:p>
          <a:p>
            <a:pPr>
              <a:buClr>
                <a:schemeClr val="accent2"/>
              </a:buClr>
              <a:buFont typeface="Wingdings" panose="05000000000000000000" pitchFamily="2" charset="2"/>
              <a:buChar char="§"/>
            </a:pPr>
            <a:r>
              <a:rPr lang="en-US" b="1" dirty="0"/>
              <a:t>State factors you’ll argue</a:t>
            </a:r>
            <a:endParaRPr lang="en-US" dirty="0"/>
          </a:p>
          <a:p>
            <a:endParaRPr lang="en-US" dirty="0"/>
          </a:p>
        </p:txBody>
      </p:sp>
      <p:grpSp>
        <p:nvGrpSpPr>
          <p:cNvPr id="4" name="Group 3"/>
          <p:cNvGrpSpPr>
            <a:grpSpLocks/>
          </p:cNvGrpSpPr>
          <p:nvPr/>
        </p:nvGrpSpPr>
        <p:grpSpPr bwMode="auto">
          <a:xfrm>
            <a:off x="1833009" y="1845735"/>
            <a:ext cx="3454400" cy="3281884"/>
            <a:chOff x="107317262" y="106055179"/>
            <a:chExt cx="1615406" cy="1576678"/>
          </a:xfrm>
        </p:grpSpPr>
        <p:sp>
          <p:nvSpPr>
            <p:cNvPr id="5" name="AutoShape 4"/>
            <p:cNvSpPr>
              <a:spLocks noChangeArrowheads="1"/>
            </p:cNvSpPr>
            <p:nvPr/>
          </p:nvSpPr>
          <p:spPr bwMode="auto">
            <a:xfrm>
              <a:off x="107317262" y="106055179"/>
              <a:ext cx="1615406" cy="1483042"/>
            </a:xfrm>
            <a:prstGeom prst="irregularSeal1">
              <a:avLst/>
            </a:prstGeom>
            <a:solidFill>
              <a:srgbClr val="FF7F7F"/>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p:cNvSpPr txBox="1">
              <a:spLocks noChangeArrowheads="1"/>
            </p:cNvSpPr>
            <p:nvPr/>
          </p:nvSpPr>
          <p:spPr bwMode="auto">
            <a:xfrm rot="20503077">
              <a:off x="107616278" y="106611247"/>
              <a:ext cx="1107783" cy="1020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Don’t simply       rephrase or copy the prompt!</a:t>
              </a:r>
            </a:p>
            <a:p>
              <a:pPr eaLnBrk="0" fontAlgn="base" hangingPunct="0">
                <a:spcBef>
                  <a:spcPct val="0"/>
                </a:spcBef>
                <a:spcAft>
                  <a:spcPct val="0"/>
                </a:spcAft>
              </a:pPr>
              <a:endParaRPr lang="en-US" altLang="en-US" dirty="0">
                <a:latin typeface="Arial" panose="020B0604020202020204" pitchFamily="34" charset="0"/>
              </a:endParaRPr>
            </a:p>
          </p:txBody>
        </p:sp>
      </p:grpSp>
    </p:spTree>
    <p:extLst>
      <p:ext uri="{BB962C8B-B14F-4D97-AF65-F5344CB8AC3E}">
        <p14:creationId xmlns:p14="http://schemas.microsoft.com/office/powerpoint/2010/main" val="1830219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Paragraph #2— CONTEXT</a:t>
            </a:r>
            <a:endParaRPr lang="en-US" dirty="0">
              <a:solidFill>
                <a:schemeClr val="accent2"/>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 </a:t>
            </a:r>
            <a:r>
              <a:rPr lang="en-US" b="1" dirty="0"/>
              <a:t>Set the historical stage</a:t>
            </a:r>
            <a:endParaRPr lang="en-US" dirty="0"/>
          </a:p>
          <a:p>
            <a:pPr>
              <a:buFont typeface="Wingdings" panose="05000000000000000000" pitchFamily="2" charset="2"/>
              <a:buChar char="§"/>
            </a:pPr>
            <a:r>
              <a:rPr lang="en-US" b="1" dirty="0"/>
              <a:t>What led to this issue, debate?</a:t>
            </a:r>
            <a:endParaRPr lang="en-US" dirty="0"/>
          </a:p>
          <a:p>
            <a:pPr>
              <a:buFont typeface="Wingdings" panose="05000000000000000000" pitchFamily="2" charset="2"/>
              <a:buChar char="§"/>
            </a:pPr>
            <a:r>
              <a:rPr lang="en-US" b="1" dirty="0"/>
              <a:t>What caused this problem?</a:t>
            </a:r>
            <a:endParaRPr lang="en-US" dirty="0"/>
          </a:p>
          <a:p>
            <a:pPr>
              <a:buFont typeface="Wingdings" panose="05000000000000000000" pitchFamily="2" charset="2"/>
              <a:buChar char="§"/>
            </a:pPr>
            <a:r>
              <a:rPr lang="en-US" b="1" dirty="0"/>
              <a:t>What do we need to understand about this issue?</a:t>
            </a:r>
            <a:endParaRPr lang="en-US" dirty="0"/>
          </a:p>
          <a:p>
            <a:pPr>
              <a:buFont typeface="Wingdings" panose="05000000000000000000" pitchFamily="2" charset="2"/>
              <a:buChar char="§"/>
            </a:pPr>
            <a:r>
              <a:rPr lang="en-US" b="1" dirty="0"/>
              <a:t>What is the broader historical context?</a:t>
            </a:r>
            <a:endParaRPr lang="en-US" dirty="0"/>
          </a:p>
          <a:p>
            <a:endParaRPr lang="en-US" sz="2400" dirty="0"/>
          </a:p>
          <a:p>
            <a:endParaRPr lang="en-US" sz="2400" dirty="0"/>
          </a:p>
        </p:txBody>
      </p:sp>
      <p:grpSp>
        <p:nvGrpSpPr>
          <p:cNvPr id="4" name="Group 2"/>
          <p:cNvGrpSpPr>
            <a:grpSpLocks/>
          </p:cNvGrpSpPr>
          <p:nvPr/>
        </p:nvGrpSpPr>
        <p:grpSpPr bwMode="auto">
          <a:xfrm>
            <a:off x="6205027" y="4449338"/>
            <a:ext cx="4287854" cy="2408663"/>
            <a:chOff x="103739145" y="106556112"/>
            <a:chExt cx="1706531" cy="2177680"/>
          </a:xfrm>
        </p:grpSpPr>
        <p:sp>
          <p:nvSpPr>
            <p:cNvPr id="5" name="AutoShape 3"/>
            <p:cNvSpPr>
              <a:spLocks noChangeArrowheads="1"/>
            </p:cNvSpPr>
            <p:nvPr/>
          </p:nvSpPr>
          <p:spPr bwMode="auto">
            <a:xfrm>
              <a:off x="103739145" y="106556112"/>
              <a:ext cx="1706531" cy="2177680"/>
            </a:xfrm>
            <a:prstGeom prst="irregularSeal1">
              <a:avLst/>
            </a:prstGeom>
            <a:solidFill>
              <a:srgbClr val="92D05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rot="20503077">
              <a:off x="104110610" y="107090673"/>
              <a:ext cx="963601" cy="10955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Important!</a:t>
              </a:r>
            </a:p>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This indicates that you know the big picture!  </a:t>
              </a:r>
            </a:p>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Be specific!</a:t>
              </a:r>
              <a:endParaRPr lang="en-US" altLang="en-US" sz="4400" dirty="0">
                <a:latin typeface="Arial" panose="020B0604020202020204" pitchFamily="34" charset="0"/>
              </a:endParaRPr>
            </a:p>
          </p:txBody>
        </p:sp>
      </p:grpSp>
    </p:spTree>
    <p:extLst>
      <p:ext uri="{BB962C8B-B14F-4D97-AF65-F5344CB8AC3E}">
        <p14:creationId xmlns:p14="http://schemas.microsoft.com/office/powerpoint/2010/main" val="2094137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Paragraphs </a:t>
            </a:r>
            <a:r>
              <a:rPr lang="en-US" b="1" dirty="0">
                <a:solidFill>
                  <a:schemeClr val="accent2"/>
                </a:solidFill>
              </a:rPr>
              <a:t>#</a:t>
            </a:r>
            <a:r>
              <a:rPr lang="en-US" b="1" dirty="0" smtClean="0">
                <a:solidFill>
                  <a:schemeClr val="accent2"/>
                </a:solidFill>
              </a:rPr>
              <a:t>3-5—SUPPORTING PARAGRAPHS</a:t>
            </a:r>
            <a:endParaRPr lang="en-US" dirty="0">
              <a:solidFill>
                <a:schemeClr val="accent2"/>
              </a:solidFill>
            </a:endParaRPr>
          </a:p>
        </p:txBody>
      </p:sp>
      <p:sp>
        <p:nvSpPr>
          <p:cNvPr id="3" name="Content Placeholder 2"/>
          <p:cNvSpPr>
            <a:spLocks noGrp="1"/>
          </p:cNvSpPr>
          <p:nvPr>
            <p:ph idx="1"/>
          </p:nvPr>
        </p:nvSpPr>
        <p:spPr>
          <a:xfrm>
            <a:off x="4686925" y="1845734"/>
            <a:ext cx="5981074" cy="4450135"/>
          </a:xfrm>
        </p:spPr>
        <p:txBody>
          <a:bodyPr>
            <a:normAutofit fontScale="77500" lnSpcReduction="20000"/>
          </a:bodyPr>
          <a:lstStyle/>
          <a:p>
            <a:pPr>
              <a:buFont typeface="Wingdings" panose="05000000000000000000" pitchFamily="2" charset="2"/>
              <a:buChar char="§"/>
            </a:pPr>
            <a:r>
              <a:rPr lang="en-US" b="1" dirty="0"/>
              <a:t> </a:t>
            </a:r>
            <a:r>
              <a:rPr lang="en-US" sz="3200" b="1" dirty="0"/>
              <a:t>What </a:t>
            </a:r>
            <a:r>
              <a:rPr lang="en-US" sz="3200" b="1" dirty="0"/>
              <a:t>historical EVIDENCE supports your THESIS?</a:t>
            </a:r>
            <a:endParaRPr lang="en-US" sz="3200" dirty="0"/>
          </a:p>
          <a:p>
            <a:pPr>
              <a:buFont typeface="Wingdings" panose="05000000000000000000" pitchFamily="2" charset="2"/>
              <a:buChar char="§"/>
            </a:pPr>
            <a:r>
              <a:rPr lang="en-US" sz="3200" b="1" dirty="0"/>
              <a:t> Why </a:t>
            </a:r>
            <a:r>
              <a:rPr lang="en-US" sz="3200" b="1" dirty="0"/>
              <a:t>does this EVIDENCE support your THESIS?</a:t>
            </a:r>
            <a:endParaRPr lang="en-US" sz="3200" dirty="0"/>
          </a:p>
          <a:p>
            <a:pPr>
              <a:buFont typeface="Wingdings" panose="05000000000000000000" pitchFamily="2" charset="2"/>
              <a:buChar char="§"/>
            </a:pPr>
            <a:r>
              <a:rPr lang="en-US" b="1" dirty="0"/>
              <a:t> </a:t>
            </a:r>
            <a:r>
              <a:rPr lang="en-US" sz="4000" b="1" dirty="0">
                <a:solidFill>
                  <a:srgbClr val="C00000"/>
                </a:solidFill>
              </a:rPr>
              <a:t>In a nutshell: each paragraph discusses a SPECIFIC EXAMPLE OF EVIDENCE explaining the above points</a:t>
            </a:r>
            <a:r>
              <a:rPr lang="mr-IN" sz="4000" b="1" dirty="0">
                <a:solidFill>
                  <a:srgbClr val="C00000"/>
                </a:solidFill>
              </a:rPr>
              <a:t>…</a:t>
            </a:r>
            <a:endParaRPr lang="en-US" sz="4000" b="1" dirty="0">
              <a:solidFill>
                <a:srgbClr val="C00000"/>
              </a:solidFill>
            </a:endParaRPr>
          </a:p>
          <a:p>
            <a:pPr>
              <a:buFont typeface="Wingdings" panose="05000000000000000000" pitchFamily="2" charset="2"/>
              <a:buChar char="§"/>
            </a:pPr>
            <a:r>
              <a:rPr lang="en-US" sz="4000" b="1" dirty="0">
                <a:solidFill>
                  <a:srgbClr val="C00000"/>
                </a:solidFill>
              </a:rPr>
              <a:t> The more examples you provide and explain, the better off you’ll be </a:t>
            </a:r>
            <a:r>
              <a:rPr lang="en-US" sz="4000" b="1" dirty="0">
                <a:solidFill>
                  <a:srgbClr val="C00000"/>
                </a:solidFill>
                <a:sym typeface="Wingdings"/>
              </a:rPr>
              <a:t> </a:t>
            </a:r>
            <a:endParaRPr lang="en-US" sz="4000" dirty="0">
              <a:solidFill>
                <a:srgbClr val="C00000"/>
              </a:solidFill>
            </a:endParaRPr>
          </a:p>
          <a:p>
            <a:r>
              <a:rPr lang="en-US" dirty="0"/>
              <a:t> </a:t>
            </a:r>
          </a:p>
          <a:p>
            <a:endParaRPr lang="en-US" dirty="0"/>
          </a:p>
        </p:txBody>
      </p:sp>
      <p:grpSp>
        <p:nvGrpSpPr>
          <p:cNvPr id="4" name="Group 2"/>
          <p:cNvGrpSpPr>
            <a:grpSpLocks/>
          </p:cNvGrpSpPr>
          <p:nvPr/>
        </p:nvGrpSpPr>
        <p:grpSpPr bwMode="auto">
          <a:xfrm>
            <a:off x="1666193" y="1996872"/>
            <a:ext cx="2905806" cy="3474129"/>
            <a:chOff x="106753517" y="109848262"/>
            <a:chExt cx="1933144" cy="2630905"/>
          </a:xfrm>
        </p:grpSpPr>
        <p:sp>
          <p:nvSpPr>
            <p:cNvPr id="5" name="AutoShape 3"/>
            <p:cNvSpPr>
              <a:spLocks noChangeArrowheads="1"/>
            </p:cNvSpPr>
            <p:nvPr/>
          </p:nvSpPr>
          <p:spPr bwMode="auto">
            <a:xfrm>
              <a:off x="106753517" y="109848262"/>
              <a:ext cx="1933144" cy="2630905"/>
            </a:xfrm>
            <a:prstGeom prst="irregularSeal1">
              <a:avLst/>
            </a:prstGeom>
            <a:solidFill>
              <a:srgbClr val="00B0F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rot="20503077">
              <a:off x="107081935" y="110572865"/>
              <a:ext cx="1276308" cy="1020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Tip!</a:t>
              </a:r>
            </a:p>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3 is a manageable number of</a:t>
              </a:r>
            </a:p>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SUPPORTING </a:t>
              </a:r>
            </a:p>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PARAGRAPHS </a:t>
              </a:r>
            </a:p>
            <a:p>
              <a:pPr eaLnBrk="0" fontAlgn="base" hangingPunct="0">
                <a:spcBef>
                  <a:spcPct val="0"/>
                </a:spcBef>
                <a:spcAft>
                  <a:spcPct val="0"/>
                </a:spcAft>
              </a:pPr>
              <a:endParaRPr lang="en-US" altLang="en-US" sz="1400" dirty="0">
                <a:latin typeface="Arial" panose="020B0604020202020204" pitchFamily="34" charset="0"/>
              </a:endParaRPr>
            </a:p>
          </p:txBody>
        </p:sp>
      </p:grpSp>
    </p:spTree>
    <p:extLst>
      <p:ext uri="{BB962C8B-B14F-4D97-AF65-F5344CB8AC3E}">
        <p14:creationId xmlns:p14="http://schemas.microsoft.com/office/powerpoint/2010/main" val="1065925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2"/>
                </a:solidFill>
              </a:rPr>
              <a:t>Paragraph #6— SYNTHESIS</a:t>
            </a:r>
            <a:endParaRPr lang="en-US" dirty="0">
              <a:solidFill>
                <a:schemeClr val="accent2"/>
              </a:solidFill>
            </a:endParaRPr>
          </a:p>
        </p:txBody>
      </p:sp>
      <p:sp>
        <p:nvSpPr>
          <p:cNvPr id="3" name="Content Placeholder 2"/>
          <p:cNvSpPr>
            <a:spLocks noGrp="1"/>
          </p:cNvSpPr>
          <p:nvPr>
            <p:ph idx="1"/>
          </p:nvPr>
        </p:nvSpPr>
        <p:spPr>
          <a:xfrm>
            <a:off x="2346960" y="1845734"/>
            <a:ext cx="5410299" cy="4023360"/>
          </a:xfrm>
        </p:spPr>
        <p:txBody>
          <a:bodyPr>
            <a:noAutofit/>
          </a:bodyPr>
          <a:lstStyle/>
          <a:p>
            <a:pPr>
              <a:buFont typeface="Wingdings" panose="05000000000000000000" pitchFamily="2" charset="2"/>
              <a:buChar char="§"/>
            </a:pPr>
            <a:r>
              <a:rPr lang="en-US" b="1" dirty="0"/>
              <a:t> How </a:t>
            </a:r>
            <a:r>
              <a:rPr lang="en-US" b="1" dirty="0"/>
              <a:t>does your thesis, evidence, etc. connect to other historical periods, geographic areas, contexts, or circumstances</a:t>
            </a:r>
            <a:endParaRPr lang="en-US" dirty="0"/>
          </a:p>
          <a:p>
            <a:pPr>
              <a:buFont typeface="Wingdings" panose="05000000000000000000" pitchFamily="2" charset="2"/>
              <a:buChar char="§"/>
            </a:pPr>
            <a:r>
              <a:rPr lang="en-US" b="1" dirty="0"/>
              <a:t> How </a:t>
            </a:r>
            <a:r>
              <a:rPr lang="en-US" b="1" dirty="0"/>
              <a:t>can you extend your </a:t>
            </a:r>
            <a:r>
              <a:rPr lang="en-US" b="1" dirty="0"/>
              <a:t>argument?</a:t>
            </a:r>
            <a:endParaRPr lang="en-US" dirty="0"/>
          </a:p>
          <a:p>
            <a:pPr>
              <a:buFont typeface="Wingdings" panose="05000000000000000000" pitchFamily="2" charset="2"/>
              <a:buChar char="§"/>
            </a:pPr>
            <a:r>
              <a:rPr lang="en-US" b="1" dirty="0"/>
              <a:t> Can </a:t>
            </a:r>
            <a:r>
              <a:rPr lang="en-US" b="1" dirty="0"/>
              <a:t>you show contradictory evidence</a:t>
            </a:r>
            <a:r>
              <a:rPr lang="en-US" b="1" dirty="0"/>
              <a:t>?</a:t>
            </a:r>
            <a:endParaRPr lang="en-US" dirty="0"/>
          </a:p>
        </p:txBody>
      </p:sp>
      <p:grpSp>
        <p:nvGrpSpPr>
          <p:cNvPr id="4" name="Group 2"/>
          <p:cNvGrpSpPr>
            <a:grpSpLocks/>
          </p:cNvGrpSpPr>
          <p:nvPr/>
        </p:nvGrpSpPr>
        <p:grpSpPr bwMode="auto">
          <a:xfrm>
            <a:off x="7561945" y="2114782"/>
            <a:ext cx="2931885" cy="2712811"/>
            <a:chOff x="111416300" y="112987691"/>
            <a:chExt cx="1544147" cy="1245996"/>
          </a:xfrm>
        </p:grpSpPr>
        <p:sp>
          <p:nvSpPr>
            <p:cNvPr id="5" name="AutoShape 3"/>
            <p:cNvSpPr>
              <a:spLocks noChangeArrowheads="1"/>
            </p:cNvSpPr>
            <p:nvPr/>
          </p:nvSpPr>
          <p:spPr bwMode="auto">
            <a:xfrm>
              <a:off x="111416300" y="112987691"/>
              <a:ext cx="1544147" cy="1245996"/>
            </a:xfrm>
            <a:prstGeom prst="irregularSeal1">
              <a:avLst/>
            </a:prstGeom>
            <a:solidFill>
              <a:srgbClr val="FFFF0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rot="-1096923">
              <a:off x="111697432" y="113443810"/>
              <a:ext cx="1084750" cy="7266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000000"/>
                  </a:solidFill>
                  <a:latin typeface="Rockwell Extra Bold" panose="02060903040505020403" pitchFamily="18" charset="0"/>
                </a:rPr>
                <a:t>Use this as your conclusion</a:t>
              </a:r>
            </a:p>
            <a:p>
              <a:pPr eaLnBrk="0" fontAlgn="base" hangingPunct="0">
                <a:spcBef>
                  <a:spcPct val="0"/>
                </a:spcBef>
                <a:spcAft>
                  <a:spcPct val="0"/>
                </a:spcAft>
              </a:pPr>
              <a:endParaRPr lang="en-US" altLang="en-US" dirty="0">
                <a:latin typeface="Arial" panose="020B0604020202020204" pitchFamily="34" charset="0"/>
              </a:endParaRPr>
            </a:p>
          </p:txBody>
        </p:sp>
      </p:grpSp>
    </p:spTree>
    <p:extLst>
      <p:ext uri="{BB962C8B-B14F-4D97-AF65-F5344CB8AC3E}">
        <p14:creationId xmlns:p14="http://schemas.microsoft.com/office/powerpoint/2010/main" val="704740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684" y="1809714"/>
            <a:ext cx="1303655" cy="389460"/>
          </a:xfrm>
        </p:spPr>
        <p:txBody>
          <a:bodyPr>
            <a:normAutofit fontScale="77500" lnSpcReduction="20000"/>
          </a:bodyPr>
          <a:lstStyle/>
          <a:p>
            <a:pPr marL="0" indent="0">
              <a:buNone/>
            </a:pPr>
            <a:r>
              <a:rPr lang="en-US" u="sng" dirty="0" smtClean="0"/>
              <a:t>Question:</a:t>
            </a:r>
            <a:endParaRPr lang="en-US" u="sng" dirty="0"/>
          </a:p>
        </p:txBody>
      </p:sp>
      <p:sp>
        <p:nvSpPr>
          <p:cNvPr id="4" name="Text Box 2"/>
          <p:cNvSpPr txBox="1">
            <a:spLocks noChangeArrowheads="1"/>
          </p:cNvSpPr>
          <p:nvPr/>
        </p:nvSpPr>
        <p:spPr bwMode="auto">
          <a:xfrm>
            <a:off x="6802894" y="188686"/>
            <a:ext cx="3226529" cy="1436914"/>
          </a:xfrm>
          <a:prstGeom prst="rect">
            <a:avLst/>
          </a:prstGeom>
          <a:solidFill>
            <a:srgbClr val="FF7F7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1400" b="1" dirty="0">
                <a:solidFill>
                  <a:srgbClr val="000000"/>
                </a:solidFill>
                <a:latin typeface="Bookman Old Style" panose="02050604050505020204" pitchFamily="18" charset="0"/>
              </a:rPr>
              <a:t>Paragraph #1— THESIS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Answer the prompt</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Can be 1-3 sentences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Articulate, sophisticated</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Address multiple perspectives</a:t>
            </a:r>
          </a:p>
          <a:p>
            <a:pPr eaLnBrk="0" fontAlgn="base" hangingPunct="0">
              <a:spcBef>
                <a:spcPct val="0"/>
              </a:spcBef>
              <a:spcAft>
                <a:spcPct val="0"/>
              </a:spcAft>
              <a:buSzPts val="1000"/>
              <a:buFont typeface="Symbol" panose="05050102010706020507" pitchFamily="18" charset="2"/>
              <a:buChar char="·"/>
            </a:pPr>
            <a:r>
              <a:rPr lang="en-US" altLang="en-US" sz="1200" b="1" dirty="0">
                <a:solidFill>
                  <a:srgbClr val="000000"/>
                </a:solidFill>
                <a:latin typeface="Bookman Old Style" panose="02050604050505020204" pitchFamily="18" charset="0"/>
              </a:rPr>
              <a:t>State factors you’ll argue</a:t>
            </a:r>
            <a:endParaRPr lang="en-US" altLang="en-US" dirty="0">
              <a:latin typeface="Arial" panose="020B0604020202020204" pitchFamily="34" charset="0"/>
            </a:endParaRPr>
          </a:p>
        </p:txBody>
      </p:sp>
      <p:grpSp>
        <p:nvGrpSpPr>
          <p:cNvPr id="5" name="Group 3"/>
          <p:cNvGrpSpPr>
            <a:grpSpLocks/>
          </p:cNvGrpSpPr>
          <p:nvPr/>
        </p:nvGrpSpPr>
        <p:grpSpPr bwMode="auto">
          <a:xfrm>
            <a:off x="4499428" y="32696"/>
            <a:ext cx="1994878" cy="1971749"/>
            <a:chOff x="107317262" y="106055179"/>
            <a:chExt cx="1615406" cy="1576678"/>
          </a:xfrm>
        </p:grpSpPr>
        <p:sp>
          <p:nvSpPr>
            <p:cNvPr id="6" name="AutoShape 4"/>
            <p:cNvSpPr>
              <a:spLocks noChangeArrowheads="1"/>
            </p:cNvSpPr>
            <p:nvPr/>
          </p:nvSpPr>
          <p:spPr bwMode="auto">
            <a:xfrm>
              <a:off x="107317262" y="106055179"/>
              <a:ext cx="1615406" cy="1483042"/>
            </a:xfrm>
            <a:prstGeom prst="irregularSeal1">
              <a:avLst/>
            </a:prstGeom>
            <a:solidFill>
              <a:srgbClr val="FF7F7F"/>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p:cNvSpPr txBox="1">
              <a:spLocks noChangeArrowheads="1"/>
            </p:cNvSpPr>
            <p:nvPr/>
          </p:nvSpPr>
          <p:spPr bwMode="auto">
            <a:xfrm rot="20503077">
              <a:off x="107616278" y="106611247"/>
              <a:ext cx="1107783" cy="1020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700" dirty="0">
                  <a:solidFill>
                    <a:srgbClr val="000000"/>
                  </a:solidFill>
                  <a:latin typeface="Rockwell Extra Bold" panose="02060903040505020403" pitchFamily="18" charset="0"/>
                </a:rPr>
                <a:t>Don’t simply       rephrase or copy the prompt!</a:t>
              </a:r>
            </a:p>
            <a:p>
              <a:pPr eaLnBrk="0" fontAlgn="base" hangingPunct="0">
                <a:spcBef>
                  <a:spcPct val="0"/>
                </a:spcBef>
                <a:spcAft>
                  <a:spcPct val="0"/>
                </a:spcAft>
              </a:pPr>
              <a:endParaRPr lang="en-US" altLang="en-US" dirty="0">
                <a:latin typeface="Arial" panose="020B0604020202020204" pitchFamily="34" charset="0"/>
              </a:endParaRPr>
            </a:p>
          </p:txBody>
        </p:sp>
      </p:grpSp>
      <p:pic>
        <p:nvPicPr>
          <p:cNvPr id="8" name="Picture 7"/>
          <p:cNvPicPr>
            <a:picLocks noChangeAspect="1"/>
          </p:cNvPicPr>
          <p:nvPr/>
        </p:nvPicPr>
        <p:blipFill>
          <a:blip r:embed="rId2"/>
          <a:stretch>
            <a:fillRect/>
          </a:stretch>
        </p:blipFill>
        <p:spPr>
          <a:xfrm>
            <a:off x="2051052" y="2302572"/>
            <a:ext cx="7934683" cy="625065"/>
          </a:xfrm>
          <a:prstGeom prst="rect">
            <a:avLst/>
          </a:prstGeom>
        </p:spPr>
      </p:pic>
      <p:pic>
        <p:nvPicPr>
          <p:cNvPr id="10" name="Picture 9"/>
          <p:cNvPicPr>
            <a:picLocks noChangeAspect="1"/>
          </p:cNvPicPr>
          <p:nvPr/>
        </p:nvPicPr>
        <p:blipFill>
          <a:blip r:embed="rId3">
            <a:lum bright="-20000"/>
          </a:blip>
          <a:stretch>
            <a:fillRect/>
          </a:stretch>
        </p:blipFill>
        <p:spPr>
          <a:xfrm>
            <a:off x="3119717" y="3134670"/>
            <a:ext cx="5602419" cy="3630745"/>
          </a:xfrm>
          <a:prstGeom prst="rect">
            <a:avLst/>
          </a:prstGeom>
          <a:ln>
            <a:solidFill>
              <a:schemeClr val="accent1"/>
            </a:solidFill>
          </a:ln>
        </p:spPr>
      </p:pic>
    </p:spTree>
    <p:extLst>
      <p:ext uri="{BB962C8B-B14F-4D97-AF65-F5344CB8AC3E}">
        <p14:creationId xmlns:p14="http://schemas.microsoft.com/office/powerpoint/2010/main" val="1637441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u="sng" dirty="0"/>
              <a:t>Question:</a:t>
            </a:r>
          </a:p>
          <a:p>
            <a:r>
              <a:rPr lang="en-US" dirty="0"/>
              <a:t> </a:t>
            </a:r>
          </a:p>
          <a:p>
            <a:endParaRPr lang="en-US" dirty="0"/>
          </a:p>
        </p:txBody>
      </p:sp>
      <p:pic>
        <p:nvPicPr>
          <p:cNvPr id="4" name="Picture 3"/>
          <p:cNvPicPr>
            <a:picLocks noChangeAspect="1"/>
          </p:cNvPicPr>
          <p:nvPr/>
        </p:nvPicPr>
        <p:blipFill>
          <a:blip r:embed="rId2"/>
          <a:stretch>
            <a:fillRect/>
          </a:stretch>
        </p:blipFill>
        <p:spPr>
          <a:xfrm>
            <a:off x="2051052" y="2302572"/>
            <a:ext cx="7934683" cy="625065"/>
          </a:xfrm>
          <a:prstGeom prst="rect">
            <a:avLst/>
          </a:prstGeom>
        </p:spPr>
      </p:pic>
      <p:sp>
        <p:nvSpPr>
          <p:cNvPr id="5" name="Text Box 2"/>
          <p:cNvSpPr txBox="1">
            <a:spLocks noChangeArrowheads="1"/>
          </p:cNvSpPr>
          <p:nvPr/>
        </p:nvSpPr>
        <p:spPr bwMode="auto">
          <a:xfrm>
            <a:off x="4113165" y="329265"/>
            <a:ext cx="3810454" cy="1180571"/>
          </a:xfrm>
          <a:prstGeom prst="rect">
            <a:avLst/>
          </a:prstGeom>
          <a:solidFill>
            <a:srgbClr val="92D05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eaLnBrk="0" fontAlgn="base" hangingPunct="0">
              <a:spcBef>
                <a:spcPct val="0"/>
              </a:spcBef>
              <a:spcAft>
                <a:spcPct val="0"/>
              </a:spcAft>
            </a:pPr>
            <a:r>
              <a:rPr lang="en-US" altLang="en-US" sz="1200" b="1" dirty="0">
                <a:solidFill>
                  <a:srgbClr val="000000"/>
                </a:solidFill>
                <a:latin typeface="Bookman Old Style" panose="02050604050505020204" pitchFamily="18" charset="0"/>
              </a:rPr>
              <a:t>Paragraph #2— CONTEXT</a:t>
            </a:r>
          </a:p>
          <a:p>
            <a:pPr eaLnBrk="0" fontAlgn="base" hangingPunct="0">
              <a:spcBef>
                <a:spcPct val="0"/>
              </a:spcBef>
              <a:spcAft>
                <a:spcPct val="0"/>
              </a:spcAft>
              <a:buSzPts val="1000"/>
              <a:buFont typeface="Symbol" panose="05050102010706020507" pitchFamily="18" charset="2"/>
              <a:buChar char="·"/>
            </a:pPr>
            <a:r>
              <a:rPr lang="en-US" altLang="en-US" sz="1100" b="1" dirty="0">
                <a:solidFill>
                  <a:srgbClr val="000000"/>
                </a:solidFill>
                <a:latin typeface="Bookman Old Style" panose="02050604050505020204" pitchFamily="18" charset="0"/>
              </a:rPr>
              <a:t>Set the historical stage</a:t>
            </a:r>
          </a:p>
          <a:p>
            <a:pPr eaLnBrk="0" fontAlgn="base" hangingPunct="0">
              <a:spcBef>
                <a:spcPct val="0"/>
              </a:spcBef>
              <a:spcAft>
                <a:spcPct val="0"/>
              </a:spcAft>
              <a:buSzPts val="1000"/>
              <a:buFont typeface="Symbol" panose="05050102010706020507" pitchFamily="18" charset="2"/>
              <a:buChar char="·"/>
            </a:pPr>
            <a:r>
              <a:rPr lang="en-US" altLang="en-US" sz="1100" b="1" dirty="0">
                <a:solidFill>
                  <a:srgbClr val="000000"/>
                </a:solidFill>
                <a:latin typeface="Bookman Old Style" panose="02050604050505020204" pitchFamily="18" charset="0"/>
              </a:rPr>
              <a:t>What led to this issue, debate?</a:t>
            </a:r>
          </a:p>
          <a:p>
            <a:pPr eaLnBrk="0" fontAlgn="base" hangingPunct="0">
              <a:spcBef>
                <a:spcPct val="0"/>
              </a:spcBef>
              <a:spcAft>
                <a:spcPct val="0"/>
              </a:spcAft>
              <a:buSzPts val="1000"/>
              <a:buFont typeface="Symbol" panose="05050102010706020507" pitchFamily="18" charset="2"/>
              <a:buChar char="·"/>
            </a:pPr>
            <a:r>
              <a:rPr lang="en-US" altLang="en-US" sz="1100" b="1" dirty="0">
                <a:solidFill>
                  <a:srgbClr val="000000"/>
                </a:solidFill>
                <a:latin typeface="Bookman Old Style" panose="02050604050505020204" pitchFamily="18" charset="0"/>
              </a:rPr>
              <a:t>What caused this problem?</a:t>
            </a:r>
          </a:p>
          <a:p>
            <a:pPr eaLnBrk="0" fontAlgn="base" hangingPunct="0">
              <a:spcBef>
                <a:spcPct val="0"/>
              </a:spcBef>
              <a:spcAft>
                <a:spcPct val="0"/>
              </a:spcAft>
              <a:buSzPts val="1000"/>
              <a:buFont typeface="Symbol" panose="05050102010706020507" pitchFamily="18" charset="2"/>
              <a:buChar char="·"/>
            </a:pPr>
            <a:r>
              <a:rPr lang="en-US" altLang="en-US" sz="1100" b="1" dirty="0">
                <a:solidFill>
                  <a:srgbClr val="000000"/>
                </a:solidFill>
                <a:latin typeface="Bookman Old Style" panose="02050604050505020204" pitchFamily="18" charset="0"/>
              </a:rPr>
              <a:t>What do we need to understand about this issue?</a:t>
            </a:r>
          </a:p>
          <a:p>
            <a:pPr eaLnBrk="0" fontAlgn="base" hangingPunct="0">
              <a:spcBef>
                <a:spcPct val="0"/>
              </a:spcBef>
              <a:spcAft>
                <a:spcPct val="0"/>
              </a:spcAft>
              <a:buSzPts val="1000"/>
              <a:buFont typeface="Symbol" panose="05050102010706020507" pitchFamily="18" charset="2"/>
              <a:buChar char="·"/>
            </a:pPr>
            <a:r>
              <a:rPr lang="en-US" altLang="en-US" sz="1100" b="1" dirty="0">
                <a:solidFill>
                  <a:srgbClr val="000000"/>
                </a:solidFill>
                <a:latin typeface="Bookman Old Style" panose="02050604050505020204" pitchFamily="18" charset="0"/>
              </a:rPr>
              <a:t>What is the broader historical context?</a:t>
            </a:r>
            <a:endParaRPr lang="en-US" altLang="en-US" sz="1600" dirty="0">
              <a:latin typeface="Arial" panose="020B0604020202020204" pitchFamily="34" charset="0"/>
            </a:endParaRPr>
          </a:p>
        </p:txBody>
      </p:sp>
      <p:grpSp>
        <p:nvGrpSpPr>
          <p:cNvPr id="6" name="Group 3"/>
          <p:cNvGrpSpPr>
            <a:grpSpLocks/>
          </p:cNvGrpSpPr>
          <p:nvPr/>
        </p:nvGrpSpPr>
        <p:grpSpPr bwMode="auto">
          <a:xfrm>
            <a:off x="8480105" y="251506"/>
            <a:ext cx="1706563" cy="1594228"/>
            <a:chOff x="103685271" y="106556111"/>
            <a:chExt cx="1706531" cy="2177680"/>
          </a:xfrm>
        </p:grpSpPr>
        <p:sp>
          <p:nvSpPr>
            <p:cNvPr id="7" name="AutoShape 4"/>
            <p:cNvSpPr>
              <a:spLocks noChangeArrowheads="1"/>
            </p:cNvSpPr>
            <p:nvPr/>
          </p:nvSpPr>
          <p:spPr bwMode="auto">
            <a:xfrm>
              <a:off x="103685271" y="106556111"/>
              <a:ext cx="1706531" cy="2177680"/>
            </a:xfrm>
            <a:prstGeom prst="irregularSeal1">
              <a:avLst/>
            </a:prstGeom>
            <a:solidFill>
              <a:srgbClr val="92D050"/>
            </a:solidFill>
            <a:ln w="25400" algn="ctr">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5"/>
            <p:cNvSpPr txBox="1">
              <a:spLocks noChangeArrowheads="1"/>
            </p:cNvSpPr>
            <p:nvPr/>
          </p:nvSpPr>
          <p:spPr bwMode="auto">
            <a:xfrm rot="-1096923">
              <a:off x="103979563" y="107156441"/>
              <a:ext cx="1107783" cy="10206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en-US" altLang="en-US" sz="700">
                  <a:solidFill>
                    <a:srgbClr val="000000"/>
                  </a:solidFill>
                  <a:latin typeface="Rockwell Extra Bold" panose="02060903040505020403" pitchFamily="18" charset="0"/>
                </a:rPr>
                <a:t>Important!</a:t>
              </a:r>
            </a:p>
            <a:p>
              <a:pPr algn="ctr" eaLnBrk="0" fontAlgn="base" hangingPunct="0">
                <a:spcBef>
                  <a:spcPct val="0"/>
                </a:spcBef>
                <a:spcAft>
                  <a:spcPct val="0"/>
                </a:spcAft>
              </a:pPr>
              <a:r>
                <a:rPr lang="en-US" altLang="en-US" sz="700">
                  <a:solidFill>
                    <a:srgbClr val="000000"/>
                  </a:solidFill>
                  <a:latin typeface="Rockwell Extra Bold" panose="02060903040505020403" pitchFamily="18" charset="0"/>
                </a:rPr>
                <a:t>This indicates that you know the       big picture!  </a:t>
              </a:r>
            </a:p>
            <a:p>
              <a:pPr algn="ctr" eaLnBrk="0" fontAlgn="base" hangingPunct="0">
                <a:spcBef>
                  <a:spcPct val="0"/>
                </a:spcBef>
                <a:spcAft>
                  <a:spcPct val="0"/>
                </a:spcAft>
              </a:pPr>
              <a:r>
                <a:rPr lang="en-US" altLang="en-US" sz="700">
                  <a:solidFill>
                    <a:srgbClr val="000000"/>
                  </a:solidFill>
                  <a:latin typeface="Rockwell Extra Bold" panose="02060903040505020403" pitchFamily="18" charset="0"/>
                </a:rPr>
                <a:t>Be specific!</a:t>
              </a:r>
              <a:endParaRPr lang="en-US" altLang="en-US">
                <a:latin typeface="Arial" panose="020B0604020202020204" pitchFamily="34" charset="0"/>
              </a:endParaRPr>
            </a:p>
          </p:txBody>
        </p:sp>
      </p:grpSp>
      <p:sp>
        <p:nvSpPr>
          <p:cNvPr id="9" name="TextBox 8"/>
          <p:cNvSpPr txBox="1"/>
          <p:nvPr/>
        </p:nvSpPr>
        <p:spPr>
          <a:xfrm>
            <a:off x="2051051" y="3024975"/>
            <a:ext cx="8135617" cy="3139321"/>
          </a:xfrm>
          <a:prstGeom prst="rect">
            <a:avLst/>
          </a:prstGeom>
          <a:noFill/>
          <a:ln>
            <a:solidFill>
              <a:schemeClr val="accent2"/>
            </a:solidFill>
          </a:ln>
        </p:spPr>
        <p:txBody>
          <a:bodyPr wrap="square" rtlCol="0">
            <a:spAutoFit/>
          </a:bodyPr>
          <a:lstStyle/>
          <a:p>
            <a:r>
              <a:rPr lang="en-US" dirty="0"/>
              <a:t>British policy for the first 150 years of settlement reflected the idea of salutary neglect. Although the colonies were under the direct political authority of Parliament and the King, each colony developed its own separate system of governance which operated largely independent of the crown.  For example, in the Virginia colony, the House of Burgesses passed legislation which oversaw the Tidewater region.  With the exception of a few little-enforced Navigation Laws, the British government was largely uninvolved with colonial affairs.  Part of this was because of internal British turmoil, such as the English Civil War and the Glorious Revolution.  Salutary neglect came to an end after the Seven Years’ War, which was fought for continental supremacy between England and France and required stricter regulation and oversight by the British government. </a:t>
            </a:r>
            <a:endParaRPr lang="en-US" dirty="0"/>
          </a:p>
        </p:txBody>
      </p:sp>
    </p:spTree>
    <p:extLst>
      <p:ext uri="{BB962C8B-B14F-4D97-AF65-F5344CB8AC3E}">
        <p14:creationId xmlns:p14="http://schemas.microsoft.com/office/powerpoint/2010/main" val="469967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1051</Words>
  <Application>Microsoft Macintosh PowerPoint</Application>
  <PresentationFormat>Widescreen</PresentationFormat>
  <Paragraphs>160</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Bookman Old Style</vt:lpstr>
      <vt:lpstr>Calibri</vt:lpstr>
      <vt:lpstr>Calibri Light</vt:lpstr>
      <vt:lpstr>Mangal</vt:lpstr>
      <vt:lpstr>ＭＳ Ｐゴシック</vt:lpstr>
      <vt:lpstr>Rockwell Extra Bold</vt:lpstr>
      <vt:lpstr>Symbol</vt:lpstr>
      <vt:lpstr>Wingdings</vt:lpstr>
      <vt:lpstr>Arial</vt:lpstr>
      <vt:lpstr>Office Theme</vt:lpstr>
      <vt:lpstr>PowerPoint Presentation</vt:lpstr>
      <vt:lpstr>AIM: How can we effectively write the LEQ portion of the APUSH Exam?</vt:lpstr>
      <vt:lpstr>HISTORICAL THINKING SKILLS(refer to pg. 5 in your packet…) </vt:lpstr>
      <vt:lpstr>Paragraph #1— THESIS</vt:lpstr>
      <vt:lpstr>Paragraph #2— CONTEXT</vt:lpstr>
      <vt:lpstr>Paragraphs #3-5—SUPPORTING PARAGRAPHS</vt:lpstr>
      <vt:lpstr>Paragraph #6— SYNTHESIS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Also consider…</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2</cp:revision>
  <dcterms:created xsi:type="dcterms:W3CDTF">2017-01-06T01:46:26Z</dcterms:created>
  <dcterms:modified xsi:type="dcterms:W3CDTF">2017-01-06T01:48:31Z</dcterms:modified>
</cp:coreProperties>
</file>