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9D951-4AC7-A442-B05E-2A7B04C68509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3EA05-30B0-904C-B8A2-E37524D3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1CDC96-1470-4F59-AFF9-57660241FF3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sz="1000" smtClean="0">
                <a:cs typeface="Times New Roman" pitchFamily="18" charset="0"/>
              </a:rPr>
              <a:t>Such techniques all heightened the emotions of the conversion process (born again)</a:t>
            </a:r>
            <a:endParaRPr lang="en-US" sz="1000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792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6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5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3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3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8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026BA-66C4-624B-8F0B-BED7F96EE27B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9610-5812-1043-8CF3-7C818309E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6Z29kjLV8JSXTM&amp;tbnid=Hq9JJXCuLUkLbM:&amp;ved=0CAUQjRw&amp;url=http://www.nndb.com/people/488/000096200/&amp;ei=TDR6UtigEcfAkQfT1YDgCw&amp;bvm=bv.55980276,d.eW0&amp;psig=AFQjCNFqkWNObZ_YD7uwlVq-DH-xBF_4bg&amp;ust=1383826884347842" TargetMode="Externa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31" y="139729"/>
            <a:ext cx="1193521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How did the 2</a:t>
            </a:r>
            <a:r>
              <a:rPr lang="en-US" sz="4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nd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Great Awakening lead to social reform movements of the antebellum era?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042" y="2263387"/>
            <a:ext cx="7696590" cy="43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00200" y="76200"/>
            <a:ext cx="8991600" cy="1295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600" b="1" dirty="0">
                <a:solidFill>
                  <a:srgbClr val="FF0000"/>
                </a:solidFill>
                <a:latin typeface="BlackChancery" pitchFamily="2" charset="0"/>
              </a:rPr>
              <a:t>The Second Great Awakening</a:t>
            </a:r>
          </a:p>
        </p:txBody>
      </p:sp>
      <p:sp>
        <p:nvSpPr>
          <p:cNvPr id="330755" name="Line 3"/>
          <p:cNvSpPr>
            <a:spLocks noChangeShapeType="1"/>
          </p:cNvSpPr>
          <p:nvPr/>
        </p:nvSpPr>
        <p:spPr bwMode="auto">
          <a:xfrm>
            <a:off x="5943600" y="1281659"/>
            <a:ext cx="0" cy="4572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 type="none" w="sm" len="sm"/>
            <a:tailEnd type="arrow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276600" y="1791326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“Spiritual Reform From Within”</a:t>
            </a:r>
            <a:br>
              <a:rPr lang="en-US" sz="24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[Religious Revivalism]</a:t>
            </a:r>
          </a:p>
        </p:txBody>
      </p:sp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5943600" y="2743200"/>
            <a:ext cx="0" cy="3810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 type="none" w="sm" len="sm"/>
            <a:tailEnd type="arrow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048000" y="3126939"/>
            <a:ext cx="5791200" cy="86177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Arial" charset="0"/>
              </a:rPr>
              <a:t>Social Reforms &amp; Redefining the Ideal of Equality</a:t>
            </a:r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 flipH="1">
            <a:off x="3200400" y="4191000"/>
            <a:ext cx="914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0760" name="Oval 8"/>
          <p:cNvSpPr>
            <a:spLocks noChangeArrowheads="1"/>
          </p:cNvSpPr>
          <p:nvPr/>
        </p:nvSpPr>
        <p:spPr bwMode="auto">
          <a:xfrm>
            <a:off x="2057400" y="4572000"/>
            <a:ext cx="1905000" cy="990600"/>
          </a:xfrm>
          <a:prstGeom prst="ellipse">
            <a:avLst/>
          </a:prstGeom>
          <a:solidFill>
            <a:srgbClr val="C9E8FF">
              <a:alpha val="50000"/>
            </a:srgbClr>
          </a:solidFill>
          <a:ln>
            <a:noFill/>
          </a:ln>
          <a:effectLst>
            <a:prstShdw prst="shdw17" dist="17961" dir="2700000">
              <a:srgbClr val="C9E8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2209800" y="48910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Temperance</a:t>
            </a:r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 flipH="1">
            <a:off x="4495800" y="4267200"/>
            <a:ext cx="4572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0763" name="Oval 11"/>
          <p:cNvSpPr>
            <a:spLocks noChangeArrowheads="1"/>
          </p:cNvSpPr>
          <p:nvPr/>
        </p:nvSpPr>
        <p:spPr bwMode="auto">
          <a:xfrm>
            <a:off x="3505200" y="5486400"/>
            <a:ext cx="1905000" cy="990600"/>
          </a:xfrm>
          <a:prstGeom prst="ellipse">
            <a:avLst/>
          </a:prstGeom>
          <a:solidFill>
            <a:srgbClr val="C9E8FF">
              <a:alpha val="50000"/>
            </a:srgbClr>
          </a:solidFill>
          <a:ln>
            <a:noFill/>
          </a:ln>
          <a:effectLst>
            <a:prstShdw prst="shdw17" dist="17961" dir="2700000">
              <a:srgbClr val="C9E8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3581400" y="56070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Asylum &amp;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Prison Reform</a:t>
            </a:r>
          </a:p>
        </p:txBody>
      </p:sp>
      <p:sp>
        <p:nvSpPr>
          <p:cNvPr id="330765" name="Line 13"/>
          <p:cNvSpPr>
            <a:spLocks noChangeShapeType="1"/>
          </p:cNvSpPr>
          <p:nvPr/>
        </p:nvSpPr>
        <p:spPr bwMode="auto">
          <a:xfrm flipH="1">
            <a:off x="6096000" y="42672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0766" name="Oval 14"/>
          <p:cNvSpPr>
            <a:spLocks noChangeArrowheads="1"/>
          </p:cNvSpPr>
          <p:nvPr/>
        </p:nvSpPr>
        <p:spPr bwMode="auto">
          <a:xfrm>
            <a:off x="8305800" y="4572000"/>
            <a:ext cx="1905000" cy="990600"/>
          </a:xfrm>
          <a:prstGeom prst="ellipse">
            <a:avLst/>
          </a:prstGeom>
          <a:solidFill>
            <a:srgbClr val="C9E8FF">
              <a:alpha val="50000"/>
            </a:srgbClr>
          </a:solidFill>
          <a:ln>
            <a:noFill/>
          </a:ln>
          <a:effectLst>
            <a:prstShdw prst="shdw17" dist="17961" dir="2700000">
              <a:srgbClr val="C9E8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8458200" y="48768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Education</a:t>
            </a:r>
          </a:p>
        </p:txBody>
      </p:sp>
      <p:sp>
        <p:nvSpPr>
          <p:cNvPr id="330768" name="Line 16"/>
          <p:cNvSpPr>
            <a:spLocks noChangeShapeType="1"/>
          </p:cNvSpPr>
          <p:nvPr/>
        </p:nvSpPr>
        <p:spPr bwMode="auto">
          <a:xfrm>
            <a:off x="7467600" y="4267200"/>
            <a:ext cx="2286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0769" name="Oval 17"/>
          <p:cNvSpPr>
            <a:spLocks noChangeArrowheads="1"/>
          </p:cNvSpPr>
          <p:nvPr/>
        </p:nvSpPr>
        <p:spPr bwMode="auto">
          <a:xfrm>
            <a:off x="6781800" y="5486400"/>
            <a:ext cx="1905000" cy="990600"/>
          </a:xfrm>
          <a:prstGeom prst="ellipse">
            <a:avLst/>
          </a:prstGeom>
          <a:solidFill>
            <a:srgbClr val="C9E8FF">
              <a:alpha val="50000"/>
            </a:srgbClr>
          </a:solidFill>
          <a:ln>
            <a:noFill/>
          </a:ln>
          <a:effectLst>
            <a:prstShdw prst="shdw17" dist="17961" dir="2700000">
              <a:srgbClr val="C9E8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0770" name="Text Box 18"/>
          <p:cNvSpPr txBox="1">
            <a:spLocks noChangeArrowheads="1"/>
          </p:cNvSpPr>
          <p:nvPr/>
        </p:nvSpPr>
        <p:spPr bwMode="auto">
          <a:xfrm>
            <a:off x="6934200" y="5638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Women’s Rights</a:t>
            </a:r>
          </a:p>
        </p:txBody>
      </p:sp>
      <p:sp>
        <p:nvSpPr>
          <p:cNvPr id="330771" name="Line 19"/>
          <p:cNvSpPr>
            <a:spLocks noChangeShapeType="1"/>
          </p:cNvSpPr>
          <p:nvPr/>
        </p:nvSpPr>
        <p:spPr bwMode="auto">
          <a:xfrm>
            <a:off x="8077200" y="4191000"/>
            <a:ext cx="914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0772" name="Oval 20"/>
          <p:cNvSpPr>
            <a:spLocks noChangeArrowheads="1"/>
          </p:cNvSpPr>
          <p:nvPr/>
        </p:nvSpPr>
        <p:spPr bwMode="auto">
          <a:xfrm>
            <a:off x="5181600" y="4648200"/>
            <a:ext cx="1905000" cy="990600"/>
          </a:xfrm>
          <a:prstGeom prst="ellipse">
            <a:avLst/>
          </a:prstGeom>
          <a:solidFill>
            <a:srgbClr val="C9E8FF">
              <a:alpha val="50000"/>
            </a:srgbClr>
          </a:solidFill>
          <a:ln>
            <a:noFill/>
          </a:ln>
          <a:effectLst>
            <a:prstShdw prst="shdw17" dist="17961" dir="2700000">
              <a:srgbClr val="C9E8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0773" name="Text Box 21"/>
          <p:cNvSpPr txBox="1">
            <a:spLocks noChangeArrowheads="1"/>
          </p:cNvSpPr>
          <p:nvPr/>
        </p:nvSpPr>
        <p:spPr bwMode="auto">
          <a:xfrm>
            <a:off x="5334000" y="49672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Abolitionism</a:t>
            </a:r>
          </a:p>
        </p:txBody>
      </p:sp>
    </p:spTree>
    <p:extLst>
      <p:ext uri="{BB962C8B-B14F-4D97-AF65-F5344CB8AC3E}">
        <p14:creationId xmlns:p14="http://schemas.microsoft.com/office/powerpoint/2010/main" val="1089551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/>
      <p:bldP spid="330758" grpId="0"/>
      <p:bldP spid="330760" grpId="0" animBg="1"/>
      <p:bldP spid="330761" grpId="0"/>
      <p:bldP spid="330763" grpId="0" animBg="1"/>
      <p:bldP spid="330764" grpId="0"/>
      <p:bldP spid="330766" grpId="0" animBg="1"/>
      <p:bldP spid="330767" grpId="0"/>
      <p:bldP spid="330769" grpId="0" animBg="1"/>
      <p:bldP spid="330770" grpId="0"/>
      <p:bldP spid="330772" grpId="0" animBg="1"/>
      <p:bldP spid="3307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48" y="1066800"/>
            <a:ext cx="1073364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700" dirty="0">
                <a:latin typeface="Helvetica Neue" charset="0"/>
              </a:rPr>
              <a:t>Every person could be saved through revivals.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700" dirty="0">
                <a:latin typeface="Helvetica Neue" charset="0"/>
              </a:rPr>
              <a:t>It enrolled millions of new members, and led to the formation of new denominations.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700" dirty="0">
                <a:latin typeface="Helvetica Neue" charset="0"/>
              </a:rPr>
              <a:t>Many converts believed that the Awakening heralded a new millennial age.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700" dirty="0">
                <a:latin typeface="Helvetica Neue" charset="0"/>
              </a:rPr>
              <a:t>The Second Great Awakening stimulated the establishment of many reform movements designed to remedy the evils of society before the Second Coming of Jesus </a:t>
            </a:r>
            <a:r>
              <a:rPr lang="en-US" sz="2700" dirty="0" smtClean="0">
                <a:latin typeface="Helvetica Neue" charset="0"/>
              </a:rPr>
              <a:t>Christ</a:t>
            </a:r>
            <a:r>
              <a:rPr lang="en-US" sz="2700" dirty="0">
                <a:latin typeface="Helvetica Neue" charset="0"/>
              </a:rPr>
              <a:t> </a:t>
            </a:r>
            <a:r>
              <a:rPr lang="en-US" sz="2700" dirty="0" smtClean="0">
                <a:latin typeface="Helvetica Neue" charset="0"/>
              </a:rPr>
              <a:t>(Millennialism </a:t>
            </a:r>
            <a:r>
              <a:rPr lang="mr-IN" sz="2700" dirty="0" smtClean="0">
                <a:latin typeface="Helvetica Neue" charset="0"/>
              </a:rPr>
              <a:t>–</a:t>
            </a:r>
            <a:r>
              <a:rPr lang="en-US" sz="2700" dirty="0" smtClean="0">
                <a:latin typeface="Helvetica Neue" charset="0"/>
              </a:rPr>
              <a:t> </a:t>
            </a:r>
            <a:r>
              <a:rPr lang="en-US" sz="2700" dirty="0" err="1" smtClean="0">
                <a:latin typeface="Helvetica Neue" charset="0"/>
              </a:rPr>
              <a:t>Millerites</a:t>
            </a:r>
            <a:r>
              <a:rPr lang="en-US" sz="2700" dirty="0" smtClean="0">
                <a:latin typeface="Helvetica Neue" charset="0"/>
              </a:rPr>
              <a:t> </a:t>
            </a:r>
            <a:r>
              <a:rPr lang="mr-IN" sz="2700" dirty="0" smtClean="0">
                <a:latin typeface="Helvetica Neue" charset="0"/>
              </a:rPr>
              <a:t>–</a:t>
            </a:r>
            <a:r>
              <a:rPr lang="en-US" sz="2700" dirty="0" smtClean="0">
                <a:latin typeface="Helvetica Neue" charset="0"/>
              </a:rPr>
              <a:t> Seventh-Day Adventists)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028707" cy="707886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2</a:t>
            </a:r>
            <a:r>
              <a:rPr lang="en-US" sz="40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nd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Great Awakening in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nutshell</a:t>
            </a:r>
            <a:r>
              <a:rPr lang="mr-I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94" y="4521111"/>
            <a:ext cx="5875606" cy="2336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435282" cy="553998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 Lecture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934" y="685056"/>
            <a:ext cx="9898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1</a:t>
            </a:r>
            <a:r>
              <a:rPr lang="en-US" sz="40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Great Awakening (1730s -1740s)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4627" y="2114844"/>
            <a:ext cx="5308209" cy="32730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 2" pitchFamily="18" charset="2"/>
              <a:buChar char=""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The Great Awakening was a movement rooted in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spiritual growth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of Colonial America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Certain Christians began to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disassociate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themselves with the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established/institutional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approach to worship </a:t>
            </a:r>
          </a:p>
          <a:p>
            <a:pPr>
              <a:buFont typeface="Wingdings 2" pitchFamily="18" charset="2"/>
              <a:buChar char=""/>
              <a:defRPr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530" y="1446267"/>
            <a:ext cx="4336659" cy="52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555723"/>
            <a:ext cx="5513831" cy="5105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 2" pitchFamily="18" charset="2"/>
              <a:buChar char=""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People felt that religion was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dry, dull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distant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Preachers felt that people needed to be concerned with inner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emotions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People in the New England area could now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read and interpret the Bible for themselves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(individualism rather than institutionalism)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001" y="0"/>
            <a:ext cx="9898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1</a:t>
            </a:r>
            <a:r>
              <a:rPr lang="en-US" sz="40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Great Awakening (1730s -1740s)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5" descr="http://www.nndb.com/people/488/000096200/george-whitefield-2-siz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31" y="1003494"/>
            <a:ext cx="4732137" cy="575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80111" y="1124836"/>
            <a:ext cx="2138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George Whitfield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9067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22348"/>
            <a:ext cx="119153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did the 2</a:t>
            </a:r>
            <a:r>
              <a:rPr lang="en-US" sz="40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nd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Great Awakening BEGIN? 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(1790s -1800s)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9655" y="1719776"/>
            <a:ext cx="10325686" cy="466695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x-none" sz="2800" b="1" dirty="0" smtClean="0">
                <a:ea typeface="Times New Roman" charset="0"/>
                <a:cs typeface="Times New Roman" charset="0"/>
              </a:rPr>
              <a:t>Society during the Jacksonian era was undergoing deep and rapid change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n-US" altLang="x-none" sz="2400" dirty="0" smtClean="0">
                <a:ea typeface="Times New Roman" charset="0"/>
                <a:cs typeface="Times New Roman" charset="0"/>
              </a:rPr>
              <a:t>The revolution in markets brought both economic expansion and periodic depressions.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x-none" sz="3000" b="1" dirty="0" smtClean="0">
                <a:ea typeface="Times New Roman" charset="0"/>
                <a:cs typeface="Times New Roman" charset="0"/>
              </a:rPr>
              <a:t>To combat this uncertainty </a:t>
            </a:r>
            <a:r>
              <a:rPr lang="en-US" altLang="x-none" sz="3000" b="1" u="sng" dirty="0" smtClean="0">
                <a:solidFill>
                  <a:srgbClr val="FFFF00"/>
                </a:solidFill>
                <a:ea typeface="Times New Roman" charset="0"/>
                <a:cs typeface="Times New Roman" charset="0"/>
              </a:rPr>
              <a:t>reformers sought stability and order in religion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n-US" altLang="x-none" sz="2600" dirty="0" smtClean="0">
                <a:ea typeface="Times New Roman" charset="0"/>
                <a:cs typeface="Times New Roman" charset="0"/>
              </a:rPr>
              <a:t>Religion = </a:t>
            </a:r>
            <a:r>
              <a:rPr lang="en-US" altLang="x-none" sz="2600" b="1" u="sng" dirty="0" smtClean="0">
                <a:solidFill>
                  <a:srgbClr val="FFFF00"/>
                </a:solidFill>
                <a:ea typeface="Times New Roman" charset="0"/>
                <a:cs typeface="Times New Roman" charset="0"/>
              </a:rPr>
              <a:t>social control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n-US" altLang="x-none" sz="2600" dirty="0" smtClean="0">
                <a:ea typeface="Times New Roman" charset="0"/>
                <a:cs typeface="Times New Roman" charset="0"/>
              </a:rPr>
              <a:t>Church-goers embraced the values of </a:t>
            </a:r>
            <a:r>
              <a:rPr lang="en-US" altLang="x-none" sz="2600" b="1" dirty="0" smtClean="0">
                <a:ea typeface="Times New Roman" charset="0"/>
                <a:cs typeface="Times New Roman" charset="0"/>
              </a:rPr>
              <a:t>hard work, punctuality, and sobriety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n-US" altLang="x-none" sz="2600" dirty="0" smtClean="0">
                <a:ea typeface="Times New Roman" charset="0"/>
                <a:cs typeface="Times New Roman" charset="0"/>
              </a:rPr>
              <a:t>Revivals brought </a:t>
            </a:r>
            <a:r>
              <a:rPr lang="en-US" altLang="x-none" sz="2600" b="1" u="sng" dirty="0" smtClean="0">
                <a:solidFill>
                  <a:srgbClr val="FFFF00"/>
                </a:solidFill>
                <a:ea typeface="Times New Roman" charset="0"/>
                <a:cs typeface="Times New Roman" charset="0"/>
              </a:rPr>
              <a:t>unity and strength and a sense of peace</a:t>
            </a:r>
            <a:endParaRPr lang="en-US" altLang="x-none" sz="2600" b="1" u="sng" dirty="0">
              <a:solidFill>
                <a:srgbClr val="FFFF0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2844" y="535745"/>
            <a:ext cx="6329703" cy="771085"/>
          </a:xfrm>
        </p:spPr>
        <p:txBody>
          <a:bodyPr/>
          <a:lstStyle/>
          <a:p>
            <a:r>
              <a:rPr lang="en-US" altLang="x-none" sz="4000" b="1" dirty="0" smtClean="0">
                <a:solidFill>
                  <a:srgbClr val="FFCC00"/>
                </a:solidFill>
              </a:rPr>
              <a:t>2</a:t>
            </a:r>
            <a:r>
              <a:rPr lang="en-US" altLang="x-none" sz="4000" b="1" baseline="30000" dirty="0" smtClean="0">
                <a:solidFill>
                  <a:srgbClr val="FFCC00"/>
                </a:solidFill>
              </a:rPr>
              <a:t>nd</a:t>
            </a:r>
            <a:r>
              <a:rPr lang="en-US" altLang="x-none" sz="4000" b="1" dirty="0" smtClean="0">
                <a:solidFill>
                  <a:srgbClr val="FFCC00"/>
                </a:solidFill>
              </a:rPr>
              <a:t> Great Awakening</a:t>
            </a:r>
            <a:endParaRPr lang="en-US" altLang="x-none" sz="4000" b="1" dirty="0">
              <a:solidFill>
                <a:srgbClr val="FFCC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1678744"/>
            <a:ext cx="83058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x-none" sz="2800" dirty="0"/>
              <a:t>Similar to First Great Awakening:</a:t>
            </a:r>
          </a:p>
          <a:p>
            <a:pPr>
              <a:lnSpc>
                <a:spcPct val="90000"/>
              </a:lnSpc>
            </a:pPr>
            <a:r>
              <a:rPr lang="en-US" altLang="x-none" sz="2800" dirty="0" smtClean="0"/>
              <a:t>Recall from the 1st GA- </a:t>
            </a:r>
            <a:r>
              <a:rPr lang="en-US" altLang="x-none" sz="2800" dirty="0"/>
              <a:t>Evangelists (Preachers) “Sinners in the hands of and Angry God”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Jonathan Edwards 1741</a:t>
            </a:r>
          </a:p>
          <a:p>
            <a:pPr>
              <a:lnSpc>
                <a:spcPct val="90000"/>
              </a:lnSpc>
            </a:pPr>
            <a:r>
              <a:rPr lang="en-US" altLang="x-none" sz="2800" dirty="0"/>
              <a:t>Popular </a:t>
            </a:r>
            <a:r>
              <a:rPr lang="en-US" altLang="x-none" sz="2800" dirty="0" smtClean="0"/>
              <a:t>throughout society</a:t>
            </a:r>
            <a:endParaRPr lang="en-US" altLang="x-none" sz="2800" dirty="0"/>
          </a:p>
          <a:p>
            <a:pPr>
              <a:lnSpc>
                <a:spcPct val="90000"/>
              </a:lnSpc>
            </a:pPr>
            <a:r>
              <a:rPr lang="en-US" altLang="x-none" sz="2800" dirty="0" smtClean="0"/>
              <a:t>New </a:t>
            </a:r>
            <a:r>
              <a:rPr lang="en-US" altLang="x-none" sz="2800" dirty="0"/>
              <a:t>Religious Sects</a:t>
            </a:r>
            <a:r>
              <a:rPr lang="en-US" altLang="x-none" sz="2800" dirty="0">
                <a:sym typeface="Wingdings" charset="2"/>
              </a:rPr>
              <a:t> Baptists and </a:t>
            </a:r>
            <a:r>
              <a:rPr lang="en-US" altLang="x-none" sz="2800" dirty="0" smtClean="0">
                <a:sym typeface="Wingdings" charset="2"/>
              </a:rPr>
              <a:t>Methodists</a:t>
            </a:r>
          </a:p>
          <a:p>
            <a:pPr>
              <a:lnSpc>
                <a:spcPct val="90000"/>
              </a:lnSpc>
            </a:pPr>
            <a:r>
              <a:rPr lang="en-US" altLang="x-none" sz="2800" dirty="0"/>
              <a:t>Revival Meetings </a:t>
            </a:r>
            <a:r>
              <a:rPr lang="en-US" altLang="x-none" sz="2800" dirty="0">
                <a:sym typeface="Wingdings" charset="2"/>
              </a:rPr>
              <a:t> </a:t>
            </a:r>
            <a:r>
              <a:rPr lang="en-US" altLang="x-none" sz="2800" dirty="0" smtClean="0"/>
              <a:t>Camps</a:t>
            </a:r>
            <a:endParaRPr lang="en-US" altLang="x-none" sz="2800" dirty="0">
              <a:sym typeface="Wingdings" charset="2"/>
            </a:endParaRPr>
          </a:p>
          <a:p>
            <a:pPr>
              <a:lnSpc>
                <a:spcPct val="90000"/>
              </a:lnSpc>
            </a:pPr>
            <a:r>
              <a:rPr lang="en-US" altLang="x-none" sz="2800" b="1" dirty="0"/>
              <a:t>Revivals increase popularity of reform </a:t>
            </a:r>
            <a:r>
              <a:rPr lang="en-US" altLang="x-none" sz="2800" b="1" dirty="0" smtClean="0"/>
              <a:t>movements to purify society</a:t>
            </a:r>
            <a:endParaRPr lang="en-US" altLang="x-none" sz="2800" b="1" dirty="0"/>
          </a:p>
        </p:txBody>
      </p:sp>
    </p:spTree>
    <p:extLst>
      <p:ext uri="{BB962C8B-B14F-4D97-AF65-F5344CB8AC3E}">
        <p14:creationId xmlns:p14="http://schemas.microsoft.com/office/powerpoint/2010/main" val="6684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742" y="123470"/>
            <a:ext cx="9404723" cy="1400530"/>
          </a:xfrm>
        </p:spPr>
        <p:txBody>
          <a:bodyPr/>
          <a:lstStyle/>
          <a:p>
            <a:pPr algn="l"/>
            <a:r>
              <a:rPr lang="en-US" altLang="x-none" sz="2400" b="1" u="sng" dirty="0" smtClean="0">
                <a:solidFill>
                  <a:srgbClr val="FF0000"/>
                </a:solidFill>
              </a:rPr>
              <a:t>REVIVALS</a:t>
            </a:r>
            <a:r>
              <a:rPr lang="en-US" altLang="x-none" sz="2400" dirty="0" smtClean="0">
                <a:solidFill>
                  <a:srgbClr val="FF0000"/>
                </a:solidFill>
              </a:rPr>
              <a:t> </a:t>
            </a:r>
            <a:r>
              <a:rPr lang="en-US" altLang="x-none" sz="2400" dirty="0" smtClean="0"/>
              <a:t>= </a:t>
            </a:r>
            <a:r>
              <a:rPr lang="en-US" altLang="x-none" sz="2400" dirty="0"/>
              <a:t>“giving new life,” to bring back to life specifically Popular Religion (1830s)</a:t>
            </a:r>
          </a:p>
        </p:txBody>
      </p:sp>
      <p:pic>
        <p:nvPicPr>
          <p:cNvPr id="6" name="Picture 2" descr="f0703s"/>
          <p:cNvPicPr>
            <a:picLocks noChangeAspect="1" noChangeArrowheads="1"/>
          </p:cNvPicPr>
          <p:nvPr/>
        </p:nvPicPr>
        <p:blipFill>
          <a:blip r:embed="rId2" cstate="print"/>
          <a:srcRect l="5762" t="4320" r="4929" b="3334"/>
          <a:stretch>
            <a:fillRect/>
          </a:stretch>
        </p:blipFill>
        <p:spPr bwMode="auto">
          <a:xfrm>
            <a:off x="2555631" y="1069145"/>
            <a:ext cx="7718473" cy="57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9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772400" cy="10668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Charles Finney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and the </a:t>
            </a:r>
            <a:r>
              <a:rPr lang="en-US" altLang="en-US" b="1" dirty="0" smtClean="0">
                <a:solidFill>
                  <a:schemeClr val="bg1"/>
                </a:solidFill>
              </a:rPr>
              <a:t>Conversion Experience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084" y="1447800"/>
            <a:ext cx="6985186" cy="496611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FFFF00"/>
                </a:solidFill>
                <a:cs typeface="Times New Roman" pitchFamily="18" charset="0"/>
              </a:rPr>
              <a:t>“Father of modern revivalism”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Meetings night after night to build excitement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Speaking openly and honestly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Encouraging women to testify in public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i="1" dirty="0" smtClean="0">
                <a:cs typeface="Times New Roman" pitchFamily="18" charset="0"/>
              </a:rPr>
              <a:t>Speaking out against alcohol and slavery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Placing those struggling with conversion on the “</a:t>
            </a:r>
            <a:r>
              <a:rPr lang="en-US" sz="2600" b="1" i="1" dirty="0" smtClean="0">
                <a:cs typeface="Times New Roman" pitchFamily="18" charset="0"/>
              </a:rPr>
              <a:t>anxious bench</a:t>
            </a:r>
            <a:r>
              <a:rPr lang="en-US" sz="2600" dirty="0" smtClean="0">
                <a:cs typeface="Times New Roman" pitchFamily="18" charset="0"/>
              </a:rPr>
              <a:t>” at the front of the congregation</a:t>
            </a:r>
          </a:p>
        </p:txBody>
      </p:sp>
      <p:pic>
        <p:nvPicPr>
          <p:cNvPr id="4" name="Picture 4" descr="finne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269" y="1600200"/>
            <a:ext cx="3429000" cy="481371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3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05000" y="762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3200" b="1" dirty="0">
                <a:latin typeface="Comic Sans MS" charset="0"/>
              </a:rPr>
              <a:t>1816 -&gt; American Bible Society Founded</a:t>
            </a:r>
          </a:p>
        </p:txBody>
      </p:sp>
      <p:pic>
        <p:nvPicPr>
          <p:cNvPr id="11267" name="Picture 3" descr="ch12_0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46" y="791285"/>
            <a:ext cx="8686800" cy="5894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937569" cy="70788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Mormons rise too</a:t>
            </a:r>
            <a:r>
              <a:rPr lang="mr-IN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489" y="998806"/>
            <a:ext cx="610537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Founded in 1830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Joseph Smith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600" dirty="0" smtClean="0"/>
              <a:t>Book of Mormon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600" dirty="0" smtClean="0"/>
              <a:t>Connection between American Indians and lost tribes of Israel</a:t>
            </a:r>
          </a:p>
          <a:p>
            <a:pPr marL="800100" lvl="1" indent="-342900">
              <a:buFont typeface="Arial" charset="0"/>
              <a:buChar char="•"/>
            </a:pPr>
            <a:endParaRPr lang="en-US" sz="26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600" dirty="0" smtClean="0"/>
              <a:t>Brigham Young led them to western frontier (UTAH)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600" dirty="0" smtClean="0"/>
              <a:t>Cooperative/social organization helped them thrive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600" dirty="0" smtClean="0"/>
              <a:t>Polygamy </a:t>
            </a:r>
            <a:r>
              <a:rPr lang="mr-IN" sz="2600" dirty="0" smtClean="0"/>
              <a:t>–</a:t>
            </a:r>
            <a:r>
              <a:rPr lang="en-US" sz="2600" dirty="0" smtClean="0"/>
              <a:t> made US government ANGRY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25" y="140676"/>
            <a:ext cx="5852164" cy="29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470</Words>
  <Application>Microsoft Macintosh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BlackChancery</vt:lpstr>
      <vt:lpstr>Calibri</vt:lpstr>
      <vt:lpstr>Calibri Light</vt:lpstr>
      <vt:lpstr>Comic Sans MS</vt:lpstr>
      <vt:lpstr>Helvetica Neue</vt:lpstr>
      <vt:lpstr>Mangal</vt:lpstr>
      <vt:lpstr>ＭＳ Ｐゴシック</vt:lpstr>
      <vt:lpstr>Times New Roman</vt:lpstr>
      <vt:lpstr>Wingdings</vt:lpstr>
      <vt:lpstr>Wingdings 2</vt:lpstr>
      <vt:lpstr>Wingdings 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2nd Great Awakening</vt:lpstr>
      <vt:lpstr>REVIVALS = “giving new life,” to bring back to life specifically Popular Religion (1830s)</vt:lpstr>
      <vt:lpstr>Charles Finney and the Conversion Experience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Demarco Matthew</dc:creator>
  <cp:lastModifiedBy>Demarco Matthew</cp:lastModifiedBy>
  <cp:revision>11</cp:revision>
  <dcterms:created xsi:type="dcterms:W3CDTF">2017-01-05T00:45:26Z</dcterms:created>
  <dcterms:modified xsi:type="dcterms:W3CDTF">2017-01-05T00:50:30Z</dcterms:modified>
</cp:coreProperties>
</file>