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85BCC-EF98-EF4B-95D8-1FF494FE937A}" type="datetimeFigureOut">
              <a:rPr lang="en-US" smtClean="0"/>
              <a:t>5/1/17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528C5-B08B-5946-890A-57F951F025D7}" type="slidenum">
              <a:rPr lang="en-US" smtClean="0"/>
              <a:t>‹#›</a:t>
            </a:fld>
            <a:endParaRPr lang="en-US"/>
          </a:p>
        </p:txBody>
      </p:sp>
    </p:spTree>
    <p:extLst>
      <p:ext uri="{BB962C8B-B14F-4D97-AF65-F5344CB8AC3E}">
        <p14:creationId xmlns:p14="http://schemas.microsoft.com/office/powerpoint/2010/main" val="153031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noTextEdit="1"/>
          </p:cNvSpPr>
          <p:nvPr>
            <p:ph type="sldImg"/>
          </p:nvPr>
        </p:nvSpPr>
        <p:spPr>
          <a:xfrm>
            <a:off x="393700" y="692150"/>
            <a:ext cx="6070600" cy="3416300"/>
          </a:xfrm>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78260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
        <p:nvSpPr>
          <p:cNvPr id="47106"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54631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noTextEdit="1"/>
          </p:cNvSpPr>
          <p:nvPr>
            <p:ph type="sldImg"/>
          </p:nvPr>
        </p:nvSpPr>
        <p:spPr>
          <a:xfrm>
            <a:off x="393700" y="692150"/>
            <a:ext cx="6070600" cy="3416300"/>
          </a:xfrm>
          <a:ln/>
        </p:spPr>
      </p:sp>
      <p:sp>
        <p:nvSpPr>
          <p:cNvPr id="3891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sz="1400">
              <a:latin typeface="Times New Roman" charset="0"/>
            </a:endParaRPr>
          </a:p>
        </p:txBody>
      </p:sp>
    </p:spTree>
    <p:extLst>
      <p:ext uri="{BB962C8B-B14F-4D97-AF65-F5344CB8AC3E}">
        <p14:creationId xmlns:p14="http://schemas.microsoft.com/office/powerpoint/2010/main" val="212385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noTextEdit="1"/>
          </p:cNvSpPr>
          <p:nvPr>
            <p:ph type="sldImg"/>
          </p:nvPr>
        </p:nvSpPr>
        <p:spPr>
          <a:xfrm>
            <a:off x="393700" y="692150"/>
            <a:ext cx="6070600" cy="3416300"/>
          </a:xfrm>
          <a:ln/>
        </p:spPr>
      </p:sp>
      <p:sp>
        <p:nvSpPr>
          <p:cNvPr id="409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0"/>
              </a:spcBef>
              <a:defRPr/>
            </a:pPr>
            <a:r>
              <a:rPr lang="en-US" altLang="en-US">
                <a:latin typeface="Times New Roman" charset="0"/>
              </a:rPr>
              <a:t>In 1983, Congress denied Reagan’s request to aid Nicaraguan efforts to overthrow the Sandinista gov’t (Contras)</a:t>
            </a:r>
          </a:p>
          <a:p>
            <a:pPr>
              <a:defRPr/>
            </a:pPr>
            <a:endParaRPr lang="en-US" altLang="en-US">
              <a:latin typeface="Times New Roman" charset="0"/>
            </a:endParaRPr>
          </a:p>
        </p:txBody>
      </p:sp>
    </p:spTree>
    <p:extLst>
      <p:ext uri="{BB962C8B-B14F-4D97-AF65-F5344CB8AC3E}">
        <p14:creationId xmlns:p14="http://schemas.microsoft.com/office/powerpoint/2010/main" val="79244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sz="1000" dirty="0" smtClean="0">
                <a:latin typeface="Calibri" charset="0"/>
              </a:rPr>
              <a:t>Reagan avoided implication through “plausible deniability” </a:t>
            </a:r>
          </a:p>
          <a:p>
            <a:pPr>
              <a:defRPr/>
            </a:pPr>
            <a:endParaRPr lang="en-US" altLang="en-US" dirty="0">
              <a:latin typeface="Times New Roman" charset="0"/>
            </a:endParaRPr>
          </a:p>
        </p:txBody>
      </p:sp>
      <p:sp>
        <p:nvSpPr>
          <p:cNvPr id="54274"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16890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noTextEdit="1"/>
          </p:cNvSpPr>
          <p:nvPr>
            <p:ph type="sldImg"/>
          </p:nvPr>
        </p:nvSpPr>
        <p:spPr>
          <a:xfrm>
            <a:off x="393700" y="692150"/>
            <a:ext cx="6070600" cy="3416300"/>
          </a:xfrm>
          <a:ln/>
        </p:spPr>
      </p:sp>
      <p:sp>
        <p:nvSpPr>
          <p:cNvPr id="4608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Times New Roman" charset="0"/>
              </a:rPr>
              <a:t>Zero option</a:t>
            </a:r>
          </a:p>
        </p:txBody>
      </p:sp>
    </p:spTree>
    <p:extLst>
      <p:ext uri="{BB962C8B-B14F-4D97-AF65-F5344CB8AC3E}">
        <p14:creationId xmlns:p14="http://schemas.microsoft.com/office/powerpoint/2010/main" val="111691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
        <p:nvSpPr>
          <p:cNvPr id="60418"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0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noTextEdit="1"/>
          </p:cNvSpPr>
          <p:nvPr>
            <p:ph type="sldImg"/>
          </p:nvPr>
        </p:nvSpPr>
        <p:spPr>
          <a:xfrm>
            <a:off x="393700" y="692150"/>
            <a:ext cx="6070600" cy="3416300"/>
          </a:xfrm>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latin typeface="Times New Roman" charset="0"/>
            </a:endParaRPr>
          </a:p>
        </p:txBody>
      </p:sp>
    </p:spTree>
    <p:extLst>
      <p:ext uri="{BB962C8B-B14F-4D97-AF65-F5344CB8AC3E}">
        <p14:creationId xmlns:p14="http://schemas.microsoft.com/office/powerpoint/2010/main" val="4844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noTextEdit="1"/>
          </p:cNvSpPr>
          <p:nvPr>
            <p:ph type="sldImg"/>
          </p:nvPr>
        </p:nvSpPr>
        <p:spPr>
          <a:xfrm>
            <a:off x="393700" y="692150"/>
            <a:ext cx="6070600" cy="3416300"/>
          </a:xfrm>
          <a:ln/>
        </p:spPr>
      </p:sp>
      <p:sp>
        <p:nvSpPr>
          <p:cNvPr id="5325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en-US" altLang="en-US" sz="900" dirty="0">
                <a:latin typeface="Times New Roman" charset="0"/>
              </a:rPr>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defRPr/>
            </a:pPr>
            <a:endParaRPr lang="en-US" altLang="en-US" sz="900" dirty="0">
              <a:latin typeface="Times New Roman" charset="0"/>
            </a:endParaRPr>
          </a:p>
          <a:p>
            <a:pPr>
              <a:lnSpc>
                <a:spcPct val="90000"/>
              </a:lnSpc>
              <a:defRPr/>
            </a:pPr>
            <a:r>
              <a:rPr lang="en-US" altLang="en-US" sz="900" dirty="0">
                <a:latin typeface="Times New Roman" charset="0"/>
              </a:rPr>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defRPr/>
            </a:pPr>
            <a:endParaRPr lang="en-US" altLang="en-US" sz="900" dirty="0">
              <a:latin typeface="Times New Roman" charset="0"/>
            </a:endParaRPr>
          </a:p>
          <a:p>
            <a:pPr>
              <a:lnSpc>
                <a:spcPct val="90000"/>
              </a:lnSpc>
              <a:defRPr/>
            </a:pPr>
            <a:r>
              <a:rPr lang="en-US" altLang="en-US" sz="900" dirty="0">
                <a:latin typeface="Times New Roman" charset="0"/>
              </a:rPr>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defRPr/>
            </a:pPr>
            <a:endParaRPr lang="en-US" altLang="en-US" sz="900" dirty="0">
              <a:latin typeface="Times New Roman" charset="0"/>
            </a:endParaRPr>
          </a:p>
          <a:p>
            <a:pPr>
              <a:lnSpc>
                <a:spcPct val="90000"/>
              </a:lnSpc>
              <a:defRPr/>
            </a:pPr>
            <a:r>
              <a:rPr lang="en-US" altLang="en-US" sz="900" dirty="0">
                <a:latin typeface="Times New Roman" charset="0"/>
              </a:rPr>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defRPr/>
            </a:pPr>
            <a:endParaRPr lang="en-US" altLang="en-US" sz="900" dirty="0">
              <a:latin typeface="Times New Roman" charset="0"/>
            </a:endParaRPr>
          </a:p>
          <a:p>
            <a:pPr>
              <a:lnSpc>
                <a:spcPct val="90000"/>
              </a:lnSpc>
              <a:defRPr/>
            </a:pPr>
            <a:r>
              <a:rPr lang="en-US" altLang="en-US" sz="900" dirty="0">
                <a:latin typeface="Times New Roman" charset="0"/>
              </a:rPr>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a:t>
            </a:r>
            <a:r>
              <a:rPr lang="en-US" altLang="en-US" sz="900" dirty="0" err="1">
                <a:latin typeface="Times New Roman" charset="0"/>
              </a:rPr>
              <a:t>d'etat</a:t>
            </a:r>
            <a:r>
              <a:rPr lang="en-US" altLang="en-US" sz="900" dirty="0">
                <a:latin typeface="Times New Roman" charset="0"/>
              </a:rPr>
              <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extLst>
      <p:ext uri="{BB962C8B-B14F-4D97-AF65-F5344CB8AC3E}">
        <p14:creationId xmlns:p14="http://schemas.microsoft.com/office/powerpoint/2010/main" val="55805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noTextEdit="1"/>
          </p:cNvSpPr>
          <p:nvPr>
            <p:ph type="sldImg"/>
          </p:nvPr>
        </p:nvSpPr>
        <p:spPr>
          <a:xfrm>
            <a:off x="393700" y="692150"/>
            <a:ext cx="6070600" cy="3416300"/>
          </a:xfrm>
          <a:ln/>
        </p:spPr>
      </p:sp>
      <p:sp>
        <p:nvSpPr>
          <p:cNvPr id="1024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135362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1F9F64D-4AE0-4442-9C87-9628A37DD416}" type="slidenum">
              <a:rPr lang="en-US" altLang="en-US" sz="1200">
                <a:latin typeface="Arial" charset="0"/>
                <a:ea typeface="ＭＳ Ｐゴシック" charset="-128"/>
                <a:cs typeface="ＭＳ Ｐゴシック" charset="-128"/>
              </a:rPr>
              <a:pPr/>
              <a:t>6</a:t>
            </a:fld>
            <a:endParaRPr lang="en-US" altLang="en-US" sz="1200">
              <a:latin typeface="Arial" charset="0"/>
              <a:ea typeface="ＭＳ Ｐゴシック" charset="-128"/>
              <a:cs typeface="ＭＳ Ｐゴシック" charset="-128"/>
            </a:endParaRPr>
          </a:p>
        </p:txBody>
      </p:sp>
      <p:sp>
        <p:nvSpPr>
          <p:cNvPr id="15362" name="Rectangle 2"/>
          <p:cNvSpPr>
            <a:spLocks noChangeArrowheads="1" noTextEdit="1"/>
          </p:cNvSpPr>
          <p:nvPr>
            <p:ph type="sldImg"/>
          </p:nvPr>
        </p:nvSpPr>
        <p:spPr>
          <a:xfrm>
            <a:off x="393700" y="692150"/>
            <a:ext cx="6070600" cy="3416300"/>
          </a:xfrm>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49056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noTextEdit="1"/>
          </p:cNvSpPr>
          <p:nvPr>
            <p:ph type="sldImg"/>
          </p:nvPr>
        </p:nvSpPr>
        <p:spPr>
          <a:xfrm>
            <a:off x="393700" y="692150"/>
            <a:ext cx="6070600" cy="3416300"/>
          </a:xfrm>
          <a:ln/>
        </p:spPr>
      </p:sp>
      <p:sp>
        <p:nvSpPr>
          <p:cNvPr id="1638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tLang="en-US" sz="1000">
              <a:latin typeface="Calibri" charset="0"/>
            </a:endParaRPr>
          </a:p>
          <a:p>
            <a:pPr>
              <a:defRPr/>
            </a:pPr>
            <a:endParaRPr lang="en-US" altLang="en-US">
              <a:latin typeface="Times New Roman" charset="0"/>
            </a:endParaRPr>
          </a:p>
        </p:txBody>
      </p:sp>
    </p:spTree>
    <p:extLst>
      <p:ext uri="{BB962C8B-B14F-4D97-AF65-F5344CB8AC3E}">
        <p14:creationId xmlns:p14="http://schemas.microsoft.com/office/powerpoint/2010/main" val="85474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noTextEdit="1"/>
          </p:cNvSpPr>
          <p:nvPr>
            <p:ph type="sldImg"/>
          </p:nvPr>
        </p:nvSpPr>
        <p:spPr>
          <a:xfrm>
            <a:off x="393700" y="692150"/>
            <a:ext cx="6070600" cy="3416300"/>
          </a:xfrm>
          <a:ln/>
        </p:spPr>
      </p:sp>
      <p:sp>
        <p:nvSpPr>
          <p:cNvPr id="2457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107869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noTextEdit="1"/>
          </p:cNvSpPr>
          <p:nvPr>
            <p:ph type="sldImg"/>
          </p:nvPr>
        </p:nvSpPr>
        <p:spPr>
          <a:xfrm>
            <a:off x="393700" y="692150"/>
            <a:ext cx="6070600" cy="3416300"/>
          </a:xfrm>
          <a:ln/>
        </p:spPr>
      </p:sp>
      <p:sp>
        <p:nvSpPr>
          <p:cNvPr id="2662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116649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Times New Roman" charset="0"/>
              </a:rPr>
              <a:t>http://www.avert.org/usa-statistics.htm</a:t>
            </a:r>
          </a:p>
        </p:txBody>
      </p:sp>
      <p:sp>
        <p:nvSpPr>
          <p:cNvPr id="32770"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0608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noTextEdit="1"/>
          </p:cNvSpPr>
          <p:nvPr>
            <p:ph type="sldImg"/>
          </p:nvPr>
        </p:nvSpPr>
        <p:spPr>
          <a:xfrm>
            <a:off x="393700" y="692150"/>
            <a:ext cx="6070600" cy="3416300"/>
          </a:xfrm>
          <a:ln/>
        </p:spPr>
      </p:sp>
      <p:sp>
        <p:nvSpPr>
          <p:cNvPr id="3072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204458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noTextEdit="1"/>
          </p:cNvSpPr>
          <p:nvPr>
            <p:ph type="sldImg"/>
          </p:nvPr>
        </p:nvSpPr>
        <p:spPr>
          <a:xfrm>
            <a:off x="393700" y="692150"/>
            <a:ext cx="6070600"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211893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D8856-032C-5346-9C89-1598115254C7}"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28936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D8856-032C-5346-9C89-1598115254C7}"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13095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D8856-032C-5346-9C89-1598115254C7}"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65699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xfrm>
            <a:off x="8737600" y="6248400"/>
            <a:ext cx="2540000" cy="457200"/>
          </a:xfrm>
          <a:prstGeom prst="rect">
            <a:avLst/>
          </a:prstGeom>
        </p:spPr>
        <p:txBody>
          <a:bodyPr/>
          <a:lstStyle>
            <a:lvl1pPr>
              <a:defRPr/>
            </a:lvl1pPr>
          </a:lstStyle>
          <a:p>
            <a:pPr>
              <a:defRPr/>
            </a:pPr>
            <a:fld id="{F12D3B6C-449B-6F4D-B08A-309BBA02EFFE}" type="slidenum">
              <a:rPr lang="en-US" altLang="en-US"/>
              <a:pPr>
                <a:defRPr/>
              </a:pPr>
              <a:t>‹#›</a:t>
            </a:fld>
            <a:endParaRPr lang="en-US" altLang="en-US"/>
          </a:p>
        </p:txBody>
      </p:sp>
    </p:spTree>
    <p:extLst>
      <p:ext uri="{BB962C8B-B14F-4D97-AF65-F5344CB8AC3E}">
        <p14:creationId xmlns:p14="http://schemas.microsoft.com/office/powerpoint/2010/main" val="1713791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219200"/>
            <a:ext cx="53848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807200" y="1219200"/>
            <a:ext cx="5384800" cy="5638800"/>
          </a:xfrm>
        </p:spPr>
        <p:txBody>
          <a:bodyPr/>
          <a:lstStyle/>
          <a:p>
            <a:pPr lvl="0"/>
            <a:endParaRPr lang="en-US" noProof="0" smtClean="0"/>
          </a:p>
        </p:txBody>
      </p:sp>
    </p:spTree>
    <p:extLst>
      <p:ext uri="{BB962C8B-B14F-4D97-AF65-F5344CB8AC3E}">
        <p14:creationId xmlns:p14="http://schemas.microsoft.com/office/powerpoint/2010/main" val="165435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D8856-032C-5346-9C89-1598115254C7}"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9015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D8856-032C-5346-9C89-1598115254C7}"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29261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D8856-032C-5346-9C89-1598115254C7}"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95532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D8856-032C-5346-9C89-1598115254C7}" type="datetimeFigureOut">
              <a:rPr lang="en-US" smtClean="0"/>
              <a:t>5/1/17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59751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D8856-032C-5346-9C89-1598115254C7}" type="datetimeFigureOut">
              <a:rPr lang="en-US" smtClean="0"/>
              <a:t>5/1/17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57468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D8856-032C-5346-9C89-1598115254C7}" type="datetimeFigureOut">
              <a:rPr lang="en-US" smtClean="0"/>
              <a:t>5/1/17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20185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D8856-032C-5346-9C89-1598115254C7}"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17804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D8856-032C-5346-9C89-1598115254C7}"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39A3B-AAD3-6246-A7DE-B24DCC7CEF33}" type="slidenum">
              <a:rPr lang="en-US" smtClean="0"/>
              <a:t>‹#›</a:t>
            </a:fld>
            <a:endParaRPr lang="en-US"/>
          </a:p>
        </p:txBody>
      </p:sp>
    </p:spTree>
    <p:extLst>
      <p:ext uri="{BB962C8B-B14F-4D97-AF65-F5344CB8AC3E}">
        <p14:creationId xmlns:p14="http://schemas.microsoft.com/office/powerpoint/2010/main" val="289345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D8856-032C-5346-9C89-1598115254C7}" type="datetimeFigureOut">
              <a:rPr lang="en-US" smtClean="0"/>
              <a:t>5/1/17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39A3B-AAD3-6246-A7DE-B24DCC7CEF33}" type="slidenum">
              <a:rPr lang="en-US" smtClean="0"/>
              <a:t>‹#›</a:t>
            </a:fld>
            <a:endParaRPr lang="en-US"/>
          </a:p>
        </p:txBody>
      </p:sp>
    </p:spTree>
    <p:extLst>
      <p:ext uri="{BB962C8B-B14F-4D97-AF65-F5344CB8AC3E}">
        <p14:creationId xmlns:p14="http://schemas.microsoft.com/office/powerpoint/2010/main" val="212187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google.com/search?sa=X&amp;biw=1280&amp;bih=557&amp;q=lyndon+b.+johnson+presidential+term&amp;stick=H4sIAAAAAAAAAOPgE-LQz9U3SDNPq9TSzk620k_PL0stystNzSvRL8jPySzJTM5MzLMqKEotzkwBCmYm5sSXpBblAgCDICyBOQAAAA&amp;ved=0ahUKEwjqnNz92bvTAhVL5CYKHZLjD4kQ6BMImgEoADAT"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png"/><Relationship Id="rId5" Type="http://schemas.openxmlformats.org/officeDocument/2006/relationships/hyperlink" Target="https://www.youtube.com/watch?v=pSLWuubcHK8" TargetMode="Externa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channel.nationalgeographic.com/the-80s-the-decade-that-made-us/videos/aids-activist-ryan-white/" TargetMode="External"/><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channel.nationalgeographic.com/the-80s-the-decade-that-made-us/videos/just-say-no/" TargetMode="External"/><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2.jpeg"/><Relationship Id="rId5" Type="http://schemas.openxmlformats.org/officeDocument/2006/relationships/image" Target="../media/image43.wmf"/><Relationship Id="rId6" Type="http://schemas.openxmlformats.org/officeDocument/2006/relationships/image" Target="../media/image41.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wbLD2JyFAlE" TargetMode="External"/><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hyperlink" Target="https://www.youtube.com/watch?v=7NjNL4Nsa4Q"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tGd_9Tahzw" TargetMode="External"/><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1524000" y="228600"/>
            <a:ext cx="9144000" cy="1981200"/>
          </a:xfrm>
        </p:spPr>
        <p:txBody>
          <a:bodyPr/>
          <a:lstStyle/>
          <a:p>
            <a:pPr marL="0" indent="0">
              <a:buNone/>
              <a:defRPr/>
            </a:pPr>
            <a:r>
              <a:rPr lang="en-US" sz="3600" b="1" u="sng" dirty="0">
                <a:effectLst>
                  <a:outerShdw blurRad="38100" dist="38100" dir="2700000" algn="tl">
                    <a:srgbClr val="C0C0C0"/>
                  </a:outerShdw>
                </a:effectLst>
              </a:rPr>
              <a:t>AIM</a:t>
            </a:r>
            <a:r>
              <a:rPr lang="en-US" sz="3600" dirty="0"/>
              <a:t>: How did the two-term presidency of Ronald Reagan influence American foreign policy and the economy?</a:t>
            </a:r>
          </a:p>
        </p:txBody>
      </p:sp>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9339" y="2243138"/>
            <a:ext cx="7553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28800" y="2438401"/>
            <a:ext cx="31242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solidFill>
                  <a:srgbClr val="FF0000"/>
                </a:solidFill>
              </a:rPr>
              <a:t>Ronald Reagan</a:t>
            </a:r>
          </a:p>
        </p:txBody>
      </p:sp>
      <p:sp>
        <p:nvSpPr>
          <p:cNvPr id="5" name="Rectangle 4"/>
          <p:cNvSpPr>
            <a:spLocks noChangeArrowheads="1"/>
          </p:cNvSpPr>
          <p:nvPr/>
        </p:nvSpPr>
        <p:spPr bwMode="auto">
          <a:xfrm>
            <a:off x="2038350" y="2962275"/>
            <a:ext cx="2705100"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a:effectLst>
                  <a:outerShdw blurRad="38100" dist="38100" dir="2700000" algn="tl">
                    <a:srgbClr val="C0C0C0"/>
                  </a:outerShdw>
                </a:effectLst>
                <a:latin typeface="Roboto" charset="0"/>
                <a:ea typeface="ＭＳ Ｐゴシック" charset="-128"/>
                <a:cs typeface="ＭＳ Ｐゴシック" charset="-128"/>
                <a:hlinkClick r:id="rId4"/>
              </a:rPr>
              <a:t>Presidential term</a:t>
            </a:r>
            <a:r>
              <a:rPr kumimoji="0" lang="en-US" altLang="x-none" sz="2400">
                <a:effectLst>
                  <a:outerShdw blurRad="38100" dist="38100" dir="2700000" algn="tl">
                    <a:srgbClr val="C0C0C0"/>
                  </a:outerShdw>
                </a:effectLst>
                <a:latin typeface="Roboto" charset="0"/>
                <a:ea typeface="ＭＳ Ｐゴシック" charset="-128"/>
                <a:cs typeface="ＭＳ Ｐゴシック" charset="-128"/>
              </a:rPr>
              <a:t>: </a:t>
            </a:r>
          </a:p>
          <a:p>
            <a:pPr>
              <a:spcBef>
                <a:spcPct val="0"/>
              </a:spcBef>
              <a:buClrTx/>
              <a:buFontTx/>
              <a:buNone/>
            </a:pPr>
            <a:r>
              <a:rPr lang="en-US" altLang="x-none" sz="2400" b="1">
                <a:latin typeface="Times New Roman" charset="0"/>
                <a:ea typeface="Times New Roman" charset="0"/>
                <a:cs typeface="Times New Roman" charset="0"/>
              </a:rPr>
              <a:t>January 20, 1981 – January 20, 1989</a:t>
            </a:r>
            <a:endParaRPr kumimoji="0" lang="en-US" altLang="x-none" sz="2400" b="1">
              <a:effectLst>
                <a:outerShdw blurRad="38100" dist="38100" dir="2700000" algn="tl">
                  <a:srgbClr val="C0C0C0"/>
                </a:outerShdw>
              </a:effectLst>
              <a:latin typeface="Times New Roman" charset="0"/>
              <a:ea typeface="Times New Roman" charset="0"/>
              <a:cs typeface="Times New Roman" charset="0"/>
            </a:endParaRPr>
          </a:p>
        </p:txBody>
      </p:sp>
      <p:pic>
        <p:nvPicPr>
          <p:cNvPr id="717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2605089"/>
            <a:ext cx="22098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2671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24000" y="0"/>
            <a:ext cx="9144000" cy="685800"/>
          </a:xfrm>
        </p:spPr>
        <p:txBody>
          <a:bodyPr/>
          <a:lstStyle/>
          <a:p>
            <a:r>
              <a:rPr lang="en-US" altLang="en-US" sz="3200" b="1">
                <a:latin typeface="Calibri" charset="0"/>
              </a:rPr>
              <a:t>Reagan’s </a:t>
            </a:r>
            <a:r>
              <a:rPr lang="en-US" altLang="en-US" sz="3200" b="1">
                <a:solidFill>
                  <a:srgbClr val="FF0000"/>
                </a:solidFill>
                <a:latin typeface="Calibri" charset="0"/>
              </a:rPr>
              <a:t>DOMESTIC</a:t>
            </a:r>
            <a:r>
              <a:rPr lang="en-US" altLang="en-US" sz="3200" b="1">
                <a:latin typeface="Calibri" charset="0"/>
              </a:rPr>
              <a:t> Policy </a:t>
            </a:r>
            <a:r>
              <a:rPr lang="mr-IN" altLang="en-US" sz="3200" b="1">
                <a:latin typeface="Calibri" charset="0"/>
              </a:rPr>
              <a:t>–</a:t>
            </a:r>
            <a:r>
              <a:rPr lang="en-US" altLang="en-US" sz="3200" b="1">
                <a:latin typeface="Calibri" charset="0"/>
              </a:rPr>
              <a:t> </a:t>
            </a:r>
            <a:r>
              <a:rPr lang="en-US" altLang="en-US" sz="3200" b="1" u="sng">
                <a:solidFill>
                  <a:srgbClr val="FF0000"/>
                </a:solidFill>
                <a:latin typeface="Calibri" charset="0"/>
              </a:rPr>
              <a:t>LESS GOVERNMENT</a:t>
            </a:r>
          </a:p>
        </p:txBody>
      </p:sp>
      <p:sp>
        <p:nvSpPr>
          <p:cNvPr id="15363" name="Rectangle 6"/>
          <p:cNvSpPr>
            <a:spLocks noGrp="1" noChangeArrowheads="1"/>
          </p:cNvSpPr>
          <p:nvPr>
            <p:ph type="body" idx="1"/>
          </p:nvPr>
        </p:nvSpPr>
        <p:spPr>
          <a:xfrm>
            <a:off x="1524000" y="723900"/>
            <a:ext cx="9144000" cy="6324600"/>
          </a:xfrm>
        </p:spPr>
        <p:txBody>
          <a:bodyPr/>
          <a:lstStyle/>
          <a:p>
            <a:pPr>
              <a:lnSpc>
                <a:spcPct val="90000"/>
              </a:lnSpc>
            </a:pPr>
            <a:r>
              <a:rPr lang="en-US" altLang="en-US" sz="3600">
                <a:latin typeface="Calibri" charset="0"/>
              </a:rPr>
              <a:t>Reagan believed that the </a:t>
            </a:r>
            <a:r>
              <a:rPr lang="en-US" altLang="en-US" sz="3600" b="1">
                <a:latin typeface="Calibri" charset="0"/>
              </a:rPr>
              <a:t>national government had grown too large &amp; </a:t>
            </a:r>
            <a:r>
              <a:rPr lang="en-US" altLang="en-US" sz="3600" b="1" u="sng">
                <a:latin typeface="Calibri" charset="0"/>
              </a:rPr>
              <a:t>needed to be downsized</a:t>
            </a:r>
          </a:p>
          <a:p>
            <a:pPr lvl="1">
              <a:lnSpc>
                <a:spcPct val="90000"/>
              </a:lnSpc>
            </a:pPr>
            <a:r>
              <a:rPr lang="en-US" altLang="en-US" sz="3200" b="1" i="1">
                <a:solidFill>
                  <a:srgbClr val="FF0000"/>
                </a:solidFill>
                <a:latin typeface="Calibri" charset="0"/>
              </a:rPr>
              <a:t>Budget cuts</a:t>
            </a:r>
            <a:r>
              <a:rPr lang="en-US" altLang="en-US" sz="3200">
                <a:latin typeface="Calibri" charset="0"/>
              </a:rPr>
              <a:t> (reduced Medicaid, welfare and job training programs)</a:t>
            </a:r>
          </a:p>
          <a:p>
            <a:pPr lvl="1">
              <a:lnSpc>
                <a:spcPct val="90000"/>
              </a:lnSpc>
            </a:pPr>
            <a:r>
              <a:rPr lang="en-US" altLang="en-US" sz="3200" b="1" i="1">
                <a:solidFill>
                  <a:srgbClr val="FF0000"/>
                </a:solidFill>
                <a:latin typeface="Calibri" charset="0"/>
              </a:rPr>
              <a:t>Deregulation</a:t>
            </a:r>
            <a:r>
              <a:rPr lang="en-US" altLang="en-US" sz="3200">
                <a:latin typeface="Calibri" charset="0"/>
              </a:rPr>
              <a:t> (stimulate businesses by reducing the power of government agencies) </a:t>
            </a:r>
          </a:p>
          <a:p>
            <a:pPr lvl="1">
              <a:lnSpc>
                <a:spcPct val="90000"/>
              </a:lnSpc>
            </a:pPr>
            <a:r>
              <a:rPr lang="en-US" altLang="en-US" sz="3200">
                <a:latin typeface="Calibri" charset="0"/>
              </a:rPr>
              <a:t>He appointed four conservatives to </a:t>
            </a:r>
            <a:br>
              <a:rPr lang="en-US" altLang="en-US" sz="3200">
                <a:latin typeface="Calibri" charset="0"/>
              </a:rPr>
            </a:br>
            <a:r>
              <a:rPr lang="en-US" altLang="en-US" sz="3200">
                <a:latin typeface="Calibri" charset="0"/>
              </a:rPr>
              <a:t>the Supreme Court, like </a:t>
            </a:r>
            <a:r>
              <a:rPr lang="en-US" altLang="en-US" sz="3200" b="1" u="sng">
                <a:solidFill>
                  <a:srgbClr val="FF0000"/>
                </a:solidFill>
                <a:latin typeface="Calibri" charset="0"/>
              </a:rPr>
              <a:t>Sandra Day O’Connor, the 1</a:t>
            </a:r>
            <a:r>
              <a:rPr lang="en-US" altLang="en-US" sz="3200" b="1" u="sng" baseline="30000">
                <a:solidFill>
                  <a:srgbClr val="FF0000"/>
                </a:solidFill>
                <a:latin typeface="Calibri" charset="0"/>
              </a:rPr>
              <a:t>st</a:t>
            </a:r>
            <a:r>
              <a:rPr lang="en-US" altLang="en-US" sz="3200" b="1" u="sng">
                <a:solidFill>
                  <a:srgbClr val="FF0000"/>
                </a:solidFill>
                <a:latin typeface="Calibri" charset="0"/>
              </a:rPr>
              <a:t> female justice</a:t>
            </a:r>
            <a:r>
              <a:rPr lang="en-US" altLang="en-US" sz="2800" b="1" u="sng">
                <a:solidFill>
                  <a:srgbClr val="FF0000"/>
                </a:solidFill>
                <a:latin typeface="Calibri" charset="0"/>
              </a:rPr>
              <a:t> </a:t>
            </a:r>
          </a:p>
        </p:txBody>
      </p:sp>
    </p:spTree>
    <p:extLst>
      <p:ext uri="{BB962C8B-B14F-4D97-AF65-F5344CB8AC3E}">
        <p14:creationId xmlns:p14="http://schemas.microsoft.com/office/powerpoint/2010/main" val="1843434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24000" y="812801"/>
            <a:ext cx="91440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a:latin typeface="Calibri" charset="0"/>
              </a:rPr>
              <a:t>When Reagan entered office, the biggest crisis facing America was stagflation in the economy</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1062" name="AutoShape 6"/>
          <p:cNvSpPr>
            <a:spLocks noChangeArrowheads="1"/>
          </p:cNvSpPr>
          <p:nvPr/>
        </p:nvSpPr>
        <p:spPr bwMode="auto">
          <a:xfrm>
            <a:off x="2057400" y="685800"/>
            <a:ext cx="7391400" cy="1066800"/>
          </a:xfrm>
          <a:prstGeom prst="wedgeRectCallout">
            <a:avLst>
              <a:gd name="adj1" fmla="val 60630"/>
              <a:gd name="adj2" fmla="val 16651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600">
                <a:latin typeface="Calibri" charset="0"/>
              </a:rPr>
              <a:t>In 1980, interest rates were at 20% &amp; the value of the dollar dropped to 36¢</a:t>
            </a:r>
          </a:p>
        </p:txBody>
      </p:sp>
      <p:sp>
        <p:nvSpPr>
          <p:cNvPr id="21508" name="Rectangle 2"/>
          <p:cNvSpPr>
            <a:spLocks noGrp="1" noChangeArrowheads="1"/>
          </p:cNvSpPr>
          <p:nvPr>
            <p:ph type="title"/>
          </p:nvPr>
        </p:nvSpPr>
        <p:spPr>
          <a:xfrm>
            <a:off x="1524000" y="0"/>
            <a:ext cx="9144000" cy="685800"/>
          </a:xfrm>
        </p:spPr>
        <p:txBody>
          <a:bodyPr/>
          <a:lstStyle/>
          <a:p>
            <a:r>
              <a:rPr lang="en-US" altLang="en-US" sz="3200" b="1">
                <a:latin typeface="Calibri" charset="0"/>
              </a:rPr>
              <a:t>Reagan’s </a:t>
            </a:r>
            <a:r>
              <a:rPr lang="en-US" altLang="en-US" sz="3200" b="1">
                <a:solidFill>
                  <a:srgbClr val="FF0000"/>
                </a:solidFill>
                <a:latin typeface="Calibri" charset="0"/>
              </a:rPr>
              <a:t>DOMESTIC</a:t>
            </a:r>
            <a:r>
              <a:rPr lang="en-US" altLang="en-US" sz="3200" b="1">
                <a:latin typeface="Calibri" charset="0"/>
              </a:rPr>
              <a:t> Policy </a:t>
            </a:r>
            <a:r>
              <a:rPr lang="mr-IN" altLang="en-US" sz="3200" b="1">
                <a:latin typeface="Calibri" charset="0"/>
              </a:rPr>
              <a:t>–</a:t>
            </a:r>
            <a:r>
              <a:rPr lang="en-US" altLang="en-US" sz="3200" b="1">
                <a:latin typeface="Calibri" charset="0"/>
              </a:rPr>
              <a:t> </a:t>
            </a:r>
            <a:r>
              <a:rPr lang="en-US" altLang="en-US" sz="3200" b="1" u="sng">
                <a:solidFill>
                  <a:srgbClr val="FF0000"/>
                </a:solidFill>
                <a:latin typeface="Calibri" charset="0"/>
              </a:rPr>
              <a:t>REAGANOMICS</a:t>
            </a:r>
          </a:p>
        </p:txBody>
      </p:sp>
    </p:spTree>
    <p:extLst>
      <p:ext uri="{BB962C8B-B14F-4D97-AF65-F5344CB8AC3E}">
        <p14:creationId xmlns:p14="http://schemas.microsoft.com/office/powerpoint/2010/main" val="121244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1062"/>
                                        </p:tgtEl>
                                        <p:attrNameLst>
                                          <p:attrName>style.visibility</p:attrName>
                                        </p:attrNameLst>
                                      </p:cBhvr>
                                      <p:to>
                                        <p:strVal val="visible"/>
                                      </p:to>
                                    </p:set>
                                    <p:anim calcmode="lin" valueType="num">
                                      <p:cBhvr>
                                        <p:cTn id="7" dur="500" fill="hold"/>
                                        <p:tgtEl>
                                          <p:spTgt spid="301062"/>
                                        </p:tgtEl>
                                        <p:attrNameLst>
                                          <p:attrName>ppt_w</p:attrName>
                                        </p:attrNameLst>
                                      </p:cBhvr>
                                      <p:tavLst>
                                        <p:tav tm="0">
                                          <p:val>
                                            <p:fltVal val="0"/>
                                          </p:val>
                                        </p:tav>
                                        <p:tav tm="100000">
                                          <p:val>
                                            <p:strVal val="#ppt_w"/>
                                          </p:val>
                                        </p:tav>
                                      </p:tavLst>
                                    </p:anim>
                                    <p:anim calcmode="lin" valueType="num">
                                      <p:cBhvr>
                                        <p:cTn id="8" dur="500" fill="hold"/>
                                        <p:tgtEl>
                                          <p:spTgt spid="301062"/>
                                        </p:tgtEl>
                                        <p:attrNameLst>
                                          <p:attrName>ppt_h</p:attrName>
                                        </p:attrNameLst>
                                      </p:cBhvr>
                                      <p:tavLst>
                                        <p:tav tm="0">
                                          <p:val>
                                            <p:fltVal val="0"/>
                                          </p:val>
                                        </p:tav>
                                        <p:tav tm="100000">
                                          <p:val>
                                            <p:strVal val="#ppt_h"/>
                                          </p:val>
                                        </p:tav>
                                      </p:tavLst>
                                    </p:anim>
                                    <p:animEffect transition="in" filter="fade">
                                      <p:cBhvr>
                                        <p:cTn id="9" dur="500"/>
                                        <p:tgtEl>
                                          <p:spTgt spid="30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0" y="0"/>
            <a:ext cx="184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spcBef>
                <a:spcPct val="0"/>
              </a:spcBef>
              <a:buClrTx/>
              <a:buFontTx/>
              <a:buNone/>
            </a:pPr>
            <a:endParaRPr kumimoji="0" lang="en-US" altLang="en-US" sz="1700" u="sng">
              <a:ea typeface="ＭＳ Ｐゴシック" charset="-128"/>
              <a:cs typeface="ＭＳ Ｐゴシック" charset="-128"/>
            </a:endParaRPr>
          </a:p>
        </p:txBody>
      </p:sp>
      <p:graphicFrame>
        <p:nvGraphicFramePr>
          <p:cNvPr id="22531" name="Object 2"/>
          <p:cNvGraphicFramePr>
            <a:graphicFrameLocks noChangeAspect="1"/>
          </p:cNvGraphicFramePr>
          <p:nvPr/>
        </p:nvGraphicFramePr>
        <p:xfrm>
          <a:off x="1676400" y="533400"/>
          <a:ext cx="8839200" cy="6172200"/>
        </p:xfrm>
        <a:graphic>
          <a:graphicData uri="http://schemas.openxmlformats.org/presentationml/2006/ole">
            <mc:AlternateContent xmlns:mc="http://schemas.openxmlformats.org/markup-compatibility/2006">
              <mc:Choice xmlns:v="urn:schemas-microsoft-com:vml" Requires="v">
                <p:oleObj spid="_x0000_s18438" name="Bitmap Image" r:id="rId3" imgW="8183117" imgH="5571429" progId="Paint.Picture">
                  <p:embed/>
                </p:oleObj>
              </mc:Choice>
              <mc:Fallback>
                <p:oleObj name="Bitmap Image" r:id="rId3" imgW="8183117" imgH="5571429" progId="Paint.Picture">
                  <p:embed/>
                  <p:pic>
                    <p:nvPicPr>
                      <p:cNvPr id="0" name=""/>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1676400" y="533400"/>
                        <a:ext cx="8839200" cy="617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25" name="Text Box 5"/>
          <p:cNvSpPr txBox="1">
            <a:spLocks noChangeArrowheads="1"/>
          </p:cNvSpPr>
          <p:nvPr/>
        </p:nvSpPr>
        <p:spPr bwMode="auto">
          <a:xfrm>
            <a:off x="1571626" y="1"/>
            <a:ext cx="9096375" cy="4302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200" b="1" u="sng" dirty="0">
                <a:solidFill>
                  <a:schemeClr val="bg1"/>
                </a:solidFill>
                <a:effectLst>
                  <a:outerShdw blurRad="38100" dist="38100" dir="2700000" algn="tl">
                    <a:srgbClr val="EEECE1"/>
                  </a:outerShdw>
                </a:effectLst>
              </a:rPr>
              <a:t>Reagan believed in</a:t>
            </a:r>
            <a:r>
              <a:rPr lang="en-US" altLang="ja-JP" sz="2200" b="1" u="sng" dirty="0">
                <a:solidFill>
                  <a:schemeClr val="bg1"/>
                </a:solidFill>
                <a:effectLst>
                  <a:outerShdw blurRad="38100" dist="38100" dir="2700000" algn="tl">
                    <a:srgbClr val="EEECE1"/>
                  </a:outerShdw>
                </a:effectLst>
              </a:rPr>
              <a:t> </a:t>
            </a:r>
            <a:r>
              <a:rPr lang="en-US" altLang="ja-JP" sz="2200" b="1" u="sng" dirty="0">
                <a:solidFill>
                  <a:srgbClr val="FFFF00"/>
                </a:solidFill>
                <a:effectLst>
                  <a:outerShdw blurRad="38100" dist="38100" dir="2700000" algn="tl">
                    <a:srgbClr val="EEECE1"/>
                  </a:outerShdw>
                </a:effectLst>
                <a:hlinkClick r:id="rId5"/>
              </a:rPr>
              <a:t>Supply-Side Economics (Trickle-Down)</a:t>
            </a:r>
            <a:endParaRPr lang="en-US" altLang="en-US" sz="2200" b="1" u="sng" dirty="0">
              <a:solidFill>
                <a:srgbClr val="FFFF00"/>
              </a:solidFill>
              <a:effectLst>
                <a:outerShdw blurRad="38100" dist="38100" dir="2700000" algn="tl">
                  <a:srgbClr val="EEECE1"/>
                </a:outerShdw>
              </a:effectLst>
            </a:endParaRPr>
          </a:p>
        </p:txBody>
      </p:sp>
      <p:sp>
        <p:nvSpPr>
          <p:cNvPr id="22533" name="Line 6"/>
          <p:cNvSpPr>
            <a:spLocks noChangeShapeType="1"/>
          </p:cNvSpPr>
          <p:nvPr/>
        </p:nvSpPr>
        <p:spPr bwMode="auto">
          <a:xfrm>
            <a:off x="6096000" y="27432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7"/>
          <p:cNvSpPr>
            <a:spLocks noChangeShapeType="1"/>
          </p:cNvSpPr>
          <p:nvPr/>
        </p:nvSpPr>
        <p:spPr bwMode="auto">
          <a:xfrm>
            <a:off x="6096000" y="3810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8"/>
          <p:cNvSpPr>
            <a:spLocks noChangeShapeType="1"/>
          </p:cNvSpPr>
          <p:nvPr/>
        </p:nvSpPr>
        <p:spPr bwMode="auto">
          <a:xfrm>
            <a:off x="6096000" y="4800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9"/>
          <p:cNvSpPr>
            <a:spLocks noChangeShapeType="1"/>
          </p:cNvSpPr>
          <p:nvPr/>
        </p:nvSpPr>
        <p:spPr bwMode="auto">
          <a:xfrm flipH="1">
            <a:off x="5334000" y="3352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10"/>
          <p:cNvSpPr>
            <a:spLocks noChangeShapeType="1"/>
          </p:cNvSpPr>
          <p:nvPr/>
        </p:nvSpPr>
        <p:spPr bwMode="auto">
          <a:xfrm>
            <a:off x="6705600" y="3352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11"/>
          <p:cNvSpPr>
            <a:spLocks noChangeShapeType="1"/>
          </p:cNvSpPr>
          <p:nvPr/>
        </p:nvSpPr>
        <p:spPr bwMode="auto">
          <a:xfrm flipH="1">
            <a:off x="5257800" y="4648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12"/>
          <p:cNvSpPr>
            <a:spLocks noChangeShapeType="1"/>
          </p:cNvSpPr>
          <p:nvPr/>
        </p:nvSpPr>
        <p:spPr bwMode="auto">
          <a:xfrm>
            <a:off x="6705600" y="4648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0" name="Line 13"/>
          <p:cNvSpPr>
            <a:spLocks noChangeShapeType="1"/>
          </p:cNvSpPr>
          <p:nvPr/>
        </p:nvSpPr>
        <p:spPr bwMode="auto">
          <a:xfrm>
            <a:off x="5486400" y="54102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Line 14"/>
          <p:cNvSpPr>
            <a:spLocks noChangeShapeType="1"/>
          </p:cNvSpPr>
          <p:nvPr/>
        </p:nvSpPr>
        <p:spPr bwMode="auto">
          <a:xfrm flipH="1">
            <a:off x="5257800" y="5486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Line 15"/>
          <p:cNvSpPr>
            <a:spLocks noChangeShapeType="1"/>
          </p:cNvSpPr>
          <p:nvPr/>
        </p:nvSpPr>
        <p:spPr bwMode="auto">
          <a:xfrm>
            <a:off x="6858000" y="5486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676400" y="685800"/>
            <a:ext cx="2819400" cy="15065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85000"/>
              </a:lnSpc>
              <a:defRPr/>
            </a:pPr>
            <a:r>
              <a:rPr lang="en-US" altLang="en-US" dirty="0">
                <a:latin typeface="Calibri" charset="0"/>
              </a:rPr>
              <a:t>Economy was suffering </a:t>
            </a:r>
            <a:br>
              <a:rPr lang="en-US" altLang="en-US" dirty="0">
                <a:latin typeface="Calibri" charset="0"/>
              </a:rPr>
            </a:br>
            <a:r>
              <a:rPr lang="en-US" altLang="en-US" dirty="0">
                <a:latin typeface="Calibri" charset="0"/>
              </a:rPr>
              <a:t>in the 1970s because:</a:t>
            </a:r>
          </a:p>
          <a:p>
            <a:pPr marL="285750" indent="-285750">
              <a:lnSpc>
                <a:spcPct val="85000"/>
              </a:lnSpc>
              <a:buFont typeface="Arial" charset="0"/>
              <a:buChar char="•"/>
              <a:defRPr/>
            </a:pPr>
            <a:r>
              <a:rPr lang="en-US" altLang="en-US" dirty="0">
                <a:latin typeface="Calibri" charset="0"/>
              </a:rPr>
              <a:t>government taxes were too high</a:t>
            </a:r>
          </a:p>
          <a:p>
            <a:pPr marL="285750" indent="-285750">
              <a:lnSpc>
                <a:spcPct val="85000"/>
              </a:lnSpc>
              <a:buFont typeface="Arial" charset="0"/>
              <a:buChar char="•"/>
              <a:defRPr/>
            </a:pPr>
            <a:r>
              <a:rPr lang="en-US" altLang="en-US" dirty="0">
                <a:latin typeface="Calibri" charset="0"/>
              </a:rPr>
              <a:t>people did not have enough money to spend</a:t>
            </a:r>
          </a:p>
        </p:txBody>
      </p:sp>
      <p:sp>
        <p:nvSpPr>
          <p:cNvPr id="3" name="Rectangle 2"/>
          <p:cNvSpPr/>
          <p:nvPr/>
        </p:nvSpPr>
        <p:spPr>
          <a:xfrm>
            <a:off x="7307264" y="685800"/>
            <a:ext cx="3208337" cy="1403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85000"/>
              </a:lnSpc>
              <a:defRPr/>
            </a:pPr>
            <a:r>
              <a:rPr lang="en-US" altLang="en-US" sz="2000" dirty="0">
                <a:latin typeface="Calibri" charset="0"/>
              </a:rPr>
              <a:t>1981 - Reagan urged Congress to pass </a:t>
            </a:r>
            <a:r>
              <a:rPr lang="en-US" altLang="en-US" sz="2000" b="1" u="sng" dirty="0">
                <a:latin typeface="Calibri" charset="0"/>
              </a:rPr>
              <a:t>25% tax cut</a:t>
            </a:r>
            <a:r>
              <a:rPr lang="en-US" altLang="en-US" sz="2000" dirty="0">
                <a:latin typeface="Calibri" charset="0"/>
              </a:rPr>
              <a:t> over 3 years to stimulate spending, increase production, &amp; lower prices</a:t>
            </a:r>
          </a:p>
        </p:txBody>
      </p:sp>
    </p:spTree>
    <p:extLst>
      <p:ext uri="{BB962C8B-B14F-4D97-AF65-F5344CB8AC3E}">
        <p14:creationId xmlns:p14="http://schemas.microsoft.com/office/powerpoint/2010/main" val="9536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title"/>
          </p:nvPr>
        </p:nvSpPr>
        <p:spPr>
          <a:xfrm>
            <a:off x="1524000" y="0"/>
            <a:ext cx="9144000" cy="914400"/>
          </a:xfrm>
        </p:spPr>
        <p:txBody>
          <a:bodyPr/>
          <a:lstStyle/>
          <a:p>
            <a:r>
              <a:rPr lang="en-US" altLang="en-US" b="1" u="sng">
                <a:solidFill>
                  <a:srgbClr val="FF0000"/>
                </a:solidFill>
                <a:latin typeface="Calibri" charset="0"/>
              </a:rPr>
              <a:t>Reaganomics</a:t>
            </a:r>
          </a:p>
        </p:txBody>
      </p:sp>
      <p:pic>
        <p:nvPicPr>
          <p:cNvPr id="23554" name="Picture 6" descr="chart%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19460" name="Text Box 8"/>
          <p:cNvSpPr txBox="1">
            <a:spLocks noChangeArrowheads="1"/>
          </p:cNvSpPr>
          <p:nvPr/>
        </p:nvSpPr>
        <p:spPr bwMode="auto">
          <a:xfrm>
            <a:off x="2514600" y="113506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50000"/>
              </a:spcBef>
              <a:buClrTx/>
              <a:buFontTx/>
              <a:buNone/>
              <a:defRPr/>
            </a:pPr>
            <a:endParaRPr kumimoji="0" lang="en-US" altLang="en-US" sz="1800">
              <a:latin typeface="Calibri" charset="0"/>
            </a:endParaRPr>
          </a:p>
        </p:txBody>
      </p:sp>
      <p:sp>
        <p:nvSpPr>
          <p:cNvPr id="19461" name="Text Box 9"/>
          <p:cNvSpPr txBox="1">
            <a:spLocks noChangeArrowheads="1"/>
          </p:cNvSpPr>
          <p:nvPr/>
        </p:nvSpPr>
        <p:spPr bwMode="auto">
          <a:xfrm>
            <a:off x="1905000" y="9588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defRPr/>
            </a:pPr>
            <a:r>
              <a:rPr kumimoji="0" lang="en-US" altLang="en-US" sz="3600">
                <a:latin typeface="Calibri" charset="0"/>
              </a:rPr>
              <a:t>Inflation, Unemployment, &amp; Interest Rates</a:t>
            </a:r>
          </a:p>
        </p:txBody>
      </p:sp>
      <p:sp>
        <p:nvSpPr>
          <p:cNvPr id="312330" name="AutoShape 10"/>
          <p:cNvSpPr>
            <a:spLocks noChangeArrowheads="1"/>
          </p:cNvSpPr>
          <p:nvPr/>
        </p:nvSpPr>
        <p:spPr bwMode="auto">
          <a:xfrm>
            <a:off x="5181600" y="152400"/>
            <a:ext cx="5334000" cy="1524000"/>
          </a:xfrm>
          <a:prstGeom prst="wedgeRectCallout">
            <a:avLst>
              <a:gd name="adj1" fmla="val 6486"/>
              <a:gd name="adj2" fmla="val 12645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dirty="0">
                <a:latin typeface="Calibri" charset="0"/>
              </a:rPr>
              <a:t>By 1983, “Reaganomics” worked, </a:t>
            </a:r>
            <a:r>
              <a:rPr kumimoji="0" lang="en-US" altLang="en-US" sz="3600" b="1" u="sng" dirty="0">
                <a:solidFill>
                  <a:srgbClr val="FF0000"/>
                </a:solidFill>
                <a:latin typeface="Calibri" charset="0"/>
              </a:rPr>
              <a:t>stagflation ended, &amp; the economy boomed</a:t>
            </a:r>
          </a:p>
        </p:txBody>
      </p:sp>
      <p:sp>
        <p:nvSpPr>
          <p:cNvPr id="312335" name="AutoShape 15"/>
          <p:cNvSpPr>
            <a:spLocks noChangeArrowheads="1"/>
          </p:cNvSpPr>
          <p:nvPr/>
        </p:nvSpPr>
        <p:spPr bwMode="auto">
          <a:xfrm>
            <a:off x="1752600" y="4800600"/>
            <a:ext cx="5105400" cy="1447800"/>
          </a:xfrm>
          <a:prstGeom prst="wedgeRectCallout">
            <a:avLst>
              <a:gd name="adj1" fmla="val 78546"/>
              <a:gd name="adj2" fmla="val -6466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kumimoji="0" lang="en-US" altLang="en-US" sz="3600" dirty="0">
                <a:latin typeface="Calibri" charset="0"/>
              </a:rPr>
              <a:t>The U.S. </a:t>
            </a:r>
            <a:r>
              <a:rPr kumimoji="0" lang="en-US" altLang="en-US" sz="3600" b="1" dirty="0">
                <a:latin typeface="Calibri" charset="0"/>
              </a:rPr>
              <a:t>gained 16 million new jobs</a:t>
            </a:r>
            <a:r>
              <a:rPr kumimoji="0" lang="en-US" altLang="en-US" sz="3600" dirty="0">
                <a:latin typeface="Calibri" charset="0"/>
              </a:rPr>
              <a:t>, </a:t>
            </a:r>
            <a:r>
              <a:rPr kumimoji="0" lang="en-US" altLang="en-US" sz="3600" b="1" dirty="0">
                <a:latin typeface="Calibri" charset="0"/>
              </a:rPr>
              <a:t>unemployment fell</a:t>
            </a:r>
            <a:r>
              <a:rPr kumimoji="0" lang="en-US" altLang="en-US" sz="3600" dirty="0">
                <a:latin typeface="Calibri" charset="0"/>
              </a:rPr>
              <a:t>, &amp; </a:t>
            </a:r>
            <a:r>
              <a:rPr kumimoji="0" lang="en-US" altLang="en-US" sz="3600" b="1" dirty="0">
                <a:latin typeface="Calibri" charset="0"/>
              </a:rPr>
              <a:t>inflation declined</a:t>
            </a:r>
            <a:endParaRPr kumimoji="0" lang="en-US" altLang="en-US" sz="3600" dirty="0">
              <a:latin typeface="Calibri" charset="0"/>
            </a:endParaRPr>
          </a:p>
        </p:txBody>
      </p:sp>
    </p:spTree>
    <p:extLst>
      <p:ext uri="{BB962C8B-B14F-4D97-AF65-F5344CB8AC3E}">
        <p14:creationId xmlns:p14="http://schemas.microsoft.com/office/powerpoint/2010/main" val="694752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2330"/>
                                        </p:tgtEl>
                                        <p:attrNameLst>
                                          <p:attrName>style.visibility</p:attrName>
                                        </p:attrNameLst>
                                      </p:cBhvr>
                                      <p:to>
                                        <p:strVal val="visible"/>
                                      </p:to>
                                    </p:set>
                                    <p:anim calcmode="lin" valueType="num">
                                      <p:cBhvr>
                                        <p:cTn id="7" dur="500" fill="hold"/>
                                        <p:tgtEl>
                                          <p:spTgt spid="312330"/>
                                        </p:tgtEl>
                                        <p:attrNameLst>
                                          <p:attrName>ppt_w</p:attrName>
                                        </p:attrNameLst>
                                      </p:cBhvr>
                                      <p:tavLst>
                                        <p:tav tm="0">
                                          <p:val>
                                            <p:fltVal val="0"/>
                                          </p:val>
                                        </p:tav>
                                        <p:tav tm="100000">
                                          <p:val>
                                            <p:strVal val="#ppt_w"/>
                                          </p:val>
                                        </p:tav>
                                      </p:tavLst>
                                    </p:anim>
                                    <p:anim calcmode="lin" valueType="num">
                                      <p:cBhvr>
                                        <p:cTn id="8" dur="500" fill="hold"/>
                                        <p:tgtEl>
                                          <p:spTgt spid="312330"/>
                                        </p:tgtEl>
                                        <p:attrNameLst>
                                          <p:attrName>ppt_h</p:attrName>
                                        </p:attrNameLst>
                                      </p:cBhvr>
                                      <p:tavLst>
                                        <p:tav tm="0">
                                          <p:val>
                                            <p:fltVal val="0"/>
                                          </p:val>
                                        </p:tav>
                                        <p:tav tm="100000">
                                          <p:val>
                                            <p:strVal val="#ppt_h"/>
                                          </p:val>
                                        </p:tav>
                                      </p:tavLst>
                                    </p:anim>
                                    <p:animEffect transition="in" filter="fade">
                                      <p:cBhvr>
                                        <p:cTn id="9" dur="500"/>
                                        <p:tgtEl>
                                          <p:spTgt spid="312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2335"/>
                                        </p:tgtEl>
                                        <p:attrNameLst>
                                          <p:attrName>style.visibility</p:attrName>
                                        </p:attrNameLst>
                                      </p:cBhvr>
                                      <p:to>
                                        <p:strVal val="visible"/>
                                      </p:to>
                                    </p:set>
                                    <p:anim calcmode="lin" valueType="num">
                                      <p:cBhvr>
                                        <p:cTn id="14" dur="500" fill="hold"/>
                                        <p:tgtEl>
                                          <p:spTgt spid="312335"/>
                                        </p:tgtEl>
                                        <p:attrNameLst>
                                          <p:attrName>ppt_w</p:attrName>
                                        </p:attrNameLst>
                                      </p:cBhvr>
                                      <p:tavLst>
                                        <p:tav tm="0">
                                          <p:val>
                                            <p:fltVal val="0"/>
                                          </p:val>
                                        </p:tav>
                                        <p:tav tm="100000">
                                          <p:val>
                                            <p:strVal val="#ppt_w"/>
                                          </p:val>
                                        </p:tav>
                                      </p:tavLst>
                                    </p:anim>
                                    <p:anim calcmode="lin" valueType="num">
                                      <p:cBhvr>
                                        <p:cTn id="15" dur="500" fill="hold"/>
                                        <p:tgtEl>
                                          <p:spTgt spid="312335"/>
                                        </p:tgtEl>
                                        <p:attrNameLst>
                                          <p:attrName>ppt_h</p:attrName>
                                        </p:attrNameLst>
                                      </p:cBhvr>
                                      <p:tavLst>
                                        <p:tav tm="0">
                                          <p:val>
                                            <p:fltVal val="0"/>
                                          </p:val>
                                        </p:tav>
                                        <p:tav tm="100000">
                                          <p:val>
                                            <p:strVal val="#ppt_h"/>
                                          </p:val>
                                        </p:tav>
                                      </p:tavLst>
                                    </p:anim>
                                    <p:animEffect transition="in" filter="fade">
                                      <p:cBhvr>
                                        <p:cTn id="16" dur="500"/>
                                        <p:tgtEl>
                                          <p:spTgt spid="31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animBg="1"/>
      <p:bldP spid="3123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altLang="en-US">
              <a:ea typeface="ＭＳ Ｐゴシック" charset="-128"/>
              <a:cs typeface="ＭＳ Ｐゴシック" charset="-128"/>
            </a:endParaRPr>
          </a:p>
        </p:txBody>
      </p:sp>
      <p:pic>
        <p:nvPicPr>
          <p:cNvPr id="24578" name="Picture 3"/>
          <p:cNvPicPr>
            <a:picLocks noChangeAspect="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524000" y="-76200"/>
            <a:ext cx="9144000" cy="7156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Box 1"/>
          <p:cNvSpPr txBox="1">
            <a:spLocks noChangeArrowheads="1"/>
          </p:cNvSpPr>
          <p:nvPr/>
        </p:nvSpPr>
        <p:spPr bwMode="auto">
          <a:xfrm>
            <a:off x="3429000" y="63246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spcBef>
                <a:spcPct val="0"/>
              </a:spcBef>
              <a:buClrTx/>
              <a:buFontTx/>
              <a:buNone/>
            </a:pPr>
            <a:r>
              <a:rPr kumimoji="0" lang="en-US" altLang="en-US" sz="1800" b="1">
                <a:solidFill>
                  <a:srgbClr val="FF0000"/>
                </a:solidFill>
                <a:ea typeface="ＭＳ Ｐゴシック" charset="-128"/>
                <a:cs typeface="ＭＳ Ｐゴシック" charset="-128"/>
              </a:rPr>
              <a:t>What’s the main idea?</a:t>
            </a:r>
          </a:p>
        </p:txBody>
      </p:sp>
    </p:spTree>
    <p:extLst>
      <p:ext uri="{BB962C8B-B14F-4D97-AF65-F5344CB8AC3E}">
        <p14:creationId xmlns:p14="http://schemas.microsoft.com/office/powerpoint/2010/main" val="844830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6"/>
          <p:cNvSpPr txBox="1">
            <a:spLocks noChangeArrowheads="1"/>
          </p:cNvSpPr>
          <p:nvPr/>
        </p:nvSpPr>
        <p:spPr bwMode="auto">
          <a:xfrm>
            <a:off x="1524000" y="717551"/>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2800" dirty="0">
                <a:latin typeface="Calibri" charset="0"/>
              </a:rPr>
              <a:t>Reagan </a:t>
            </a:r>
            <a:r>
              <a:rPr kumimoji="0" lang="en-US" altLang="en-US" sz="2800" b="1" u="sng" dirty="0">
                <a:latin typeface="Calibri" charset="0"/>
              </a:rPr>
              <a:t>increased defense spending</a:t>
            </a:r>
            <a:r>
              <a:rPr kumimoji="0" lang="en-US" altLang="en-US" sz="2800" dirty="0">
                <a:latin typeface="Calibri" charset="0"/>
              </a:rPr>
              <a:t> (to restore USA’s place in the world)</a:t>
            </a:r>
          </a:p>
        </p:txBody>
      </p:sp>
      <p:pic>
        <p:nvPicPr>
          <p:cNvPr id="291849" name="Picture 9" descr="fy10_topline_ch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4" y="2824164"/>
            <a:ext cx="91265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1524000" y="0"/>
            <a:ext cx="9144000" cy="685800"/>
          </a:xfrm>
        </p:spPr>
        <p:txBody>
          <a:bodyPr/>
          <a:lstStyle/>
          <a:p>
            <a:r>
              <a:rPr lang="en-US" altLang="en-US" sz="3200" b="1">
                <a:latin typeface="Calibri" charset="0"/>
              </a:rPr>
              <a:t>Reagan’s </a:t>
            </a:r>
            <a:r>
              <a:rPr lang="en-US" altLang="en-US" sz="3200" b="1">
                <a:solidFill>
                  <a:srgbClr val="FF0000"/>
                </a:solidFill>
                <a:latin typeface="Calibri" charset="0"/>
              </a:rPr>
              <a:t>DOMESTIC</a:t>
            </a:r>
            <a:r>
              <a:rPr lang="en-US" altLang="en-US" sz="3200" b="1">
                <a:latin typeface="Calibri" charset="0"/>
              </a:rPr>
              <a:t> Policy </a:t>
            </a:r>
            <a:r>
              <a:rPr lang="mr-IN" altLang="en-US" sz="3200" b="1">
                <a:latin typeface="Calibri" charset="0"/>
              </a:rPr>
              <a:t>–</a:t>
            </a:r>
            <a:r>
              <a:rPr lang="en-US" altLang="en-US" sz="3200" b="1">
                <a:latin typeface="Calibri" charset="0"/>
              </a:rPr>
              <a:t> </a:t>
            </a:r>
            <a:r>
              <a:rPr lang="en-US" altLang="en-US" sz="3200" b="1" u="sng">
                <a:solidFill>
                  <a:srgbClr val="FF0000"/>
                </a:solidFill>
                <a:latin typeface="Calibri" charset="0"/>
              </a:rPr>
              <a:t>DEFENSE SPENDING</a:t>
            </a:r>
          </a:p>
        </p:txBody>
      </p:sp>
      <p:sp>
        <p:nvSpPr>
          <p:cNvPr id="11" name="Rectangle 10"/>
          <p:cNvSpPr>
            <a:spLocks noChangeArrowheads="1"/>
          </p:cNvSpPr>
          <p:nvPr/>
        </p:nvSpPr>
        <p:spPr bwMode="auto">
          <a:xfrm>
            <a:off x="1524000" y="566738"/>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15000"/>
              </a:spcBef>
              <a:buClrTx/>
              <a:buSzPct val="75000"/>
              <a:buFont typeface="Arial" charset="0"/>
              <a:buNone/>
              <a:defRPr/>
            </a:pPr>
            <a:r>
              <a:rPr lang="en-US" altLang="en-US" sz="2500" dirty="0">
                <a:latin typeface="Calibri" charset="0"/>
              </a:rPr>
              <a:t>BUT, because military spending increased while tax revenue decreased, the government experienced </a:t>
            </a:r>
            <a:r>
              <a:rPr lang="en-US" altLang="en-US" sz="2500" b="1" dirty="0">
                <a:latin typeface="Calibri" charset="0"/>
              </a:rPr>
              <a:t>massive deficits due to “Reaganomics” </a:t>
            </a:r>
            <a:r>
              <a:rPr lang="mr-IN" altLang="en-US" sz="2500" b="1" dirty="0">
                <a:latin typeface="Calibri" charset="0"/>
              </a:rPr>
              <a:t>–</a:t>
            </a:r>
            <a:r>
              <a:rPr lang="en-US" altLang="en-US" sz="2500" b="1" dirty="0">
                <a:latin typeface="Calibri" charset="0"/>
              </a:rPr>
              <a:t> LED TO RECESSIONS, POVERTY, ETC.</a:t>
            </a:r>
          </a:p>
        </p:txBody>
      </p:sp>
      <p:sp>
        <p:nvSpPr>
          <p:cNvPr id="1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1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pic>
        <p:nvPicPr>
          <p:cNvPr id="14" name="Picture 5" descr="DIVI691"/>
          <p:cNvPicPr>
            <a:picLocks noChangeAspect="1" noChangeArrowheads="1"/>
          </p:cNvPicPr>
          <p:nvPr/>
        </p:nvPicPr>
        <p:blipFill>
          <a:blip r:embed="rId3">
            <a:lum bright="-6000"/>
            <a:extLst>
              <a:ext uri="{28A0092B-C50C-407E-A947-70E740481C1C}">
                <a14:useLocalDpi xmlns:a14="http://schemas.microsoft.com/office/drawing/2010/main" val="0"/>
              </a:ext>
            </a:extLst>
          </a:blip>
          <a:srcRect b="-4616"/>
          <a:stretch>
            <a:fillRect/>
          </a:stretch>
        </p:blipFill>
        <p:spPr bwMode="auto">
          <a:xfrm>
            <a:off x="1524000" y="1676400"/>
            <a:ext cx="91440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1"/>
          <p:cNvSpPr>
            <a:spLocks noChangeArrowheads="1"/>
          </p:cNvSpPr>
          <p:nvPr/>
        </p:nvSpPr>
        <p:spPr bwMode="auto">
          <a:xfrm>
            <a:off x="2362200" y="2133600"/>
            <a:ext cx="4419600" cy="46482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16" name="Text Box 12"/>
          <p:cNvSpPr txBox="1">
            <a:spLocks noChangeArrowheads="1"/>
          </p:cNvSpPr>
          <p:nvPr/>
        </p:nvSpPr>
        <p:spPr bwMode="auto">
          <a:xfrm>
            <a:off x="2362200" y="5867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defRPr/>
            </a:pPr>
            <a:r>
              <a:rPr kumimoji="0" lang="en-US" altLang="en-US" sz="2400">
                <a:solidFill>
                  <a:schemeClr val="folHlink"/>
                </a:solidFill>
                <a:latin typeface="Calibri" charset="0"/>
              </a:rPr>
              <a:t>The Reagan Years (1981-1989)</a:t>
            </a:r>
          </a:p>
        </p:txBody>
      </p:sp>
      <p:sp>
        <p:nvSpPr>
          <p:cNvPr id="17" name="Text Box 13"/>
          <p:cNvSpPr txBox="1">
            <a:spLocks noChangeArrowheads="1"/>
          </p:cNvSpPr>
          <p:nvPr/>
        </p:nvSpPr>
        <p:spPr bwMode="auto">
          <a:xfrm>
            <a:off x="152400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defRPr/>
            </a:pPr>
            <a:r>
              <a:rPr kumimoji="0" lang="en-US" altLang="en-US" sz="2400">
                <a:solidFill>
                  <a:srgbClr val="4D4D4D"/>
                </a:solidFill>
              </a:rPr>
              <a:t>Government Deficits Per Year, 1980-1997</a:t>
            </a:r>
          </a:p>
        </p:txBody>
      </p:sp>
    </p:spTree>
    <p:extLst>
      <p:ext uri="{BB962C8B-B14F-4D97-AF65-F5344CB8AC3E}">
        <p14:creationId xmlns:p14="http://schemas.microsoft.com/office/powerpoint/2010/main" val="2046041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91849"/>
                                        </p:tgtEl>
                                      </p:cBhvr>
                                    </p:animEffect>
                                    <p:set>
                                      <p:cBhvr>
                                        <p:cTn id="7" dur="1" fill="hold">
                                          <p:stCondLst>
                                            <p:cond delay="1999"/>
                                          </p:stCondLst>
                                        </p:cTn>
                                        <p:tgtEl>
                                          <p:spTgt spid="29184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0483"/>
                                        </p:tgtEl>
                                      </p:cBhvr>
                                    </p:animEffect>
                                    <p:set>
                                      <p:cBhvr>
                                        <p:cTn id="12" dur="1" fill="hold">
                                          <p:stCondLst>
                                            <p:cond delay="499"/>
                                          </p:stCondLst>
                                        </p:cTn>
                                        <p:tgtEl>
                                          <p:spTgt spid="2048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11" grpId="0"/>
      <p:bldP spid="12" grpId="0"/>
      <p:bldP spid="13" grpId="0"/>
      <p:bldP spid="15"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xfrm>
            <a:off x="1524000" y="0"/>
            <a:ext cx="9144000" cy="6858000"/>
          </a:xfrm>
        </p:spPr>
        <p:txBody>
          <a:bodyPr/>
          <a:lstStyle/>
          <a:p>
            <a:r>
              <a:rPr lang="en-US" altLang="x-none" sz="6600" b="1"/>
              <a:t>1980s American Society</a:t>
            </a:r>
          </a:p>
        </p:txBody>
      </p:sp>
    </p:spTree>
    <p:extLst>
      <p:ext uri="{BB962C8B-B14F-4D97-AF65-F5344CB8AC3E}">
        <p14:creationId xmlns:p14="http://schemas.microsoft.com/office/powerpoint/2010/main" val="16511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803400" y="0"/>
            <a:ext cx="8636000" cy="838200"/>
          </a:xfrm>
        </p:spPr>
        <p:txBody>
          <a:bodyPr/>
          <a:lstStyle/>
          <a:p>
            <a:r>
              <a:rPr lang="en-US" altLang="en-US" sz="4000" b="1">
                <a:latin typeface="Calibri" charset="0"/>
              </a:rPr>
              <a:t>Family Values &amp; Social Concerns </a:t>
            </a:r>
          </a:p>
        </p:txBody>
      </p:sp>
      <p:sp>
        <p:nvSpPr>
          <p:cNvPr id="23555" name="Text Box 3"/>
          <p:cNvSpPr txBox="1">
            <a:spLocks noChangeArrowheads="1"/>
          </p:cNvSpPr>
          <p:nvPr/>
        </p:nvSpPr>
        <p:spPr bwMode="auto">
          <a:xfrm>
            <a:off x="1524000" y="762000"/>
            <a:ext cx="9144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a:latin typeface="Calibri" charset="0"/>
              </a:rPr>
              <a:t>Reagan’s commitment to conservative values </a:t>
            </a:r>
            <a:br>
              <a:rPr kumimoji="0" lang="en-US" altLang="en-US" sz="3600">
                <a:latin typeface="Calibri" charset="0"/>
              </a:rPr>
            </a:br>
            <a:r>
              <a:rPr kumimoji="0" lang="en-US" altLang="en-US" sz="3600">
                <a:latin typeface="Calibri" charset="0"/>
              </a:rPr>
              <a:t>&amp; cuts to social programs contributed to growing problems in the 1980s: </a:t>
            </a:r>
          </a:p>
        </p:txBody>
      </p:sp>
      <p:sp>
        <p:nvSpPr>
          <p:cNvPr id="23556" name="Text Box 4"/>
          <p:cNvSpPr txBox="1">
            <a:spLocks noChangeArrowheads="1"/>
          </p:cNvSpPr>
          <p:nvPr/>
        </p:nvSpPr>
        <p:spPr bwMode="auto">
          <a:xfrm>
            <a:off x="1524000" y="2438401"/>
            <a:ext cx="37338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a:latin typeface="Calibri" charset="0"/>
              </a:rPr>
              <a:t>America saw increases in </a:t>
            </a:r>
            <a:r>
              <a:rPr kumimoji="0" lang="en-US" altLang="en-US" sz="3600">
                <a:solidFill>
                  <a:schemeClr val="folHlink"/>
                </a:solidFill>
                <a:latin typeface="Calibri" charset="0"/>
              </a:rPr>
              <a:t>school dropout rates</a:t>
            </a:r>
            <a:r>
              <a:rPr kumimoji="0" lang="en-US" altLang="en-US" sz="3600">
                <a:latin typeface="Calibri" charset="0"/>
              </a:rPr>
              <a:t>, </a:t>
            </a:r>
            <a:r>
              <a:rPr kumimoji="0" lang="en-US" altLang="en-US" sz="3600">
                <a:solidFill>
                  <a:srgbClr val="0000FF"/>
                </a:solidFill>
                <a:latin typeface="Calibri" charset="0"/>
              </a:rPr>
              <a:t>homelessness</a:t>
            </a:r>
            <a:r>
              <a:rPr kumimoji="0" lang="en-US" altLang="en-US" sz="3600">
                <a:latin typeface="Calibri" charset="0"/>
              </a:rPr>
              <a:t>, </a:t>
            </a:r>
            <a:r>
              <a:rPr kumimoji="0" lang="en-US" altLang="en-US" sz="3600">
                <a:solidFill>
                  <a:srgbClr val="006600"/>
                </a:solidFill>
                <a:latin typeface="Calibri" charset="0"/>
              </a:rPr>
              <a:t>attacks on affirmative action</a:t>
            </a:r>
            <a:r>
              <a:rPr kumimoji="0" lang="en-US" altLang="en-US" sz="3600">
                <a:latin typeface="Calibri" charset="0"/>
              </a:rPr>
              <a:t>, &amp; </a:t>
            </a:r>
            <a:r>
              <a:rPr kumimoji="0" lang="en-US" altLang="en-US" sz="3600">
                <a:solidFill>
                  <a:srgbClr val="660066"/>
                </a:solidFill>
                <a:latin typeface="Calibri" charset="0"/>
              </a:rPr>
              <a:t>urban</a:t>
            </a:r>
            <a:r>
              <a:rPr kumimoji="0" lang="en-US" altLang="en-US" sz="3000">
                <a:solidFill>
                  <a:srgbClr val="660066"/>
                </a:solidFill>
                <a:latin typeface="Calibri" charset="0"/>
              </a:rPr>
              <a:t> </a:t>
            </a:r>
            <a:r>
              <a:rPr kumimoji="0" lang="en-US" altLang="en-US" sz="3600">
                <a:solidFill>
                  <a:srgbClr val="660066"/>
                </a:solidFill>
                <a:latin typeface="Calibri" charset="0"/>
              </a:rPr>
              <a:t>&amp;</a:t>
            </a:r>
            <a:r>
              <a:rPr kumimoji="0" lang="en-US" altLang="en-US" sz="3000">
                <a:solidFill>
                  <a:srgbClr val="660066"/>
                </a:solidFill>
                <a:latin typeface="Calibri" charset="0"/>
              </a:rPr>
              <a:t> </a:t>
            </a:r>
            <a:r>
              <a:rPr kumimoji="0" lang="en-US" altLang="en-US" sz="3600">
                <a:solidFill>
                  <a:srgbClr val="660066"/>
                </a:solidFill>
                <a:latin typeface="Calibri" charset="0"/>
              </a:rPr>
              <a:t>minority</a:t>
            </a:r>
            <a:r>
              <a:rPr kumimoji="0" lang="en-US" altLang="en-US" sz="3000">
                <a:solidFill>
                  <a:srgbClr val="660066"/>
                </a:solidFill>
                <a:latin typeface="Calibri" charset="0"/>
              </a:rPr>
              <a:t> </a:t>
            </a:r>
            <a:r>
              <a:rPr kumimoji="0" lang="en-US" altLang="en-US" sz="3600">
                <a:solidFill>
                  <a:srgbClr val="660066"/>
                </a:solidFill>
                <a:latin typeface="Calibri" charset="0"/>
              </a:rPr>
              <a:t>poverty</a:t>
            </a:r>
            <a:r>
              <a:rPr kumimoji="0" lang="en-US" altLang="en-US" sz="3600">
                <a:latin typeface="Calibri" charset="0"/>
              </a:rPr>
              <a:t>  </a:t>
            </a:r>
          </a:p>
        </p:txBody>
      </p:sp>
      <p:sp>
        <p:nvSpPr>
          <p:cNvPr id="314374" name="Rectangle 6"/>
          <p:cNvSpPr>
            <a:spLocks noChangeArrowheads="1"/>
          </p:cNvSpPr>
          <p:nvPr/>
        </p:nvSpPr>
        <p:spPr bwMode="auto">
          <a:xfrm>
            <a:off x="1524000" y="3886200"/>
            <a:ext cx="4876800" cy="3200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pic>
        <p:nvPicPr>
          <p:cNvPr id="314376" name="Picture 8" descr="participating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900488"/>
            <a:ext cx="74676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8" name="Picture 10" descr="nation%20at%20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362200"/>
            <a:ext cx="2579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81" name="Text Box 13"/>
          <p:cNvSpPr txBox="1">
            <a:spLocks noChangeArrowheads="1"/>
          </p:cNvSpPr>
          <p:nvPr/>
        </p:nvSpPr>
        <p:spPr bwMode="auto">
          <a:xfrm>
            <a:off x="5791200" y="2627314"/>
            <a:ext cx="22098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000">
                <a:latin typeface="Calibri" charset="0"/>
              </a:rPr>
              <a:t>1983 exposé on American education</a:t>
            </a:r>
          </a:p>
        </p:txBody>
      </p:sp>
      <p:pic>
        <p:nvPicPr>
          <p:cNvPr id="314383" name="Picture 15" descr="homel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438401"/>
            <a:ext cx="54102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87" name="Picture 19" descr="1101840507_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09800"/>
            <a:ext cx="3822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89" name="Picture 21" descr="newyork_460x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667000"/>
            <a:ext cx="54102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02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14376"/>
                                        </p:tgtEl>
                                      </p:cBhvr>
                                    </p:animEffect>
                                    <p:set>
                                      <p:cBhvr>
                                        <p:cTn id="7" dur="1" fill="hold">
                                          <p:stCondLst>
                                            <p:cond delay="1999"/>
                                          </p:stCondLst>
                                        </p:cTn>
                                        <p:tgtEl>
                                          <p:spTgt spid="31437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14378"/>
                                        </p:tgtEl>
                                      </p:cBhvr>
                                    </p:animEffect>
                                    <p:set>
                                      <p:cBhvr>
                                        <p:cTn id="10" dur="1" fill="hold">
                                          <p:stCondLst>
                                            <p:cond delay="1999"/>
                                          </p:stCondLst>
                                        </p:cTn>
                                        <p:tgtEl>
                                          <p:spTgt spid="31437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314381"/>
                                        </p:tgtEl>
                                      </p:cBhvr>
                                    </p:animEffect>
                                    <p:set>
                                      <p:cBhvr>
                                        <p:cTn id="13" dur="1" fill="hold">
                                          <p:stCondLst>
                                            <p:cond delay="1999"/>
                                          </p:stCondLst>
                                        </p:cTn>
                                        <p:tgtEl>
                                          <p:spTgt spid="31438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14383"/>
                                        </p:tgtEl>
                                        <p:attrNameLst>
                                          <p:attrName>style.visibility</p:attrName>
                                        </p:attrNameLst>
                                      </p:cBhvr>
                                      <p:to>
                                        <p:strVal val="visible"/>
                                      </p:to>
                                    </p:set>
                                    <p:animEffect transition="in" filter="fade">
                                      <p:cBhvr>
                                        <p:cTn id="16" dur="2000"/>
                                        <p:tgtEl>
                                          <p:spTgt spid="314383"/>
                                        </p:tgtEl>
                                      </p:cBhvr>
                                    </p:animEffect>
                                  </p:childTnLst>
                                </p:cTn>
                              </p:par>
                              <p:par>
                                <p:cTn id="17" presetID="42" presetClass="path" presetSubtype="0" accel="50000" decel="50000" fill="hold" grpId="0" nodeType="withEffect">
                                  <p:stCondLst>
                                    <p:cond delay="0"/>
                                  </p:stCondLst>
                                  <p:childTnLst>
                                    <p:animMotion origin="layout" path="M 3.33333E-6 -3.33333E-6 L 3.33333E-6 0.07223 " pathEditMode="relative" rAng="0" ptsTypes="AA">
                                      <p:cBhvr>
                                        <p:cTn id="18" dur="2000" fill="hold"/>
                                        <p:tgtEl>
                                          <p:spTgt spid="314374"/>
                                        </p:tgtEl>
                                        <p:attrNameLst>
                                          <p:attrName>ppt_x</p:attrName>
                                          <p:attrName>ppt_y</p:attrName>
                                        </p:attrNameLst>
                                      </p:cBhvr>
                                      <p:rCtr x="0" y="361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314383"/>
                                        </p:tgtEl>
                                      </p:cBhvr>
                                    </p:animEffect>
                                    <p:set>
                                      <p:cBhvr>
                                        <p:cTn id="23" dur="1" fill="hold">
                                          <p:stCondLst>
                                            <p:cond delay="1999"/>
                                          </p:stCondLst>
                                        </p:cTn>
                                        <p:tgtEl>
                                          <p:spTgt spid="314383"/>
                                        </p:tgtEl>
                                        <p:attrNameLst>
                                          <p:attrName>style.visibility</p:attrName>
                                        </p:attrNameLst>
                                      </p:cBhvr>
                                      <p:to>
                                        <p:strVal val="hidden"/>
                                      </p:to>
                                    </p:set>
                                  </p:childTnLst>
                                </p:cTn>
                              </p:par>
                              <p:par>
                                <p:cTn id="24" presetID="42" presetClass="path" presetSubtype="0" accel="50000" decel="50000" fill="hold" grpId="1" nodeType="withEffect">
                                  <p:stCondLst>
                                    <p:cond delay="0"/>
                                  </p:stCondLst>
                                  <p:childTnLst>
                                    <p:animMotion origin="layout" path="M 3.33333E-6 0.07222 L 3.33333E-6 0.2 " pathEditMode="relative" rAng="0" ptsTypes="AA">
                                      <p:cBhvr>
                                        <p:cTn id="25" dur="2000" fill="hold"/>
                                        <p:tgtEl>
                                          <p:spTgt spid="314374"/>
                                        </p:tgtEl>
                                        <p:attrNameLst>
                                          <p:attrName>ppt_x</p:attrName>
                                          <p:attrName>ppt_y</p:attrName>
                                        </p:attrNameLst>
                                      </p:cBhvr>
                                      <p:rCtr x="0" y="6389"/>
                                    </p:animMotion>
                                  </p:childTnLst>
                                </p:cTn>
                              </p:par>
                              <p:par>
                                <p:cTn id="26" presetID="10" presetClass="entr" presetSubtype="0" fill="hold" nodeType="withEffect">
                                  <p:stCondLst>
                                    <p:cond delay="0"/>
                                  </p:stCondLst>
                                  <p:childTnLst>
                                    <p:set>
                                      <p:cBhvr>
                                        <p:cTn id="27" dur="1" fill="hold">
                                          <p:stCondLst>
                                            <p:cond delay="0"/>
                                          </p:stCondLst>
                                        </p:cTn>
                                        <p:tgtEl>
                                          <p:spTgt spid="314387"/>
                                        </p:tgtEl>
                                        <p:attrNameLst>
                                          <p:attrName>style.visibility</p:attrName>
                                        </p:attrNameLst>
                                      </p:cBhvr>
                                      <p:to>
                                        <p:strVal val="visible"/>
                                      </p:to>
                                    </p:set>
                                    <p:animEffect transition="in" filter="fade">
                                      <p:cBhvr>
                                        <p:cTn id="28" dur="2000"/>
                                        <p:tgtEl>
                                          <p:spTgt spid="31438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314387"/>
                                        </p:tgtEl>
                                      </p:cBhvr>
                                    </p:animEffect>
                                    <p:set>
                                      <p:cBhvr>
                                        <p:cTn id="33" dur="1" fill="hold">
                                          <p:stCondLst>
                                            <p:cond delay="1999"/>
                                          </p:stCondLst>
                                        </p:cTn>
                                        <p:tgtEl>
                                          <p:spTgt spid="314387"/>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2000"/>
                                        <p:tgtEl>
                                          <p:spTgt spid="314374"/>
                                        </p:tgtEl>
                                      </p:cBhvr>
                                    </p:animEffect>
                                    <p:set>
                                      <p:cBhvr>
                                        <p:cTn id="36" dur="1" fill="hold">
                                          <p:stCondLst>
                                            <p:cond delay="1999"/>
                                          </p:stCondLst>
                                        </p:cTn>
                                        <p:tgtEl>
                                          <p:spTgt spid="31437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14389"/>
                                        </p:tgtEl>
                                        <p:attrNameLst>
                                          <p:attrName>style.visibility</p:attrName>
                                        </p:attrNameLst>
                                      </p:cBhvr>
                                      <p:to>
                                        <p:strVal val="visible"/>
                                      </p:to>
                                    </p:set>
                                    <p:animEffect transition="in" filter="fade">
                                      <p:cBhvr>
                                        <p:cTn id="39" dur="2000"/>
                                        <p:tgtEl>
                                          <p:spTgt spid="31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4" grpId="0" animBg="1"/>
      <p:bldP spid="314374" grpId="1" animBg="1"/>
      <p:bldP spid="314374" grpId="2" animBg="1"/>
      <p:bldP spid="3143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803400" y="0"/>
            <a:ext cx="8636000" cy="838200"/>
          </a:xfrm>
        </p:spPr>
        <p:txBody>
          <a:bodyPr/>
          <a:lstStyle/>
          <a:p>
            <a:r>
              <a:rPr lang="en-US" altLang="en-US" sz="4000" b="1">
                <a:latin typeface="Calibri" charset="0"/>
              </a:rPr>
              <a:t>Family Values &amp; Social Concerns </a:t>
            </a:r>
          </a:p>
        </p:txBody>
      </p:sp>
      <p:sp>
        <p:nvSpPr>
          <p:cNvPr id="25603" name="Text Box 3"/>
          <p:cNvSpPr txBox="1">
            <a:spLocks noChangeArrowheads="1"/>
          </p:cNvSpPr>
          <p:nvPr/>
        </p:nvSpPr>
        <p:spPr bwMode="auto">
          <a:xfrm>
            <a:off x="1524000" y="762000"/>
            <a:ext cx="9144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a:latin typeface="Calibri" charset="0"/>
              </a:rPr>
              <a:t>Reagan’s commitment to conservative values </a:t>
            </a:r>
            <a:br>
              <a:rPr kumimoji="0" lang="en-US" altLang="en-US" sz="3600">
                <a:latin typeface="Calibri" charset="0"/>
              </a:rPr>
            </a:br>
            <a:r>
              <a:rPr kumimoji="0" lang="en-US" altLang="en-US" sz="3600">
                <a:latin typeface="Calibri" charset="0"/>
              </a:rPr>
              <a:t>&amp; cuts to social programs contributed to growing problems in the 1980s: </a:t>
            </a:r>
          </a:p>
        </p:txBody>
      </p:sp>
      <p:sp>
        <p:nvSpPr>
          <p:cNvPr id="25604" name="Text Box 4"/>
          <p:cNvSpPr txBox="1">
            <a:spLocks noChangeArrowheads="1"/>
          </p:cNvSpPr>
          <p:nvPr/>
        </p:nvSpPr>
        <p:spPr bwMode="auto">
          <a:xfrm>
            <a:off x="1524000" y="2590801"/>
            <a:ext cx="44958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10000"/>
              </a:spcBef>
              <a:buClrTx/>
              <a:buFontTx/>
              <a:buNone/>
              <a:defRPr/>
            </a:pPr>
            <a:r>
              <a:rPr kumimoji="0" lang="en-US" altLang="en-US" sz="3600" dirty="0">
                <a:solidFill>
                  <a:schemeClr val="folHlink"/>
                </a:solidFill>
                <a:latin typeface="Calibri" charset="0"/>
              </a:rPr>
              <a:t>The 1</a:t>
            </a:r>
            <a:r>
              <a:rPr kumimoji="0" lang="en-US" altLang="en-US" sz="3600" baseline="30000" dirty="0">
                <a:solidFill>
                  <a:schemeClr val="folHlink"/>
                </a:solidFill>
                <a:latin typeface="Calibri" charset="0"/>
              </a:rPr>
              <a:t>st</a:t>
            </a:r>
            <a:r>
              <a:rPr kumimoji="0" lang="en-US" altLang="en-US" sz="3600" dirty="0">
                <a:solidFill>
                  <a:schemeClr val="folHlink"/>
                </a:solidFill>
                <a:latin typeface="Calibri" charset="0"/>
              </a:rPr>
              <a:t> documented cases of AIDS were reported, but the Reagan administration did not move swiftly because the disease was among many homosexual men</a:t>
            </a:r>
          </a:p>
        </p:txBody>
      </p:sp>
      <p:pic>
        <p:nvPicPr>
          <p:cNvPr id="29700" name="Picture 13" descr="015_The__Kiss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209800"/>
            <a:ext cx="35782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6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2765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31747" name="Rectangle 4"/>
          <p:cNvSpPr>
            <a:spLocks noGrp="1" noChangeArrowheads="1"/>
          </p:cNvSpPr>
          <p:nvPr>
            <p:ph type="title"/>
          </p:nvPr>
        </p:nvSpPr>
        <p:spPr>
          <a:xfrm>
            <a:off x="1524000" y="0"/>
            <a:ext cx="9144000" cy="609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r>
              <a:rPr lang="en-US" altLang="en-US">
                <a:solidFill>
                  <a:schemeClr val="tx1"/>
                </a:solidFill>
                <a:latin typeface="Calibri" charset="0"/>
                <a:hlinkClick r:id="rId3"/>
              </a:rPr>
              <a:t>HIV/AIDS Statistics, 1981-2007</a:t>
            </a:r>
            <a:endParaRPr lang="en-US" altLang="en-US">
              <a:solidFill>
                <a:schemeClr val="tx1"/>
              </a:solidFill>
              <a:latin typeface="Calibri" charset="0"/>
            </a:endParaRPr>
          </a:p>
        </p:txBody>
      </p:sp>
      <p:sp>
        <p:nvSpPr>
          <p:cNvPr id="31748" name="Rectangle 5"/>
          <p:cNvSpPr>
            <a:spLocks noGrp="1" noChangeArrowheads="1"/>
          </p:cNvSpPr>
          <p:nvPr>
            <p:ph type="body" idx="1"/>
          </p:nvPr>
        </p:nvSpPr>
        <p:spPr>
          <a:xfrm>
            <a:off x="2362200" y="609600"/>
            <a:ext cx="8305800" cy="6248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spcBef>
                <a:spcPct val="5000"/>
              </a:spcBef>
            </a:pPr>
            <a:endParaRPr lang="en-US" altLang="en-US"/>
          </a:p>
        </p:txBody>
      </p:sp>
      <p:pic>
        <p:nvPicPr>
          <p:cNvPr id="31749" name="Picture 10" descr="AIDS diagnoses and deaths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08026"/>
            <a:ext cx="91440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4" name="AutoShape 20"/>
          <p:cNvSpPr>
            <a:spLocks noChangeArrowheads="1"/>
          </p:cNvSpPr>
          <p:nvPr/>
        </p:nvSpPr>
        <p:spPr bwMode="auto">
          <a:xfrm>
            <a:off x="1905000" y="304800"/>
            <a:ext cx="6096000" cy="990600"/>
          </a:xfrm>
          <a:prstGeom prst="wedgeRectCallout">
            <a:avLst>
              <a:gd name="adj1" fmla="val -31875"/>
              <a:gd name="adj2" fmla="val 44246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
              </a:spcBef>
              <a:buClrTx/>
              <a:buFontTx/>
              <a:buNone/>
              <a:defRPr/>
            </a:pPr>
            <a:r>
              <a:rPr kumimoji="0" lang="en-US" altLang="en-US" sz="2500" b="1" dirty="0">
                <a:latin typeface="Calibri" charset="0"/>
              </a:rPr>
              <a:t>The 1</a:t>
            </a:r>
            <a:r>
              <a:rPr kumimoji="0" lang="en-US" altLang="en-US" sz="2500" b="1" baseline="30000" dirty="0">
                <a:latin typeface="Calibri" charset="0"/>
              </a:rPr>
              <a:t>st</a:t>
            </a:r>
            <a:r>
              <a:rPr kumimoji="0" lang="en-US" altLang="en-US" sz="2500" b="1" dirty="0">
                <a:latin typeface="Calibri" charset="0"/>
              </a:rPr>
              <a:t> AIDS cases were among homosexual men in San Francisco &amp; NY in 1981</a:t>
            </a:r>
          </a:p>
        </p:txBody>
      </p:sp>
    </p:spTree>
    <p:extLst>
      <p:ext uri="{BB962C8B-B14F-4D97-AF65-F5344CB8AC3E}">
        <p14:creationId xmlns:p14="http://schemas.microsoft.com/office/powerpoint/2010/main" val="978059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84"/>
                                        </p:tgtEl>
                                        <p:attrNameLst>
                                          <p:attrName>style.visibility</p:attrName>
                                        </p:attrNameLst>
                                      </p:cBhvr>
                                      <p:to>
                                        <p:strVal val="visible"/>
                                      </p:to>
                                    </p:set>
                                    <p:anim calcmode="lin" valueType="num">
                                      <p:cBhvr>
                                        <p:cTn id="7" dur="500" fill="hold"/>
                                        <p:tgtEl>
                                          <p:spTgt spid="216084"/>
                                        </p:tgtEl>
                                        <p:attrNameLst>
                                          <p:attrName>ppt_w</p:attrName>
                                        </p:attrNameLst>
                                      </p:cBhvr>
                                      <p:tavLst>
                                        <p:tav tm="0">
                                          <p:val>
                                            <p:fltVal val="0"/>
                                          </p:val>
                                        </p:tav>
                                        <p:tav tm="100000">
                                          <p:val>
                                            <p:strVal val="#ppt_w"/>
                                          </p:val>
                                        </p:tav>
                                      </p:tavLst>
                                    </p:anim>
                                    <p:anim calcmode="lin" valueType="num">
                                      <p:cBhvr>
                                        <p:cTn id="8" dur="500" fill="hold"/>
                                        <p:tgtEl>
                                          <p:spTgt spid="216084"/>
                                        </p:tgtEl>
                                        <p:attrNameLst>
                                          <p:attrName>ppt_h</p:attrName>
                                        </p:attrNameLst>
                                      </p:cBhvr>
                                      <p:tavLst>
                                        <p:tav tm="0">
                                          <p:val>
                                            <p:fltVal val="0"/>
                                          </p:val>
                                        </p:tav>
                                        <p:tav tm="100000">
                                          <p:val>
                                            <p:strVal val="#ppt_h"/>
                                          </p:val>
                                        </p:tav>
                                      </p:tavLst>
                                    </p:anim>
                                    <p:animEffect transition="in" filter="fade">
                                      <p:cBhvr>
                                        <p:cTn id="9" dur="500"/>
                                        <p:tgtEl>
                                          <p:spTgt spid="21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58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endParaRPr lang="x-none" altLang="x-none"/>
          </a:p>
        </p:txBody>
      </p:sp>
      <p:sp>
        <p:nvSpPr>
          <p:cNvPr id="33794" name="Rectangle 3"/>
          <p:cNvSpPr>
            <a:spLocks noGrp="1" noChangeArrowheads="1"/>
          </p:cNvSpPr>
          <p:nvPr>
            <p:ph type="body" idx="1"/>
          </p:nvPr>
        </p:nvSpPr>
        <p:spPr/>
        <p:txBody>
          <a:bodyPr/>
          <a:lstStyle/>
          <a:p>
            <a:endParaRPr lang="x-none" altLang="x-none"/>
          </a:p>
        </p:txBody>
      </p:sp>
      <p:sp>
        <p:nvSpPr>
          <p:cNvPr id="33795" name="Rectangle 6"/>
          <p:cNvSpPr>
            <a:spLocks noChangeArrowheads="1"/>
          </p:cNvSpPr>
          <p:nvPr/>
        </p:nvSpPr>
        <p:spPr bwMode="auto">
          <a:xfrm>
            <a:off x="1524000" y="0"/>
            <a:ext cx="9144000" cy="6858000"/>
          </a:xfrm>
          <a:prstGeom prst="rect">
            <a:avLst/>
          </a:prstGeom>
          <a:solidFill>
            <a:srgbClr val="FFFF99"/>
          </a:solidFill>
          <a:ln w="12700">
            <a:solidFill>
              <a:schemeClr val="tx1"/>
            </a:solidFill>
            <a:miter lim="800000"/>
            <a:headEnd/>
            <a:tailEnd/>
          </a:ln>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
        <p:nvSpPr>
          <p:cNvPr id="33796" name="Text Box 7"/>
          <p:cNvSpPr txBox="1">
            <a:spLocks noChangeArrowheads="1"/>
          </p:cNvSpPr>
          <p:nvPr/>
        </p:nvSpPr>
        <p:spPr bwMode="auto">
          <a:xfrm>
            <a:off x="1524000" y="823914"/>
            <a:ext cx="3048000" cy="4967287"/>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50000"/>
              </a:spcBef>
              <a:buClrTx/>
              <a:buFontTx/>
              <a:buNone/>
            </a:pPr>
            <a:r>
              <a:rPr kumimoji="0" lang="en-US" altLang="x-none" sz="3600">
                <a:latin typeface="Times New Roman" charset="0"/>
              </a:rPr>
              <a:t>Mailed to every US household in 1988 by U.S. Public Health Service: </a:t>
            </a:r>
            <a:r>
              <a:rPr kumimoji="0" lang="en-US" altLang="x-none" sz="3600" i="1">
                <a:latin typeface="Times New Roman" charset="0"/>
              </a:rPr>
              <a:t>Understanding AIDS</a:t>
            </a:r>
            <a:r>
              <a:rPr kumimoji="0" lang="en-US" altLang="x-none" sz="3600">
                <a:latin typeface="Times New Roman" charset="0"/>
              </a:rPr>
              <a:t> is the largest public health mailing in U.S. history</a:t>
            </a:r>
          </a:p>
        </p:txBody>
      </p:sp>
      <p:pic>
        <p:nvPicPr>
          <p:cNvPr id="33797" name="Picture 8" descr="&quot;Understanding AIDS&quot; brochure"/>
          <p:cNvPicPr>
            <a:picLocks noChangeAspect="1" noChangeArrowheads="1"/>
          </p:cNvPicPr>
          <p:nvPr/>
        </p:nvPicPr>
        <p:blipFill>
          <a:blip r:embed="rId2">
            <a:extLst>
              <a:ext uri="{28A0092B-C50C-407E-A947-70E740481C1C}">
                <a14:useLocalDpi xmlns:a14="http://schemas.microsoft.com/office/drawing/2010/main" val="0"/>
              </a:ext>
            </a:extLst>
          </a:blip>
          <a:srcRect l="13545" t="3355" r="13545" b="16258"/>
          <a:stretch>
            <a:fillRect/>
          </a:stretch>
        </p:blipFill>
        <p:spPr bwMode="auto">
          <a:xfrm>
            <a:off x="4648200" y="381000"/>
            <a:ext cx="5919788" cy="617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55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803400" y="0"/>
            <a:ext cx="8636000" cy="838200"/>
          </a:xfrm>
        </p:spPr>
        <p:txBody>
          <a:bodyPr/>
          <a:lstStyle/>
          <a:p>
            <a:r>
              <a:rPr lang="en-US" altLang="en-US">
                <a:latin typeface="Calibri" charset="0"/>
              </a:rPr>
              <a:t>Family Values &amp; Social Concerns </a:t>
            </a:r>
          </a:p>
        </p:txBody>
      </p:sp>
      <p:sp>
        <p:nvSpPr>
          <p:cNvPr id="29699" name="Text Box 3"/>
          <p:cNvSpPr txBox="1">
            <a:spLocks noChangeArrowheads="1"/>
          </p:cNvSpPr>
          <p:nvPr/>
        </p:nvSpPr>
        <p:spPr bwMode="auto">
          <a:xfrm>
            <a:off x="1524000" y="762000"/>
            <a:ext cx="9144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a:latin typeface="Calibri" charset="0"/>
              </a:rPr>
              <a:t>Reagan’s commitment to conservative values </a:t>
            </a:r>
            <a:br>
              <a:rPr kumimoji="0" lang="en-US" altLang="en-US" sz="3600">
                <a:latin typeface="Calibri" charset="0"/>
              </a:rPr>
            </a:br>
            <a:r>
              <a:rPr kumimoji="0" lang="en-US" altLang="en-US" sz="3600">
                <a:latin typeface="Calibri" charset="0"/>
              </a:rPr>
              <a:t>&amp; cuts to social programs contributed to growing problems in the 1980s: </a:t>
            </a:r>
          </a:p>
        </p:txBody>
      </p:sp>
      <p:sp>
        <p:nvSpPr>
          <p:cNvPr id="29700" name="Text Box 5"/>
          <p:cNvSpPr txBox="1">
            <a:spLocks noChangeArrowheads="1"/>
          </p:cNvSpPr>
          <p:nvPr/>
        </p:nvSpPr>
        <p:spPr bwMode="auto">
          <a:xfrm>
            <a:off x="1600200" y="2590801"/>
            <a:ext cx="5181600"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10000"/>
              </a:spcBef>
              <a:buClrTx/>
              <a:buFontTx/>
              <a:buNone/>
              <a:defRPr/>
            </a:pPr>
            <a:r>
              <a:rPr kumimoji="0" lang="en-US" altLang="en-US" sz="3600">
                <a:solidFill>
                  <a:srgbClr val="CC0000"/>
                </a:solidFill>
                <a:latin typeface="Calibri" charset="0"/>
              </a:rPr>
              <a:t>Crack cocaine was 1</a:t>
            </a:r>
            <a:r>
              <a:rPr kumimoji="0" lang="en-US" altLang="en-US" sz="3600" baseline="30000">
                <a:solidFill>
                  <a:srgbClr val="CC0000"/>
                </a:solidFill>
                <a:latin typeface="Calibri" charset="0"/>
              </a:rPr>
              <a:t>st</a:t>
            </a:r>
            <a:r>
              <a:rPr kumimoji="0" lang="en-US" altLang="en-US" sz="3600">
                <a:solidFill>
                  <a:srgbClr val="CC0000"/>
                </a:solidFill>
                <a:latin typeface="Calibri" charset="0"/>
              </a:rPr>
              <a:t> introduced in the 1980s</a:t>
            </a:r>
          </a:p>
          <a:p>
            <a:pPr algn="ctr">
              <a:lnSpc>
                <a:spcPct val="90000"/>
              </a:lnSpc>
              <a:spcBef>
                <a:spcPct val="10000"/>
              </a:spcBef>
              <a:buClrTx/>
              <a:buFontTx/>
              <a:buNone/>
              <a:defRPr/>
            </a:pPr>
            <a:endParaRPr kumimoji="0" lang="en-US" altLang="en-US" sz="1200">
              <a:solidFill>
                <a:srgbClr val="CC0000"/>
              </a:solidFill>
              <a:latin typeface="Calibri" charset="0"/>
            </a:endParaRPr>
          </a:p>
          <a:p>
            <a:pPr algn="ctr">
              <a:lnSpc>
                <a:spcPct val="90000"/>
              </a:lnSpc>
              <a:spcBef>
                <a:spcPct val="10000"/>
              </a:spcBef>
              <a:buClrTx/>
              <a:buFontTx/>
              <a:buNone/>
              <a:defRPr/>
            </a:pPr>
            <a:r>
              <a:rPr kumimoji="0" lang="en-US" altLang="en-US" sz="3600">
                <a:solidFill>
                  <a:srgbClr val="0000CC"/>
                </a:solidFill>
                <a:latin typeface="Calibri" charset="0"/>
              </a:rPr>
              <a:t>The “crack epidemic” </a:t>
            </a:r>
            <a:br>
              <a:rPr kumimoji="0" lang="en-US" altLang="en-US" sz="3600">
                <a:solidFill>
                  <a:srgbClr val="0000CC"/>
                </a:solidFill>
                <a:latin typeface="Calibri" charset="0"/>
              </a:rPr>
            </a:br>
            <a:r>
              <a:rPr kumimoji="0" lang="en-US" altLang="en-US" sz="3600">
                <a:solidFill>
                  <a:srgbClr val="0000CC"/>
                </a:solidFill>
                <a:latin typeface="Calibri" charset="0"/>
              </a:rPr>
              <a:t>led Reagan to begin a “War on Drugs” &amp; the </a:t>
            </a:r>
            <a:r>
              <a:rPr kumimoji="0" lang="en-US" altLang="en-US" sz="3600">
                <a:solidFill>
                  <a:srgbClr val="0000CC"/>
                </a:solidFill>
                <a:latin typeface="Calibri" charset="0"/>
                <a:hlinkClick r:id="rId3"/>
              </a:rPr>
              <a:t>“Just Say No” </a:t>
            </a:r>
            <a:r>
              <a:rPr kumimoji="0" lang="en-US" altLang="en-US" sz="3600">
                <a:solidFill>
                  <a:srgbClr val="0000CC"/>
                </a:solidFill>
                <a:latin typeface="Calibri" charset="0"/>
              </a:rPr>
              <a:t>campaign </a:t>
            </a:r>
          </a:p>
        </p:txBody>
      </p:sp>
      <p:pic>
        <p:nvPicPr>
          <p:cNvPr id="34820" name="Picture 6" descr="c40747-1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929438" y="2209800"/>
            <a:ext cx="3281362" cy="464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ChangeArrowheads="1"/>
          </p:cNvSpPr>
          <p:nvPr/>
        </p:nvSpPr>
        <p:spPr bwMode="auto">
          <a:xfrm>
            <a:off x="2743200" y="2819400"/>
            <a:ext cx="6934200" cy="1009650"/>
          </a:xfrm>
          <a:prstGeom prst="rect">
            <a:avLst/>
          </a:prstGeom>
          <a:solidFill>
            <a:srgbClr val="FFFF99"/>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600">
                <a:latin typeface="Times New Roman" charset="0"/>
              </a:rPr>
              <a:t>In the 1970s &amp; 1980s, the 3</a:t>
            </a:r>
            <a:r>
              <a:rPr kumimoji="0" lang="en-US" altLang="x-none" sz="3600" baseline="30000">
                <a:latin typeface="Times New Roman" charset="0"/>
              </a:rPr>
              <a:t>rd</a:t>
            </a:r>
            <a:r>
              <a:rPr kumimoji="0" lang="en-US" altLang="x-none" sz="3600">
                <a:latin typeface="Times New Roman" charset="0"/>
              </a:rPr>
              <a:t> wave of American immigration began</a:t>
            </a:r>
          </a:p>
        </p:txBody>
      </p:sp>
      <p:pic>
        <p:nvPicPr>
          <p:cNvPr id="159756" name="Picture 12" descr="20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7" name="Text Box 13"/>
          <p:cNvSpPr txBox="1">
            <a:spLocks noChangeArrowheads="1"/>
          </p:cNvSpPr>
          <p:nvPr/>
        </p:nvSpPr>
        <p:spPr bwMode="auto">
          <a:xfrm>
            <a:off x="1828800" y="5180014"/>
            <a:ext cx="6781800" cy="1449387"/>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50000"/>
              </a:spcBef>
              <a:buClrTx/>
              <a:buFontTx/>
              <a:buNone/>
            </a:pPr>
            <a:r>
              <a:rPr kumimoji="0" lang="en-US" altLang="x-none" sz="3600">
                <a:latin typeface="Times New Roman" charset="0"/>
              </a:rPr>
              <a:t>Mexican, Haitian, &amp; Dominican immigration increased but 20-30% lived in poverty by the 1980s</a:t>
            </a:r>
          </a:p>
        </p:txBody>
      </p:sp>
      <p:pic>
        <p:nvPicPr>
          <p:cNvPr id="159758" name="Picture 14" descr="204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9" name="Text Box 15"/>
          <p:cNvSpPr txBox="1">
            <a:spLocks noChangeArrowheads="1"/>
          </p:cNvSpPr>
          <p:nvPr/>
        </p:nvSpPr>
        <p:spPr bwMode="auto">
          <a:xfrm>
            <a:off x="2286000" y="5715000"/>
            <a:ext cx="7772400" cy="1009650"/>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5000"/>
              </a:spcBef>
              <a:buClrTx/>
              <a:buFontTx/>
              <a:buNone/>
            </a:pPr>
            <a:r>
              <a:rPr kumimoji="0" lang="en-US" altLang="x-none" sz="3600">
                <a:latin typeface="Times New Roman" charset="0"/>
              </a:rPr>
              <a:t>Immigrants from Korea, Vietnam, &amp; Philippines tended to thrive in America</a:t>
            </a:r>
          </a:p>
        </p:txBody>
      </p:sp>
      <p:sp>
        <p:nvSpPr>
          <p:cNvPr id="2" name="Rectangle 1"/>
          <p:cNvSpPr/>
          <p:nvPr/>
        </p:nvSpPr>
        <p:spPr>
          <a:xfrm>
            <a:off x="2133600" y="46039"/>
            <a:ext cx="7543800"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b="1" u="sng" dirty="0">
                <a:solidFill>
                  <a:srgbClr val="FF0000"/>
                </a:solidFill>
                <a:latin typeface="Helvetica Neue" charset="0"/>
              </a:rPr>
              <a:t>Immigration Reform and Control Act (1986</a:t>
            </a:r>
            <a:r>
              <a:rPr lang="en-US" sz="2400" dirty="0">
                <a:solidFill>
                  <a:srgbClr val="FF0000"/>
                </a:solidFill>
                <a:latin typeface="Helvetica Neue" charset="0"/>
              </a:rPr>
              <a:t>) </a:t>
            </a:r>
            <a:r>
              <a:rPr lang="en-US" sz="2400" dirty="0">
                <a:solidFill>
                  <a:schemeClr val="tx1"/>
                </a:solidFill>
                <a:latin typeface="Helvetica Neue" charset="0"/>
              </a:rPr>
              <a:t>- less about restricting the numbers of immigrants</a:t>
            </a:r>
          </a:p>
          <a:p>
            <a:pPr marL="285750" indent="-285750">
              <a:buFont typeface="Arial" charset="0"/>
              <a:buChar char="•"/>
              <a:defRPr/>
            </a:pPr>
            <a:r>
              <a:rPr lang="en-US" sz="2400" dirty="0"/>
              <a:t>Stronger sanctions on employers who hired undocumented aliens</a:t>
            </a:r>
          </a:p>
          <a:p>
            <a:pPr marL="285750" indent="-285750">
              <a:buFont typeface="Arial" charset="0"/>
              <a:buChar char="•"/>
              <a:defRPr/>
            </a:pPr>
            <a:r>
              <a:rPr lang="en-US" sz="2400" dirty="0"/>
              <a:t>Improving access to American citizenship for undocumented aliens within the United States</a:t>
            </a:r>
            <a:endParaRPr lang="en-US" sz="2400" dirty="0">
              <a:solidFill>
                <a:schemeClr val="tx1"/>
              </a:solidFill>
            </a:endParaRPr>
          </a:p>
        </p:txBody>
      </p:sp>
    </p:spTree>
    <p:extLst>
      <p:ext uri="{BB962C8B-B14F-4D97-AF65-F5344CB8AC3E}">
        <p14:creationId xmlns:p14="http://schemas.microsoft.com/office/powerpoint/2010/main" val="138109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9756"/>
                                        </p:tgtEl>
                                        <p:attrNameLst>
                                          <p:attrName>style.visibility</p:attrName>
                                        </p:attrNameLst>
                                      </p:cBhvr>
                                      <p:to>
                                        <p:strVal val="visible"/>
                                      </p:to>
                                    </p:set>
                                    <p:anim calcmode="lin" valueType="num">
                                      <p:cBhvr>
                                        <p:cTn id="7" dur="500" fill="hold"/>
                                        <p:tgtEl>
                                          <p:spTgt spid="159756"/>
                                        </p:tgtEl>
                                        <p:attrNameLst>
                                          <p:attrName>ppt_w</p:attrName>
                                        </p:attrNameLst>
                                      </p:cBhvr>
                                      <p:tavLst>
                                        <p:tav tm="0">
                                          <p:val>
                                            <p:fltVal val="0"/>
                                          </p:val>
                                        </p:tav>
                                        <p:tav tm="100000">
                                          <p:val>
                                            <p:strVal val="#ppt_w"/>
                                          </p:val>
                                        </p:tav>
                                      </p:tavLst>
                                    </p:anim>
                                    <p:anim calcmode="lin" valueType="num">
                                      <p:cBhvr>
                                        <p:cTn id="8" dur="500" fill="hold"/>
                                        <p:tgtEl>
                                          <p:spTgt spid="159756"/>
                                        </p:tgtEl>
                                        <p:attrNameLst>
                                          <p:attrName>ppt_h</p:attrName>
                                        </p:attrNameLst>
                                      </p:cBhvr>
                                      <p:tavLst>
                                        <p:tav tm="0">
                                          <p:val>
                                            <p:fltVal val="0"/>
                                          </p:val>
                                        </p:tav>
                                        <p:tav tm="100000">
                                          <p:val>
                                            <p:strVal val="#ppt_h"/>
                                          </p:val>
                                        </p:tav>
                                      </p:tavLst>
                                    </p:anim>
                                    <p:animEffect transition="in" filter="fade">
                                      <p:cBhvr>
                                        <p:cTn id="9" dur="500"/>
                                        <p:tgtEl>
                                          <p:spTgt spid="15975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9757"/>
                                        </p:tgtEl>
                                        <p:attrNameLst>
                                          <p:attrName>style.visibility</p:attrName>
                                        </p:attrNameLst>
                                      </p:cBhvr>
                                      <p:to>
                                        <p:strVal val="visible"/>
                                      </p:to>
                                    </p:set>
                                    <p:anim calcmode="lin" valueType="num">
                                      <p:cBhvr>
                                        <p:cTn id="12" dur="500" fill="hold"/>
                                        <p:tgtEl>
                                          <p:spTgt spid="159757"/>
                                        </p:tgtEl>
                                        <p:attrNameLst>
                                          <p:attrName>ppt_w</p:attrName>
                                        </p:attrNameLst>
                                      </p:cBhvr>
                                      <p:tavLst>
                                        <p:tav tm="0">
                                          <p:val>
                                            <p:fltVal val="0"/>
                                          </p:val>
                                        </p:tav>
                                        <p:tav tm="100000">
                                          <p:val>
                                            <p:strVal val="#ppt_w"/>
                                          </p:val>
                                        </p:tav>
                                      </p:tavLst>
                                    </p:anim>
                                    <p:anim calcmode="lin" valueType="num">
                                      <p:cBhvr>
                                        <p:cTn id="13" dur="500" fill="hold"/>
                                        <p:tgtEl>
                                          <p:spTgt spid="159757"/>
                                        </p:tgtEl>
                                        <p:attrNameLst>
                                          <p:attrName>ppt_h</p:attrName>
                                        </p:attrNameLst>
                                      </p:cBhvr>
                                      <p:tavLst>
                                        <p:tav tm="0">
                                          <p:val>
                                            <p:fltVal val="0"/>
                                          </p:val>
                                        </p:tav>
                                        <p:tav tm="100000">
                                          <p:val>
                                            <p:strVal val="#ppt_h"/>
                                          </p:val>
                                        </p:tav>
                                      </p:tavLst>
                                    </p:anim>
                                    <p:animEffect transition="in" filter="fade">
                                      <p:cBhvr>
                                        <p:cTn id="14" dur="500"/>
                                        <p:tgtEl>
                                          <p:spTgt spid="1597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59758"/>
                                        </p:tgtEl>
                                        <p:attrNameLst>
                                          <p:attrName>style.visibility</p:attrName>
                                        </p:attrNameLst>
                                      </p:cBhvr>
                                      <p:to>
                                        <p:strVal val="visible"/>
                                      </p:to>
                                    </p:set>
                                    <p:anim calcmode="lin" valueType="num">
                                      <p:cBhvr>
                                        <p:cTn id="19" dur="500" fill="hold"/>
                                        <p:tgtEl>
                                          <p:spTgt spid="159758"/>
                                        </p:tgtEl>
                                        <p:attrNameLst>
                                          <p:attrName>ppt_w</p:attrName>
                                        </p:attrNameLst>
                                      </p:cBhvr>
                                      <p:tavLst>
                                        <p:tav tm="0">
                                          <p:val>
                                            <p:fltVal val="0"/>
                                          </p:val>
                                        </p:tav>
                                        <p:tav tm="100000">
                                          <p:val>
                                            <p:strVal val="#ppt_w"/>
                                          </p:val>
                                        </p:tav>
                                      </p:tavLst>
                                    </p:anim>
                                    <p:anim calcmode="lin" valueType="num">
                                      <p:cBhvr>
                                        <p:cTn id="20" dur="500" fill="hold"/>
                                        <p:tgtEl>
                                          <p:spTgt spid="159758"/>
                                        </p:tgtEl>
                                        <p:attrNameLst>
                                          <p:attrName>ppt_h</p:attrName>
                                        </p:attrNameLst>
                                      </p:cBhvr>
                                      <p:tavLst>
                                        <p:tav tm="0">
                                          <p:val>
                                            <p:fltVal val="0"/>
                                          </p:val>
                                        </p:tav>
                                        <p:tav tm="100000">
                                          <p:val>
                                            <p:strVal val="#ppt_h"/>
                                          </p:val>
                                        </p:tav>
                                      </p:tavLst>
                                    </p:anim>
                                    <p:animEffect transition="in" filter="fade">
                                      <p:cBhvr>
                                        <p:cTn id="21" dur="500"/>
                                        <p:tgtEl>
                                          <p:spTgt spid="15975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59759"/>
                                        </p:tgtEl>
                                        <p:attrNameLst>
                                          <p:attrName>style.visibility</p:attrName>
                                        </p:attrNameLst>
                                      </p:cBhvr>
                                      <p:to>
                                        <p:strVal val="visible"/>
                                      </p:to>
                                    </p:set>
                                    <p:anim calcmode="lin" valueType="num">
                                      <p:cBhvr>
                                        <p:cTn id="24" dur="500" fill="hold"/>
                                        <p:tgtEl>
                                          <p:spTgt spid="159759"/>
                                        </p:tgtEl>
                                        <p:attrNameLst>
                                          <p:attrName>ppt_w</p:attrName>
                                        </p:attrNameLst>
                                      </p:cBhvr>
                                      <p:tavLst>
                                        <p:tav tm="0">
                                          <p:val>
                                            <p:fltVal val="0"/>
                                          </p:val>
                                        </p:tav>
                                        <p:tav tm="100000">
                                          <p:val>
                                            <p:strVal val="#ppt_w"/>
                                          </p:val>
                                        </p:tav>
                                      </p:tavLst>
                                    </p:anim>
                                    <p:anim calcmode="lin" valueType="num">
                                      <p:cBhvr>
                                        <p:cTn id="25" dur="500" fill="hold"/>
                                        <p:tgtEl>
                                          <p:spTgt spid="159759"/>
                                        </p:tgtEl>
                                        <p:attrNameLst>
                                          <p:attrName>ppt_h</p:attrName>
                                        </p:attrNameLst>
                                      </p:cBhvr>
                                      <p:tavLst>
                                        <p:tav tm="0">
                                          <p:val>
                                            <p:fltVal val="0"/>
                                          </p:val>
                                        </p:tav>
                                        <p:tav tm="100000">
                                          <p:val>
                                            <p:strVal val="#ppt_h"/>
                                          </p:val>
                                        </p:tav>
                                      </p:tavLst>
                                    </p:anim>
                                    <p:animEffect transition="in" filter="fade">
                                      <p:cBhvr>
                                        <p:cTn id="26" dur="500"/>
                                        <p:tgtEl>
                                          <p:spTgt spid="1597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animBg="1"/>
      <p:bldP spid="15975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438400" y="0"/>
            <a:ext cx="8229600" cy="838200"/>
          </a:xfrm>
        </p:spPr>
        <p:txBody>
          <a:bodyPr/>
          <a:lstStyle/>
          <a:p>
            <a:pPr>
              <a:buSzPct val="75000"/>
            </a:pPr>
            <a:r>
              <a:rPr lang="en-US" altLang="x-none"/>
              <a:t>Share of Household Income</a:t>
            </a:r>
          </a:p>
        </p:txBody>
      </p:sp>
      <p:pic>
        <p:nvPicPr>
          <p:cNvPr id="38914" name="Picture 4" descr="DIVI6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Rectangle 5"/>
          <p:cNvSpPr>
            <a:spLocks noChangeArrowheads="1"/>
          </p:cNvSpPr>
          <p:nvPr/>
        </p:nvSpPr>
        <p:spPr bwMode="auto">
          <a:xfrm>
            <a:off x="1981200" y="1524000"/>
            <a:ext cx="4953000" cy="1449388"/>
          </a:xfrm>
          <a:prstGeom prst="rect">
            <a:avLst/>
          </a:prstGeom>
          <a:solidFill>
            <a:srgbClr val="FFCC99"/>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10000"/>
              </a:spcBef>
              <a:buClrTx/>
              <a:buSzPct val="75000"/>
              <a:buFont typeface="Arial" charset="0"/>
              <a:buNone/>
            </a:pPr>
            <a:r>
              <a:rPr lang="en-US" altLang="x-none" sz="3600">
                <a:latin typeface="Times New Roman" charset="0"/>
              </a:rPr>
              <a:t>In the 1980s, the rich got richer at the expense of middle class &amp; the poor </a:t>
            </a:r>
          </a:p>
        </p:txBody>
      </p:sp>
      <p:sp>
        <p:nvSpPr>
          <p:cNvPr id="53254" name="AutoShape 6"/>
          <p:cNvSpPr>
            <a:spLocks noChangeArrowheads="1"/>
          </p:cNvSpPr>
          <p:nvPr/>
        </p:nvSpPr>
        <p:spPr bwMode="auto">
          <a:xfrm>
            <a:off x="1676400" y="762000"/>
            <a:ext cx="8915400" cy="990600"/>
          </a:xfrm>
          <a:prstGeom prst="wedgeRectCallout">
            <a:avLst>
              <a:gd name="adj1" fmla="val -43463"/>
              <a:gd name="adj2" fmla="val 418111"/>
            </a:avLst>
          </a:prstGeom>
          <a:solidFill>
            <a:srgbClr val="CCFF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600">
                <a:latin typeface="Times New Roman" charset="0"/>
              </a:rPr>
              <a:t>The economic gap hurt blacks the most     (60%  lived in cities with high unemployment)</a:t>
            </a:r>
          </a:p>
        </p:txBody>
      </p:sp>
      <p:sp>
        <p:nvSpPr>
          <p:cNvPr id="53256" name="AutoShape 8"/>
          <p:cNvSpPr>
            <a:spLocks noChangeArrowheads="1"/>
          </p:cNvSpPr>
          <p:nvPr/>
        </p:nvSpPr>
        <p:spPr bwMode="auto">
          <a:xfrm>
            <a:off x="1828800" y="76200"/>
            <a:ext cx="8686800" cy="990600"/>
          </a:xfrm>
          <a:prstGeom prst="wedgeRectCallout">
            <a:avLst>
              <a:gd name="adj1" fmla="val 7546"/>
              <a:gd name="adj2" fmla="val 5611"/>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600">
                <a:latin typeface="Times New Roman" charset="0"/>
              </a:rPr>
              <a:t>The 1980s was defined by the                    “</a:t>
            </a:r>
            <a:r>
              <a:rPr kumimoji="0" lang="en-US" altLang="x-none" sz="3600" b="1">
                <a:solidFill>
                  <a:srgbClr val="FF0000"/>
                </a:solidFill>
                <a:latin typeface="Times New Roman" charset="0"/>
              </a:rPr>
              <a:t>Me Generation</a:t>
            </a:r>
            <a:r>
              <a:rPr kumimoji="0" lang="en-US" altLang="x-none" sz="3600">
                <a:latin typeface="Times New Roman" charset="0"/>
              </a:rPr>
              <a:t>”— </a:t>
            </a:r>
            <a:r>
              <a:rPr kumimoji="0" lang="en-US" altLang="x-none" sz="3400" b="1">
                <a:solidFill>
                  <a:srgbClr val="FF0000"/>
                </a:solidFill>
                <a:latin typeface="Times New Roman" charset="0"/>
              </a:rPr>
              <a:t>money,  status, &amp; wealth</a:t>
            </a:r>
          </a:p>
        </p:txBody>
      </p:sp>
      <p:pic>
        <p:nvPicPr>
          <p:cNvPr id="53258" name="Picture 10" descr="1975_hippie-yuppie"/>
          <p:cNvPicPr>
            <a:picLocks noChangeAspect="1" noChangeArrowheads="1"/>
          </p:cNvPicPr>
          <p:nvPr/>
        </p:nvPicPr>
        <p:blipFill>
          <a:blip r:embed="rId3">
            <a:extLst>
              <a:ext uri="{28A0092B-C50C-407E-A947-70E740481C1C}">
                <a14:useLocalDpi xmlns:a14="http://schemas.microsoft.com/office/drawing/2010/main" val="0"/>
              </a:ext>
            </a:extLst>
          </a:blip>
          <a:srcRect t="7495" r="4080" b="3604"/>
          <a:stretch>
            <a:fillRect/>
          </a:stretch>
        </p:blipFill>
        <p:spPr bwMode="auto">
          <a:xfrm>
            <a:off x="1701800" y="1143000"/>
            <a:ext cx="3556000"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1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53253"/>
                                        </p:tgtEl>
                                        <p:attrNameLst>
                                          <p:attrName>ppt_w</p:attrName>
                                        </p:attrNameLst>
                                      </p:cBhvr>
                                      <p:tavLst>
                                        <p:tav tm="0">
                                          <p:val>
                                            <p:strVal val="ppt_w"/>
                                          </p:val>
                                        </p:tav>
                                        <p:tav tm="100000">
                                          <p:val>
                                            <p:fltVal val="0"/>
                                          </p:val>
                                        </p:tav>
                                      </p:tavLst>
                                    </p:anim>
                                    <p:anim calcmode="lin" valueType="num">
                                      <p:cBhvr>
                                        <p:cTn id="7" dur="500"/>
                                        <p:tgtEl>
                                          <p:spTgt spid="53253"/>
                                        </p:tgtEl>
                                        <p:attrNameLst>
                                          <p:attrName>ppt_h</p:attrName>
                                        </p:attrNameLst>
                                      </p:cBhvr>
                                      <p:tavLst>
                                        <p:tav tm="0">
                                          <p:val>
                                            <p:strVal val="ppt_h"/>
                                          </p:val>
                                        </p:tav>
                                        <p:tav tm="100000">
                                          <p:val>
                                            <p:fltVal val="0"/>
                                          </p:val>
                                        </p:tav>
                                      </p:tavLst>
                                    </p:anim>
                                    <p:animEffect transition="out" filter="fade">
                                      <p:cBhvr>
                                        <p:cTn id="8" dur="500"/>
                                        <p:tgtEl>
                                          <p:spTgt spid="53253"/>
                                        </p:tgtEl>
                                      </p:cBhvr>
                                    </p:animEffect>
                                    <p:set>
                                      <p:cBhvr>
                                        <p:cTn id="9" dur="1" fill="hold">
                                          <p:stCondLst>
                                            <p:cond delay="499"/>
                                          </p:stCondLst>
                                        </p:cTn>
                                        <p:tgtEl>
                                          <p:spTgt spid="53253"/>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53254"/>
                                        </p:tgtEl>
                                        <p:attrNameLst>
                                          <p:attrName>style.visibility</p:attrName>
                                        </p:attrNameLst>
                                      </p:cBhvr>
                                      <p:to>
                                        <p:strVal val="visible"/>
                                      </p:to>
                                    </p:set>
                                    <p:anim calcmode="lin" valueType="num">
                                      <p:cBhvr>
                                        <p:cTn id="12" dur="500" fill="hold"/>
                                        <p:tgtEl>
                                          <p:spTgt spid="53254"/>
                                        </p:tgtEl>
                                        <p:attrNameLst>
                                          <p:attrName>ppt_w</p:attrName>
                                        </p:attrNameLst>
                                      </p:cBhvr>
                                      <p:tavLst>
                                        <p:tav tm="0">
                                          <p:val>
                                            <p:fltVal val="0"/>
                                          </p:val>
                                        </p:tav>
                                        <p:tav tm="100000">
                                          <p:val>
                                            <p:strVal val="#ppt_w"/>
                                          </p:val>
                                        </p:tav>
                                      </p:tavLst>
                                    </p:anim>
                                    <p:anim calcmode="lin" valueType="num">
                                      <p:cBhvr>
                                        <p:cTn id="13" dur="500" fill="hold"/>
                                        <p:tgtEl>
                                          <p:spTgt spid="53254"/>
                                        </p:tgtEl>
                                        <p:attrNameLst>
                                          <p:attrName>ppt_h</p:attrName>
                                        </p:attrNameLst>
                                      </p:cBhvr>
                                      <p:tavLst>
                                        <p:tav tm="0">
                                          <p:val>
                                            <p:fltVal val="0"/>
                                          </p:val>
                                        </p:tav>
                                        <p:tav tm="100000">
                                          <p:val>
                                            <p:strVal val="#ppt_h"/>
                                          </p:val>
                                        </p:tav>
                                      </p:tavLst>
                                    </p:anim>
                                    <p:animEffect transition="in" filter="fade">
                                      <p:cBhvr>
                                        <p:cTn id="14" dur="500"/>
                                        <p:tgtEl>
                                          <p:spTgt spid="532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53254"/>
                                        </p:tgtEl>
                                        <p:attrNameLst>
                                          <p:attrName>ppt_w</p:attrName>
                                        </p:attrNameLst>
                                      </p:cBhvr>
                                      <p:tavLst>
                                        <p:tav tm="0">
                                          <p:val>
                                            <p:strVal val="ppt_w"/>
                                          </p:val>
                                        </p:tav>
                                        <p:tav tm="100000">
                                          <p:val>
                                            <p:fltVal val="0"/>
                                          </p:val>
                                        </p:tav>
                                      </p:tavLst>
                                    </p:anim>
                                    <p:anim calcmode="lin" valueType="num">
                                      <p:cBhvr>
                                        <p:cTn id="19" dur="500"/>
                                        <p:tgtEl>
                                          <p:spTgt spid="53254"/>
                                        </p:tgtEl>
                                        <p:attrNameLst>
                                          <p:attrName>ppt_h</p:attrName>
                                        </p:attrNameLst>
                                      </p:cBhvr>
                                      <p:tavLst>
                                        <p:tav tm="0">
                                          <p:val>
                                            <p:strVal val="ppt_h"/>
                                          </p:val>
                                        </p:tav>
                                        <p:tav tm="100000">
                                          <p:val>
                                            <p:fltVal val="0"/>
                                          </p:val>
                                        </p:tav>
                                      </p:tavLst>
                                    </p:anim>
                                    <p:animEffect transition="out" filter="fade">
                                      <p:cBhvr>
                                        <p:cTn id="20" dur="500"/>
                                        <p:tgtEl>
                                          <p:spTgt spid="53254"/>
                                        </p:tgtEl>
                                      </p:cBhvr>
                                    </p:animEffect>
                                    <p:set>
                                      <p:cBhvr>
                                        <p:cTn id="21" dur="1" fill="hold">
                                          <p:stCondLst>
                                            <p:cond delay="499"/>
                                          </p:stCondLst>
                                        </p:cTn>
                                        <p:tgtEl>
                                          <p:spTgt spid="53254"/>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53256"/>
                                        </p:tgtEl>
                                        <p:attrNameLst>
                                          <p:attrName>style.visibility</p:attrName>
                                        </p:attrNameLst>
                                      </p:cBhvr>
                                      <p:to>
                                        <p:strVal val="visible"/>
                                      </p:to>
                                    </p:set>
                                    <p:anim calcmode="lin" valueType="num">
                                      <p:cBhvr>
                                        <p:cTn id="24" dur="500" fill="hold"/>
                                        <p:tgtEl>
                                          <p:spTgt spid="53256"/>
                                        </p:tgtEl>
                                        <p:attrNameLst>
                                          <p:attrName>ppt_w</p:attrName>
                                        </p:attrNameLst>
                                      </p:cBhvr>
                                      <p:tavLst>
                                        <p:tav tm="0">
                                          <p:val>
                                            <p:fltVal val="0"/>
                                          </p:val>
                                        </p:tav>
                                        <p:tav tm="100000">
                                          <p:val>
                                            <p:strVal val="#ppt_w"/>
                                          </p:val>
                                        </p:tav>
                                      </p:tavLst>
                                    </p:anim>
                                    <p:anim calcmode="lin" valueType="num">
                                      <p:cBhvr>
                                        <p:cTn id="25" dur="500" fill="hold"/>
                                        <p:tgtEl>
                                          <p:spTgt spid="53256"/>
                                        </p:tgtEl>
                                        <p:attrNameLst>
                                          <p:attrName>ppt_h</p:attrName>
                                        </p:attrNameLst>
                                      </p:cBhvr>
                                      <p:tavLst>
                                        <p:tav tm="0">
                                          <p:val>
                                            <p:fltVal val="0"/>
                                          </p:val>
                                        </p:tav>
                                        <p:tav tm="100000">
                                          <p:val>
                                            <p:strVal val="#ppt_h"/>
                                          </p:val>
                                        </p:tav>
                                      </p:tavLst>
                                    </p:anim>
                                    <p:animEffect transition="in" filter="fade">
                                      <p:cBhvr>
                                        <p:cTn id="26" dur="500"/>
                                        <p:tgtEl>
                                          <p:spTgt spid="53256"/>
                                        </p:tgtEl>
                                      </p:cBhvr>
                                    </p:animEffect>
                                  </p:childTnLst>
                                </p:cTn>
                              </p:par>
                            </p:childTnLst>
                          </p:cTn>
                        </p:par>
                        <p:par>
                          <p:cTn id="27" fill="hold" nodeType="afterGroup">
                            <p:stCondLst>
                              <p:cond delay="500"/>
                            </p:stCondLst>
                            <p:childTnLst>
                              <p:par>
                                <p:cTn id="28" presetID="53" presetClass="entr" presetSubtype="0" fill="hold" nodeType="afterEffect">
                                  <p:stCondLst>
                                    <p:cond delay="0"/>
                                  </p:stCondLst>
                                  <p:childTnLst>
                                    <p:set>
                                      <p:cBhvr>
                                        <p:cTn id="29" dur="1" fill="hold">
                                          <p:stCondLst>
                                            <p:cond delay="0"/>
                                          </p:stCondLst>
                                        </p:cTn>
                                        <p:tgtEl>
                                          <p:spTgt spid="53258"/>
                                        </p:tgtEl>
                                        <p:attrNameLst>
                                          <p:attrName>style.visibility</p:attrName>
                                        </p:attrNameLst>
                                      </p:cBhvr>
                                      <p:to>
                                        <p:strVal val="visible"/>
                                      </p:to>
                                    </p:set>
                                    <p:anim calcmode="lin" valueType="num">
                                      <p:cBhvr>
                                        <p:cTn id="30" dur="500" fill="hold"/>
                                        <p:tgtEl>
                                          <p:spTgt spid="53258"/>
                                        </p:tgtEl>
                                        <p:attrNameLst>
                                          <p:attrName>ppt_w</p:attrName>
                                        </p:attrNameLst>
                                      </p:cBhvr>
                                      <p:tavLst>
                                        <p:tav tm="0">
                                          <p:val>
                                            <p:fltVal val="0"/>
                                          </p:val>
                                        </p:tav>
                                        <p:tav tm="100000">
                                          <p:val>
                                            <p:strVal val="#ppt_w"/>
                                          </p:val>
                                        </p:tav>
                                      </p:tavLst>
                                    </p:anim>
                                    <p:anim calcmode="lin" valueType="num">
                                      <p:cBhvr>
                                        <p:cTn id="31" dur="500" fill="hold"/>
                                        <p:tgtEl>
                                          <p:spTgt spid="53258"/>
                                        </p:tgtEl>
                                        <p:attrNameLst>
                                          <p:attrName>ppt_h</p:attrName>
                                        </p:attrNameLst>
                                      </p:cBhvr>
                                      <p:tavLst>
                                        <p:tav tm="0">
                                          <p:val>
                                            <p:fltVal val="0"/>
                                          </p:val>
                                        </p:tav>
                                        <p:tav tm="100000">
                                          <p:val>
                                            <p:strVal val="#ppt_h"/>
                                          </p:val>
                                        </p:tav>
                                      </p:tavLst>
                                    </p:anim>
                                    <p:animEffect transition="in" filter="fade">
                                      <p:cBhvr>
                                        <p:cTn id="32"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4" grpId="1" animBg="1"/>
      <p:bldP spid="532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370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00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1" y="4648200"/>
            <a:ext cx="1558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816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03400" y="0"/>
            <a:ext cx="8636000" cy="838200"/>
          </a:xfrm>
        </p:spPr>
        <p:txBody>
          <a:bodyPr/>
          <a:lstStyle/>
          <a:p>
            <a:r>
              <a:rPr lang="en-US" altLang="en-US" b="1">
                <a:latin typeface="Calibri" charset="0"/>
              </a:rPr>
              <a:t>The Election of 1984</a:t>
            </a:r>
          </a:p>
        </p:txBody>
      </p:sp>
      <p:sp>
        <p:nvSpPr>
          <p:cNvPr id="43010" name="Rectangle 3"/>
          <p:cNvSpPr>
            <a:spLocks noGrp="1" noChangeArrowheads="1"/>
          </p:cNvSpPr>
          <p:nvPr>
            <p:ph type="body" idx="1"/>
          </p:nvPr>
        </p:nvSpPr>
        <p:spPr>
          <a:xfrm>
            <a:off x="1524000" y="685800"/>
            <a:ext cx="9144000" cy="6019800"/>
          </a:xfrm>
        </p:spPr>
        <p:txBody>
          <a:bodyPr/>
          <a:lstStyle/>
          <a:p>
            <a:pPr marL="0" indent="0" algn="ctr">
              <a:buNone/>
              <a:tabLst>
                <a:tab pos="4910138" algn="l"/>
              </a:tabLst>
            </a:pPr>
            <a:r>
              <a:rPr lang="en-US" altLang="en-US" sz="3600">
                <a:latin typeface="Calibri" charset="0"/>
              </a:rPr>
              <a:t>Despite the social problems, Reagan was popular among voters by the election of 1984 </a:t>
            </a:r>
          </a:p>
        </p:txBody>
      </p:sp>
      <p:pic>
        <p:nvPicPr>
          <p:cNvPr id="43011" name="Picture 5" descr="Image:Reagan Bush 1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89125"/>
            <a:ext cx="6934200" cy="4813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55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a:xfrm>
            <a:off x="1524000" y="0"/>
            <a:ext cx="8915400" cy="6858000"/>
          </a:xfrm>
        </p:spPr>
        <p:txBody>
          <a:bodyPr/>
          <a:lstStyle/>
          <a:p>
            <a:r>
              <a:rPr lang="en-US" altLang="x-none" sz="6600"/>
              <a:t>Reagan &amp; </a:t>
            </a:r>
            <a:br>
              <a:rPr lang="en-US" altLang="x-none" sz="6600"/>
            </a:br>
            <a:r>
              <a:rPr lang="en-US" altLang="x-none" sz="6600" b="1"/>
              <a:t>Foreign Policy</a:t>
            </a:r>
          </a:p>
        </p:txBody>
      </p:sp>
    </p:spTree>
    <p:extLst>
      <p:ext uri="{BB962C8B-B14F-4D97-AF65-F5344CB8AC3E}">
        <p14:creationId xmlns:p14="http://schemas.microsoft.com/office/powerpoint/2010/main" val="8611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74701"/>
            <a:ext cx="91440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52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24000" y="0"/>
            <a:ext cx="9144000" cy="914400"/>
          </a:xfrm>
        </p:spPr>
        <p:txBody>
          <a:bodyPr/>
          <a:lstStyle/>
          <a:p>
            <a:r>
              <a:rPr lang="en-US" altLang="en-US" sz="4000" b="1">
                <a:solidFill>
                  <a:srgbClr val="FF0000"/>
                </a:solidFill>
                <a:latin typeface="Calibri" charset="0"/>
              </a:rPr>
              <a:t>The Conservative Movement (1980s)</a:t>
            </a:r>
          </a:p>
        </p:txBody>
      </p:sp>
      <p:sp>
        <p:nvSpPr>
          <p:cNvPr id="10242" name="Rectangle 3"/>
          <p:cNvSpPr>
            <a:spLocks noGrp="1" noChangeArrowheads="1"/>
          </p:cNvSpPr>
          <p:nvPr>
            <p:ph type="body" idx="1"/>
          </p:nvPr>
        </p:nvSpPr>
        <p:spPr>
          <a:xfrm>
            <a:off x="1524000" y="838200"/>
            <a:ext cx="9144000" cy="1219200"/>
          </a:xfrm>
        </p:spPr>
        <p:txBody>
          <a:bodyPr/>
          <a:lstStyle/>
          <a:p>
            <a:pPr marL="0" indent="0" algn="ctr">
              <a:buNone/>
            </a:pPr>
            <a:r>
              <a:rPr lang="en-US" altLang="en-US" sz="3600">
                <a:latin typeface="Calibri" charset="0"/>
              </a:rPr>
              <a:t>The 1980s saw the rise of a new conservative movement known as the “</a:t>
            </a:r>
            <a:r>
              <a:rPr lang="en-US" altLang="en-US" sz="3600" b="1" u="sng">
                <a:solidFill>
                  <a:srgbClr val="FF0000"/>
                </a:solidFill>
                <a:latin typeface="Calibri" charset="0"/>
              </a:rPr>
              <a:t>New Right</a:t>
            </a:r>
            <a:r>
              <a:rPr lang="en-US" altLang="en-US" sz="3600">
                <a:latin typeface="Calibri" charset="0"/>
              </a:rPr>
              <a:t>”</a:t>
            </a:r>
          </a:p>
        </p:txBody>
      </p:sp>
      <p:pic>
        <p:nvPicPr>
          <p:cNvPr id="281604" name="Picture 4" descr="Left vs Right: The Political Spectrum Visualized"/>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524000" y="22860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4286" t="3838" r="4286" b="4077"/>
          <a:stretch>
            <a:fillRect/>
          </a:stretch>
        </p:blipFill>
        <p:spPr bwMode="auto">
          <a:xfrm>
            <a:off x="1524000" y="1981200"/>
            <a:ext cx="472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1606" name="Text Box 6"/>
          <p:cNvSpPr txBox="1">
            <a:spLocks noChangeArrowheads="1"/>
          </p:cNvSpPr>
          <p:nvPr/>
        </p:nvSpPr>
        <p:spPr bwMode="auto">
          <a:xfrm>
            <a:off x="6248400" y="1981201"/>
            <a:ext cx="4419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500" dirty="0">
                <a:latin typeface="Calibri" charset="0"/>
              </a:rPr>
              <a:t>By 1980, government programs cost $300 billion yearly</a:t>
            </a:r>
          </a:p>
        </p:txBody>
      </p:sp>
      <p:sp>
        <p:nvSpPr>
          <p:cNvPr id="281607" name="Text Box 7"/>
          <p:cNvSpPr txBox="1">
            <a:spLocks noChangeArrowheads="1"/>
          </p:cNvSpPr>
          <p:nvPr/>
        </p:nvSpPr>
        <p:spPr bwMode="auto">
          <a:xfrm>
            <a:off x="6248400" y="3495676"/>
            <a:ext cx="44958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500">
                <a:latin typeface="Calibri" charset="0"/>
              </a:rPr>
              <a:t>Conservatives believed civil rights had gone </a:t>
            </a:r>
            <a:br>
              <a:rPr kumimoji="0" lang="en-US" altLang="en-US" sz="3500">
                <a:latin typeface="Calibri" charset="0"/>
              </a:rPr>
            </a:br>
            <a:r>
              <a:rPr kumimoji="0" lang="en-US" altLang="en-US" sz="3500">
                <a:latin typeface="Calibri" charset="0"/>
              </a:rPr>
              <a:t>too far &amp; attacked affirmative action (reverse discrimination) &amp; school busing plans </a:t>
            </a:r>
          </a:p>
        </p:txBody>
      </p:sp>
      <p:sp>
        <p:nvSpPr>
          <p:cNvPr id="281609" name="Rectangle 9"/>
          <p:cNvSpPr>
            <a:spLocks noChangeArrowheads="1"/>
          </p:cNvSpPr>
          <p:nvPr/>
        </p:nvSpPr>
        <p:spPr bwMode="auto">
          <a:xfrm>
            <a:off x="1524000" y="2971800"/>
            <a:ext cx="4724400" cy="9906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Tree>
    <p:extLst>
      <p:ext uri="{BB962C8B-B14F-4D97-AF65-F5344CB8AC3E}">
        <p14:creationId xmlns:p14="http://schemas.microsoft.com/office/powerpoint/2010/main" val="201126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1604"/>
                                        </p:tgtEl>
                                      </p:cBhvr>
                                    </p:animEffect>
                                    <p:set>
                                      <p:cBhvr>
                                        <p:cTn id="7" dur="1" fill="hold">
                                          <p:stCondLst>
                                            <p:cond delay="1999"/>
                                          </p:stCondLst>
                                        </p:cTn>
                                        <p:tgtEl>
                                          <p:spTgt spid="28160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81605"/>
                                        </p:tgtEl>
                                        <p:attrNameLst>
                                          <p:attrName>style.visibility</p:attrName>
                                        </p:attrNameLst>
                                      </p:cBhvr>
                                      <p:to>
                                        <p:strVal val="visible"/>
                                      </p:to>
                                    </p:set>
                                    <p:animEffect transition="in" filter="fade">
                                      <p:cBhvr>
                                        <p:cTn id="10" dur="2000"/>
                                        <p:tgtEl>
                                          <p:spTgt spid="2816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1609"/>
                                        </p:tgtEl>
                                        <p:attrNameLst>
                                          <p:attrName>style.visibility</p:attrName>
                                        </p:attrNameLst>
                                      </p:cBhvr>
                                      <p:to>
                                        <p:strVal val="visible"/>
                                      </p:to>
                                    </p:set>
                                    <p:animEffect transition="in" filter="fade">
                                      <p:cBhvr>
                                        <p:cTn id="15" dur="2000"/>
                                        <p:tgtEl>
                                          <p:spTgt spid="28160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1606"/>
                                        </p:tgtEl>
                                        <p:attrNameLst>
                                          <p:attrName>style.visibility</p:attrName>
                                        </p:attrNameLst>
                                      </p:cBhvr>
                                      <p:to>
                                        <p:strVal val="visible"/>
                                      </p:to>
                                    </p:set>
                                    <p:animEffect transition="in" filter="fade">
                                      <p:cBhvr>
                                        <p:cTn id="18" dur="2000"/>
                                        <p:tgtEl>
                                          <p:spTgt spid="2816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1607"/>
                                        </p:tgtEl>
                                        <p:attrNameLst>
                                          <p:attrName>style.visibility</p:attrName>
                                        </p:attrNameLst>
                                      </p:cBhvr>
                                      <p:to>
                                        <p:strVal val="visible"/>
                                      </p:to>
                                    </p:set>
                                    <p:animEffect transition="in" filter="fade">
                                      <p:cBhvr>
                                        <p:cTn id="21" dur="20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p:bldP spid="281607" grpId="0"/>
      <p:bldP spid="28160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358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46083" name="Rectangle 4"/>
          <p:cNvSpPr>
            <a:spLocks noGrp="1" noChangeArrowheads="1"/>
          </p:cNvSpPr>
          <p:nvPr>
            <p:ph type="title"/>
          </p:nvPr>
        </p:nvSpPr>
        <p:spPr>
          <a:xfrm>
            <a:off x="1524000" y="0"/>
            <a:ext cx="91440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en-US" b="1">
                <a:latin typeface="Calibri" charset="0"/>
              </a:rPr>
              <a:t>Reagan &amp; Foreign Policy</a:t>
            </a:r>
          </a:p>
        </p:txBody>
      </p:sp>
      <p:sp>
        <p:nvSpPr>
          <p:cNvPr id="46084" name="Rectangle 5"/>
          <p:cNvSpPr>
            <a:spLocks noGrp="1" noChangeArrowheads="1"/>
          </p:cNvSpPr>
          <p:nvPr>
            <p:ph type="body" idx="1"/>
          </p:nvPr>
        </p:nvSpPr>
        <p:spPr>
          <a:xfrm>
            <a:off x="1524000" y="685800"/>
            <a:ext cx="91440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0000"/>
              </a:lnSpc>
            </a:pPr>
            <a:r>
              <a:rPr lang="en-US" altLang="en-US" sz="3800">
                <a:latin typeface="Calibri" charset="0"/>
              </a:rPr>
              <a:t>Reagan</a:t>
            </a:r>
            <a:r>
              <a:rPr lang="en-US" altLang="en-US" sz="3000">
                <a:latin typeface="Calibri" charset="0"/>
              </a:rPr>
              <a:t> </a:t>
            </a:r>
            <a:r>
              <a:rPr lang="en-US" altLang="en-US" sz="3800">
                <a:latin typeface="Calibri" charset="0"/>
              </a:rPr>
              <a:t>wanted</a:t>
            </a:r>
            <a:r>
              <a:rPr lang="en-US" altLang="en-US" sz="3000">
                <a:latin typeface="Calibri" charset="0"/>
              </a:rPr>
              <a:t> </a:t>
            </a:r>
            <a:r>
              <a:rPr lang="en-US" altLang="en-US" sz="3800">
                <a:latin typeface="Calibri" charset="0"/>
              </a:rPr>
              <a:t>to</a:t>
            </a:r>
            <a:r>
              <a:rPr lang="en-US" altLang="en-US" sz="3000">
                <a:latin typeface="Calibri" charset="0"/>
              </a:rPr>
              <a:t> </a:t>
            </a:r>
            <a:r>
              <a:rPr lang="en-US" altLang="en-US" sz="3800">
                <a:latin typeface="Calibri" charset="0"/>
              </a:rPr>
              <a:t>restore</a:t>
            </a:r>
            <a:r>
              <a:rPr lang="en-US" altLang="en-US" sz="3000">
                <a:latin typeface="Calibri" charset="0"/>
              </a:rPr>
              <a:t> </a:t>
            </a:r>
            <a:r>
              <a:rPr lang="en-US" altLang="en-US" sz="3800">
                <a:latin typeface="Calibri" charset="0"/>
              </a:rPr>
              <a:t>U.S.</a:t>
            </a:r>
            <a:r>
              <a:rPr lang="en-US" altLang="en-US" sz="3000">
                <a:latin typeface="Calibri" charset="0"/>
              </a:rPr>
              <a:t> </a:t>
            </a:r>
            <a:r>
              <a:rPr lang="en-US" altLang="en-US" sz="3800">
                <a:latin typeface="Calibri" charset="0"/>
              </a:rPr>
              <a:t>foreign</a:t>
            </a:r>
            <a:r>
              <a:rPr lang="en-US" altLang="en-US" sz="3000">
                <a:latin typeface="Calibri" charset="0"/>
              </a:rPr>
              <a:t> </a:t>
            </a:r>
            <a:r>
              <a:rPr lang="en-US" altLang="en-US" sz="3800">
                <a:latin typeface="Calibri" charset="0"/>
              </a:rPr>
              <a:t>policy</a:t>
            </a:r>
          </a:p>
          <a:p>
            <a:pPr lvl="1">
              <a:lnSpc>
                <a:spcPct val="90000"/>
              </a:lnSpc>
            </a:pPr>
            <a:r>
              <a:rPr lang="en-US" altLang="en-US" sz="3800">
                <a:latin typeface="Calibri" charset="0"/>
              </a:rPr>
              <a:t>Blamed Carter for allowing America’s international prestige &amp; influence to fall</a:t>
            </a:r>
          </a:p>
          <a:p>
            <a:pPr lvl="1">
              <a:lnSpc>
                <a:spcPct val="90000"/>
              </a:lnSpc>
            </a:pPr>
            <a:r>
              <a:rPr lang="en-US" altLang="en-US" sz="3800">
                <a:latin typeface="Calibri" charset="0"/>
              </a:rPr>
              <a:t>Increased military </a:t>
            </a:r>
            <a:br>
              <a:rPr lang="en-US" altLang="en-US" sz="3800">
                <a:latin typeface="Calibri" charset="0"/>
              </a:rPr>
            </a:br>
            <a:r>
              <a:rPr lang="en-US" altLang="en-US" sz="3800">
                <a:latin typeface="Calibri" charset="0"/>
              </a:rPr>
              <a:t>spending </a:t>
            </a:r>
          </a:p>
          <a:p>
            <a:pPr lvl="1">
              <a:lnSpc>
                <a:spcPct val="90000"/>
              </a:lnSpc>
            </a:pPr>
            <a:r>
              <a:rPr lang="en-US" altLang="en-US" sz="3800">
                <a:latin typeface="Calibri" charset="0"/>
              </a:rPr>
              <a:t>Confronted challenges </a:t>
            </a:r>
            <a:br>
              <a:rPr lang="en-US" altLang="en-US" sz="3800">
                <a:latin typeface="Calibri" charset="0"/>
              </a:rPr>
            </a:br>
            <a:r>
              <a:rPr lang="en-US" altLang="en-US" sz="3800">
                <a:latin typeface="Calibri" charset="0"/>
              </a:rPr>
              <a:t>in the Middle East &amp; </a:t>
            </a:r>
            <a:br>
              <a:rPr lang="en-US" altLang="en-US" sz="3800">
                <a:latin typeface="Calibri" charset="0"/>
              </a:rPr>
            </a:br>
            <a:r>
              <a:rPr lang="en-US" altLang="en-US" sz="3800">
                <a:latin typeface="Calibri" charset="0"/>
              </a:rPr>
              <a:t>in Latin America</a:t>
            </a:r>
          </a:p>
          <a:p>
            <a:pPr lvl="1">
              <a:lnSpc>
                <a:spcPct val="90000"/>
              </a:lnSpc>
            </a:pPr>
            <a:r>
              <a:rPr lang="en-US" altLang="en-US" sz="3800">
                <a:latin typeface="Calibri" charset="0"/>
              </a:rPr>
              <a:t>And win the Cold War </a:t>
            </a:r>
            <a:br>
              <a:rPr lang="en-US" altLang="en-US" sz="3800">
                <a:latin typeface="Calibri" charset="0"/>
              </a:rPr>
            </a:br>
            <a:r>
              <a:rPr lang="en-US" altLang="en-US" sz="3800">
                <a:latin typeface="Calibri" charset="0"/>
              </a:rPr>
              <a:t>with the Soviet Union </a:t>
            </a:r>
          </a:p>
        </p:txBody>
      </p:sp>
      <p:pic>
        <p:nvPicPr>
          <p:cNvPr id="46085" name="Picture 6" descr="reagan"/>
          <p:cNvPicPr>
            <a:picLocks noChangeAspect="1" noChangeArrowheads="1"/>
          </p:cNvPicPr>
          <p:nvPr/>
        </p:nvPicPr>
        <p:blipFill>
          <a:blip r:embed="rId3">
            <a:extLst>
              <a:ext uri="{28A0092B-C50C-407E-A947-70E740481C1C}">
                <a14:useLocalDpi xmlns:a14="http://schemas.microsoft.com/office/drawing/2010/main" val="0"/>
              </a:ext>
            </a:extLst>
          </a:blip>
          <a:srcRect l="4054" t="-1173" r="25676" b="-5621"/>
          <a:stretch>
            <a:fillRect/>
          </a:stretch>
        </p:blipFill>
        <p:spPr bwMode="auto">
          <a:xfrm>
            <a:off x="6858000" y="25146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0144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0" y="0"/>
            <a:ext cx="9144000" cy="685800"/>
          </a:xfrm>
        </p:spPr>
        <p:txBody>
          <a:bodyPr/>
          <a:lstStyle/>
          <a:p>
            <a:r>
              <a:rPr lang="en-US" altLang="en-US" sz="4000">
                <a:latin typeface="Calibri" charset="0"/>
              </a:rPr>
              <a:t>Reagan &amp; Foreign Policy</a:t>
            </a:r>
          </a:p>
        </p:txBody>
      </p:sp>
      <p:pic>
        <p:nvPicPr>
          <p:cNvPr id="48130" name="Picture 3" descr="20433"/>
          <p:cNvPicPr>
            <a:picLocks noChangeAspect="1" noChangeArrowheads="1"/>
          </p:cNvPicPr>
          <p:nvPr/>
        </p:nvPicPr>
        <p:blipFill>
          <a:blip r:embed="rId3">
            <a:extLst>
              <a:ext uri="{28A0092B-C50C-407E-A947-70E740481C1C}">
                <a14:useLocalDpi xmlns:a14="http://schemas.microsoft.com/office/drawing/2010/main" val="0"/>
              </a:ext>
            </a:extLst>
          </a:blip>
          <a:srcRect l="21107" r="6215"/>
          <a:stretch>
            <a:fillRect/>
          </a:stretch>
        </p:blipFill>
        <p:spPr bwMode="auto">
          <a:xfrm>
            <a:off x="1525589" y="609600"/>
            <a:ext cx="9147175"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0" name="AutoShape 4"/>
          <p:cNvSpPr>
            <a:spLocks noChangeArrowheads="1"/>
          </p:cNvSpPr>
          <p:nvPr/>
        </p:nvSpPr>
        <p:spPr bwMode="auto">
          <a:xfrm>
            <a:off x="4267200" y="76200"/>
            <a:ext cx="6324600" cy="1447800"/>
          </a:xfrm>
          <a:prstGeom prst="wedgeRectCallout">
            <a:avLst>
              <a:gd name="adj1" fmla="val -52106"/>
              <a:gd name="adj2" fmla="val 6973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600">
                <a:latin typeface="Calibri" charset="0"/>
              </a:rPr>
              <a:t>Reagan intervened in Lebanon when violence broke out between Israelis &amp; Arabs in 1982</a:t>
            </a:r>
          </a:p>
        </p:txBody>
      </p:sp>
      <p:sp>
        <p:nvSpPr>
          <p:cNvPr id="357381" name="AutoShape 5"/>
          <p:cNvSpPr>
            <a:spLocks noChangeArrowheads="1"/>
          </p:cNvSpPr>
          <p:nvPr/>
        </p:nvSpPr>
        <p:spPr bwMode="auto">
          <a:xfrm>
            <a:off x="4495800" y="5181600"/>
            <a:ext cx="5943600" cy="1447800"/>
          </a:xfrm>
          <a:prstGeom prst="wedgeRectCallout">
            <a:avLst>
              <a:gd name="adj1" fmla="val 509"/>
              <a:gd name="adj2" fmla="val -28223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600">
                <a:latin typeface="Calibri" charset="0"/>
              </a:rPr>
              <a:t>But, anti-American hostility led a terrorist group to seize </a:t>
            </a:r>
            <a:br>
              <a:rPr lang="en-US" altLang="en-US" sz="3600">
                <a:latin typeface="Calibri" charset="0"/>
              </a:rPr>
            </a:br>
            <a:r>
              <a:rPr lang="en-US" altLang="en-US" sz="3600">
                <a:latin typeface="Calibri" charset="0"/>
              </a:rPr>
              <a:t>6 U.S hostages in Iran in 1983</a:t>
            </a:r>
          </a:p>
        </p:txBody>
      </p:sp>
      <p:pic>
        <p:nvPicPr>
          <p:cNvPr id="357382" name="Picture 6" descr="53366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28600"/>
            <a:ext cx="3400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3" name="AutoShape 7"/>
          <p:cNvSpPr>
            <a:spLocks noChangeArrowheads="1"/>
          </p:cNvSpPr>
          <p:nvPr/>
        </p:nvSpPr>
        <p:spPr bwMode="auto">
          <a:xfrm>
            <a:off x="4572000" y="4114800"/>
            <a:ext cx="5943600" cy="990600"/>
          </a:xfrm>
          <a:prstGeom prst="wedgeRectCallout">
            <a:avLst>
              <a:gd name="adj1" fmla="val -60898"/>
              <a:gd name="adj2" fmla="val -26041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600">
                <a:latin typeface="Calibri" charset="0"/>
              </a:rPr>
              <a:t>Reagan’s response was to </a:t>
            </a:r>
            <a:br>
              <a:rPr lang="en-US" altLang="en-US" sz="3600">
                <a:latin typeface="Calibri" charset="0"/>
              </a:rPr>
            </a:br>
            <a:r>
              <a:rPr lang="en-US" altLang="en-US" sz="3600">
                <a:latin typeface="Calibri" charset="0"/>
              </a:rPr>
              <a:t>“</a:t>
            </a:r>
            <a:r>
              <a:rPr lang="en-US" altLang="en-US" sz="3600" i="1">
                <a:latin typeface="Calibri" charset="0"/>
              </a:rPr>
              <a:t>not negotiate with terrorists</a:t>
            </a:r>
            <a:r>
              <a:rPr lang="en-US" altLang="en-US" sz="3600">
                <a:latin typeface="Calibri" charset="0"/>
              </a:rPr>
              <a:t>”</a:t>
            </a:r>
          </a:p>
        </p:txBody>
      </p:sp>
      <p:sp>
        <p:nvSpPr>
          <p:cNvPr id="357384" name="Text Box 8"/>
          <p:cNvSpPr txBox="1">
            <a:spLocks noChangeArrowheads="1"/>
          </p:cNvSpPr>
          <p:nvPr/>
        </p:nvSpPr>
        <p:spPr bwMode="auto">
          <a:xfrm>
            <a:off x="4191000" y="2743200"/>
            <a:ext cx="3657600" cy="800100"/>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50000"/>
              </a:spcBef>
              <a:buClrTx/>
              <a:buFontTx/>
              <a:buNone/>
              <a:defRPr/>
            </a:pPr>
            <a:r>
              <a:rPr kumimoji="0" lang="en-US" altLang="en-US" sz="4400">
                <a:latin typeface="Calibri" charset="0"/>
              </a:rPr>
              <a:t>Meanwhile…</a:t>
            </a:r>
          </a:p>
        </p:txBody>
      </p:sp>
    </p:spTree>
    <p:extLst>
      <p:ext uri="{BB962C8B-B14F-4D97-AF65-F5344CB8AC3E}">
        <p14:creationId xmlns:p14="http://schemas.microsoft.com/office/powerpoint/2010/main" val="13978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p:cTn id="7" dur="500" fill="hold"/>
                                        <p:tgtEl>
                                          <p:spTgt spid="357380"/>
                                        </p:tgtEl>
                                        <p:attrNameLst>
                                          <p:attrName>ppt_w</p:attrName>
                                        </p:attrNameLst>
                                      </p:cBhvr>
                                      <p:tavLst>
                                        <p:tav tm="0">
                                          <p:val>
                                            <p:fltVal val="0"/>
                                          </p:val>
                                        </p:tav>
                                        <p:tav tm="100000">
                                          <p:val>
                                            <p:strVal val="#ppt_w"/>
                                          </p:val>
                                        </p:tav>
                                      </p:tavLst>
                                    </p:anim>
                                    <p:anim calcmode="lin" valueType="num">
                                      <p:cBhvr>
                                        <p:cTn id="8" dur="500" fill="hold"/>
                                        <p:tgtEl>
                                          <p:spTgt spid="357380"/>
                                        </p:tgtEl>
                                        <p:attrNameLst>
                                          <p:attrName>ppt_h</p:attrName>
                                        </p:attrNameLst>
                                      </p:cBhvr>
                                      <p:tavLst>
                                        <p:tav tm="0">
                                          <p:val>
                                            <p:fltVal val="0"/>
                                          </p:val>
                                        </p:tav>
                                        <p:tav tm="100000">
                                          <p:val>
                                            <p:strVal val="#ppt_h"/>
                                          </p:val>
                                        </p:tav>
                                      </p:tavLst>
                                    </p:anim>
                                    <p:animEffect transition="in" filter="fade">
                                      <p:cBhvr>
                                        <p:cTn id="9" dur="500"/>
                                        <p:tgtEl>
                                          <p:spTgt spid="3573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57380"/>
                                        </p:tgtEl>
                                        <p:attrNameLst>
                                          <p:attrName>ppt_w</p:attrName>
                                        </p:attrNameLst>
                                      </p:cBhvr>
                                      <p:tavLst>
                                        <p:tav tm="0">
                                          <p:val>
                                            <p:strVal val="ppt_w"/>
                                          </p:val>
                                        </p:tav>
                                        <p:tav tm="100000">
                                          <p:val>
                                            <p:fltVal val="0"/>
                                          </p:val>
                                        </p:tav>
                                      </p:tavLst>
                                    </p:anim>
                                    <p:anim calcmode="lin" valueType="num">
                                      <p:cBhvr>
                                        <p:cTn id="14" dur="500"/>
                                        <p:tgtEl>
                                          <p:spTgt spid="357380"/>
                                        </p:tgtEl>
                                        <p:attrNameLst>
                                          <p:attrName>ppt_h</p:attrName>
                                        </p:attrNameLst>
                                      </p:cBhvr>
                                      <p:tavLst>
                                        <p:tav tm="0">
                                          <p:val>
                                            <p:strVal val="ppt_h"/>
                                          </p:val>
                                        </p:tav>
                                        <p:tav tm="100000">
                                          <p:val>
                                            <p:fltVal val="0"/>
                                          </p:val>
                                        </p:tav>
                                      </p:tavLst>
                                    </p:anim>
                                    <p:animEffect transition="out" filter="fade">
                                      <p:cBhvr>
                                        <p:cTn id="15" dur="500"/>
                                        <p:tgtEl>
                                          <p:spTgt spid="357380"/>
                                        </p:tgtEl>
                                      </p:cBhvr>
                                    </p:animEffect>
                                    <p:set>
                                      <p:cBhvr>
                                        <p:cTn id="16" dur="1" fill="hold">
                                          <p:stCondLst>
                                            <p:cond delay="499"/>
                                          </p:stCondLst>
                                        </p:cTn>
                                        <p:tgtEl>
                                          <p:spTgt spid="357380"/>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57381"/>
                                        </p:tgtEl>
                                        <p:attrNameLst>
                                          <p:attrName>style.visibility</p:attrName>
                                        </p:attrNameLst>
                                      </p:cBhvr>
                                      <p:to>
                                        <p:strVal val="visible"/>
                                      </p:to>
                                    </p:set>
                                    <p:anim calcmode="lin" valueType="num">
                                      <p:cBhvr>
                                        <p:cTn id="19" dur="500" fill="hold"/>
                                        <p:tgtEl>
                                          <p:spTgt spid="357381"/>
                                        </p:tgtEl>
                                        <p:attrNameLst>
                                          <p:attrName>ppt_w</p:attrName>
                                        </p:attrNameLst>
                                      </p:cBhvr>
                                      <p:tavLst>
                                        <p:tav tm="0">
                                          <p:val>
                                            <p:fltVal val="0"/>
                                          </p:val>
                                        </p:tav>
                                        <p:tav tm="100000">
                                          <p:val>
                                            <p:strVal val="#ppt_w"/>
                                          </p:val>
                                        </p:tav>
                                      </p:tavLst>
                                    </p:anim>
                                    <p:anim calcmode="lin" valueType="num">
                                      <p:cBhvr>
                                        <p:cTn id="20" dur="500" fill="hold"/>
                                        <p:tgtEl>
                                          <p:spTgt spid="357381"/>
                                        </p:tgtEl>
                                        <p:attrNameLst>
                                          <p:attrName>ppt_h</p:attrName>
                                        </p:attrNameLst>
                                      </p:cBhvr>
                                      <p:tavLst>
                                        <p:tav tm="0">
                                          <p:val>
                                            <p:fltVal val="0"/>
                                          </p:val>
                                        </p:tav>
                                        <p:tav tm="100000">
                                          <p:val>
                                            <p:strVal val="#ppt_h"/>
                                          </p:val>
                                        </p:tav>
                                      </p:tavLst>
                                    </p:anim>
                                    <p:animEffect transition="in" filter="fade">
                                      <p:cBhvr>
                                        <p:cTn id="21" dur="500"/>
                                        <p:tgtEl>
                                          <p:spTgt spid="3573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57382"/>
                                        </p:tgtEl>
                                        <p:attrNameLst>
                                          <p:attrName>style.visibility</p:attrName>
                                        </p:attrNameLst>
                                      </p:cBhvr>
                                      <p:to>
                                        <p:strVal val="visible"/>
                                      </p:to>
                                    </p:set>
                                    <p:animEffect transition="in" filter="fade">
                                      <p:cBhvr>
                                        <p:cTn id="26" dur="2000"/>
                                        <p:tgtEl>
                                          <p:spTgt spid="357382"/>
                                        </p:tgtEl>
                                      </p:cBhvr>
                                    </p:animEffect>
                                  </p:childTnLst>
                                </p:cTn>
                              </p:par>
                            </p:childTnLst>
                          </p:cTn>
                        </p:par>
                        <p:par>
                          <p:cTn id="27" fill="hold" nodeType="afterGroup">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357383"/>
                                        </p:tgtEl>
                                        <p:attrNameLst>
                                          <p:attrName>style.visibility</p:attrName>
                                        </p:attrNameLst>
                                      </p:cBhvr>
                                      <p:to>
                                        <p:strVal val="visible"/>
                                      </p:to>
                                    </p:set>
                                    <p:anim calcmode="lin" valueType="num">
                                      <p:cBhvr>
                                        <p:cTn id="30" dur="500" fill="hold"/>
                                        <p:tgtEl>
                                          <p:spTgt spid="357383"/>
                                        </p:tgtEl>
                                        <p:attrNameLst>
                                          <p:attrName>ppt_w</p:attrName>
                                        </p:attrNameLst>
                                      </p:cBhvr>
                                      <p:tavLst>
                                        <p:tav tm="0">
                                          <p:val>
                                            <p:fltVal val="0"/>
                                          </p:val>
                                        </p:tav>
                                        <p:tav tm="100000">
                                          <p:val>
                                            <p:strVal val="#ppt_w"/>
                                          </p:val>
                                        </p:tav>
                                      </p:tavLst>
                                    </p:anim>
                                    <p:anim calcmode="lin" valueType="num">
                                      <p:cBhvr>
                                        <p:cTn id="31" dur="500" fill="hold"/>
                                        <p:tgtEl>
                                          <p:spTgt spid="357383"/>
                                        </p:tgtEl>
                                        <p:attrNameLst>
                                          <p:attrName>ppt_h</p:attrName>
                                        </p:attrNameLst>
                                      </p:cBhvr>
                                      <p:tavLst>
                                        <p:tav tm="0">
                                          <p:val>
                                            <p:fltVal val="0"/>
                                          </p:val>
                                        </p:tav>
                                        <p:tav tm="100000">
                                          <p:val>
                                            <p:strVal val="#ppt_h"/>
                                          </p:val>
                                        </p:tav>
                                      </p:tavLst>
                                    </p:anim>
                                    <p:animEffect transition="in" filter="fade">
                                      <p:cBhvr>
                                        <p:cTn id="32" dur="500"/>
                                        <p:tgtEl>
                                          <p:spTgt spid="3573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1" nodeType="clickEffect">
                                  <p:stCondLst>
                                    <p:cond delay="0"/>
                                  </p:stCondLst>
                                  <p:childTnLst>
                                    <p:animEffect transition="out" filter="fade">
                                      <p:cBhvr>
                                        <p:cTn id="36" dur="2000"/>
                                        <p:tgtEl>
                                          <p:spTgt spid="357381"/>
                                        </p:tgtEl>
                                      </p:cBhvr>
                                    </p:animEffect>
                                    <p:set>
                                      <p:cBhvr>
                                        <p:cTn id="37" dur="1" fill="hold">
                                          <p:stCondLst>
                                            <p:cond delay="1999"/>
                                          </p:stCondLst>
                                        </p:cTn>
                                        <p:tgtEl>
                                          <p:spTgt spid="3573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357383"/>
                                        </p:tgtEl>
                                      </p:cBhvr>
                                    </p:animEffect>
                                    <p:set>
                                      <p:cBhvr>
                                        <p:cTn id="40" dur="1" fill="hold">
                                          <p:stCondLst>
                                            <p:cond delay="1999"/>
                                          </p:stCondLst>
                                        </p:cTn>
                                        <p:tgtEl>
                                          <p:spTgt spid="35738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57382"/>
                                        </p:tgtEl>
                                      </p:cBhvr>
                                    </p:animEffect>
                                    <p:set>
                                      <p:cBhvr>
                                        <p:cTn id="43" dur="1" fill="hold">
                                          <p:stCondLst>
                                            <p:cond delay="1999"/>
                                          </p:stCondLst>
                                        </p:cTn>
                                        <p:tgtEl>
                                          <p:spTgt spid="357382"/>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57384"/>
                                        </p:tgtEl>
                                        <p:attrNameLst>
                                          <p:attrName>style.visibility</p:attrName>
                                        </p:attrNameLst>
                                      </p:cBhvr>
                                      <p:to>
                                        <p:strVal val="visible"/>
                                      </p:to>
                                    </p:set>
                                    <p:animEffect transition="in" filter="fade">
                                      <p:cBhvr>
                                        <p:cTn id="46" dur="2000"/>
                                        <p:tgtEl>
                                          <p:spTgt spid="357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p:bldP spid="357380" grpId="1" animBg="1"/>
      <p:bldP spid="357381" grpId="0" animBg="1"/>
      <p:bldP spid="357381" grpId="1" animBg="1"/>
      <p:bldP spid="357383" grpId="0" animBg="1"/>
      <p:bldP spid="357383" grpId="1" animBg="1"/>
      <p:bldP spid="3573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1"/>
          </p:nvPr>
        </p:nvSpPr>
        <p:spPr/>
        <p:txBody>
          <a:bodyPr/>
          <a:lstStyle/>
          <a:p>
            <a:endParaRPr lang="en-US" altLang="en-US"/>
          </a:p>
        </p:txBody>
      </p:sp>
      <p:pic>
        <p:nvPicPr>
          <p:cNvPr id="50178" name="Picture 5" descr="20431"/>
          <p:cNvPicPr>
            <a:picLocks noChangeAspect="1" noChangeArrowheads="1"/>
          </p:cNvPicPr>
          <p:nvPr/>
        </p:nvPicPr>
        <p:blipFill>
          <a:blip r:embed="rId3">
            <a:extLst>
              <a:ext uri="{28A0092B-C50C-407E-A947-70E740481C1C}">
                <a14:useLocalDpi xmlns:a14="http://schemas.microsoft.com/office/drawing/2010/main" val="0"/>
              </a:ext>
            </a:extLst>
          </a:blip>
          <a:srcRect t="1515" r="12801" b="6715"/>
          <a:stretch>
            <a:fillRect/>
          </a:stretch>
        </p:blipFill>
        <p:spPr bwMode="auto">
          <a:xfrm>
            <a:off x="1524000" y="6858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6"/>
          <p:cNvSpPr>
            <a:spLocks noChangeArrowheads="1"/>
          </p:cNvSpPr>
          <p:nvPr/>
        </p:nvSpPr>
        <p:spPr bwMode="auto">
          <a:xfrm>
            <a:off x="1524000" y="0"/>
            <a:ext cx="914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lang="en-US" altLang="en-US">
                <a:solidFill>
                  <a:schemeClr val="tx2"/>
                </a:solidFill>
                <a:latin typeface="Calibri" charset="0"/>
              </a:rPr>
              <a:t>Reagan &amp; Foreign Policy</a:t>
            </a:r>
          </a:p>
        </p:txBody>
      </p:sp>
      <p:sp>
        <p:nvSpPr>
          <p:cNvPr id="332807" name="Text Box 7"/>
          <p:cNvSpPr txBox="1">
            <a:spLocks noChangeArrowheads="1"/>
          </p:cNvSpPr>
          <p:nvPr/>
        </p:nvSpPr>
        <p:spPr bwMode="auto">
          <a:xfrm>
            <a:off x="3200400" y="2670176"/>
            <a:ext cx="6172200" cy="1520825"/>
          </a:xfrm>
          <a:prstGeom prst="rect">
            <a:avLst/>
          </a:prstGeom>
          <a:solidFill>
            <a:srgbClr val="FF99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latin typeface="Calibri" charset="0"/>
              </a:rPr>
              <a:t>…Reagan committed to fighting communism &amp; maintaining order in Latin America</a:t>
            </a:r>
          </a:p>
        </p:txBody>
      </p:sp>
      <p:sp>
        <p:nvSpPr>
          <p:cNvPr id="332808" name="AutoShape 8"/>
          <p:cNvSpPr>
            <a:spLocks noChangeArrowheads="1"/>
          </p:cNvSpPr>
          <p:nvPr/>
        </p:nvSpPr>
        <p:spPr bwMode="auto">
          <a:xfrm>
            <a:off x="2286000" y="152400"/>
            <a:ext cx="8153400" cy="1066800"/>
          </a:xfrm>
          <a:prstGeom prst="wedgeRectCallout">
            <a:avLst>
              <a:gd name="adj1" fmla="val -12773"/>
              <a:gd name="adj2" fmla="val 42961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kumimoji="0" lang="en-US" altLang="en-US" sz="3600" dirty="0">
                <a:latin typeface="Calibri" charset="0"/>
              </a:rPr>
              <a:t>In 1979, a communist group came to power in Nicaragua</a:t>
            </a:r>
          </a:p>
        </p:txBody>
      </p:sp>
      <p:sp>
        <p:nvSpPr>
          <p:cNvPr id="332810" name="AutoShape 10"/>
          <p:cNvSpPr>
            <a:spLocks noChangeArrowheads="1"/>
          </p:cNvSpPr>
          <p:nvPr/>
        </p:nvSpPr>
        <p:spPr bwMode="auto">
          <a:xfrm>
            <a:off x="1676400" y="1295400"/>
            <a:ext cx="5181600" cy="1905000"/>
          </a:xfrm>
          <a:prstGeom prst="wedgeRectCallout">
            <a:avLst>
              <a:gd name="adj1" fmla="val 26074"/>
              <a:gd name="adj2" fmla="val 15666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kumimoji="0" lang="en-US" altLang="en-US" sz="3600">
                <a:latin typeface="Calibri" charset="0"/>
              </a:rPr>
              <a:t>Congress denied Reagan’s plea to help Nicaraguan counter-revolutionaries (Contras) take back power</a:t>
            </a:r>
          </a:p>
        </p:txBody>
      </p:sp>
      <p:pic>
        <p:nvPicPr>
          <p:cNvPr id="332812" name="Picture 12"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371600"/>
            <a:ext cx="3716338"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32807"/>
                                        </p:tgtEl>
                                      </p:cBhvr>
                                    </p:animEffect>
                                    <p:set>
                                      <p:cBhvr>
                                        <p:cTn id="7" dur="1" fill="hold">
                                          <p:stCondLst>
                                            <p:cond delay="1999"/>
                                          </p:stCondLst>
                                        </p:cTn>
                                        <p:tgtEl>
                                          <p:spTgt spid="33280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32808"/>
                                        </p:tgtEl>
                                        <p:attrNameLst>
                                          <p:attrName>style.visibility</p:attrName>
                                        </p:attrNameLst>
                                      </p:cBhvr>
                                      <p:to>
                                        <p:strVal val="visible"/>
                                      </p:to>
                                    </p:set>
                                    <p:animEffect transition="in" filter="fade">
                                      <p:cBhvr>
                                        <p:cTn id="10" dur="2000"/>
                                        <p:tgtEl>
                                          <p:spTgt spid="3328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2810"/>
                                        </p:tgtEl>
                                        <p:attrNameLst>
                                          <p:attrName>style.visibility</p:attrName>
                                        </p:attrNameLst>
                                      </p:cBhvr>
                                      <p:to>
                                        <p:strVal val="visible"/>
                                      </p:to>
                                    </p:set>
                                    <p:animEffect transition="in" filter="fade">
                                      <p:cBhvr>
                                        <p:cTn id="15" dur="2000"/>
                                        <p:tgtEl>
                                          <p:spTgt spid="332810"/>
                                        </p:tgtEl>
                                      </p:cBhvr>
                                    </p:animEffect>
                                  </p:childTnLst>
                                </p:cTn>
                              </p:par>
                              <p:par>
                                <p:cTn id="16" presetID="10" presetClass="entr" presetSubtype="0" fill="hold" nodeType="withEffect">
                                  <p:stCondLst>
                                    <p:cond delay="0"/>
                                  </p:stCondLst>
                                  <p:childTnLst>
                                    <p:set>
                                      <p:cBhvr>
                                        <p:cTn id="17" dur="1" fill="hold">
                                          <p:stCondLst>
                                            <p:cond delay="0"/>
                                          </p:stCondLst>
                                        </p:cTn>
                                        <p:tgtEl>
                                          <p:spTgt spid="332812"/>
                                        </p:tgtEl>
                                        <p:attrNameLst>
                                          <p:attrName>style.visibility</p:attrName>
                                        </p:attrNameLst>
                                      </p:cBhvr>
                                      <p:to>
                                        <p:strVal val="visible"/>
                                      </p:to>
                                    </p:set>
                                    <p:animEffect transition="in" filter="fade">
                                      <p:cBhvr>
                                        <p:cTn id="18" dur="2000"/>
                                        <p:tgtEl>
                                          <p:spTgt spid="332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7" grpId="0" animBg="1"/>
      <p:bldP spid="332808" grpId="0" animBg="1"/>
      <p:bldP spid="3328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20433"/>
          <p:cNvPicPr>
            <a:picLocks noChangeAspect="1" noChangeArrowheads="1"/>
          </p:cNvPicPr>
          <p:nvPr/>
        </p:nvPicPr>
        <p:blipFill>
          <a:blip r:embed="rId2">
            <a:extLst>
              <a:ext uri="{28A0092B-C50C-407E-A947-70E740481C1C}">
                <a14:useLocalDpi xmlns:a14="http://schemas.microsoft.com/office/drawing/2010/main" val="0"/>
              </a:ext>
            </a:extLst>
          </a:blip>
          <a:srcRect l="26361" r="6215"/>
          <a:stretch>
            <a:fillRect/>
          </a:stretch>
        </p:blipFill>
        <p:spPr bwMode="auto">
          <a:xfrm>
            <a:off x="1524000" y="1"/>
            <a:ext cx="61722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5" descr="20431"/>
          <p:cNvPicPr>
            <a:picLocks noChangeAspect="1" noChangeArrowheads="1"/>
          </p:cNvPicPr>
          <p:nvPr/>
        </p:nvPicPr>
        <p:blipFill>
          <a:blip r:embed="rId3">
            <a:extLst>
              <a:ext uri="{28A0092B-C50C-407E-A947-70E740481C1C}">
                <a14:useLocalDpi xmlns:a14="http://schemas.microsoft.com/office/drawing/2010/main" val="0"/>
              </a:ext>
            </a:extLst>
          </a:blip>
          <a:srcRect t="1515" r="35335" b="12752"/>
          <a:stretch>
            <a:fillRect/>
          </a:stretch>
        </p:blipFill>
        <p:spPr bwMode="auto">
          <a:xfrm>
            <a:off x="5638800" y="2528888"/>
            <a:ext cx="50292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13"/>
          <p:cNvSpPr txBox="1">
            <a:spLocks noChangeArrowheads="1"/>
          </p:cNvSpPr>
          <p:nvPr/>
        </p:nvSpPr>
        <p:spPr bwMode="auto">
          <a:xfrm>
            <a:off x="9220200" y="646114"/>
            <a:ext cx="1447800" cy="11064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2600">
                <a:latin typeface="Calibri" charset="0"/>
              </a:rPr>
              <a:t>Six hostages in Iran </a:t>
            </a:r>
          </a:p>
        </p:txBody>
      </p:sp>
      <p:sp>
        <p:nvSpPr>
          <p:cNvPr id="334862" name="AutoShape 14"/>
          <p:cNvSpPr>
            <a:spLocks noChangeArrowheads="1"/>
          </p:cNvSpPr>
          <p:nvPr/>
        </p:nvSpPr>
        <p:spPr bwMode="auto">
          <a:xfrm>
            <a:off x="6019800" y="228600"/>
            <a:ext cx="3200400" cy="2667000"/>
          </a:xfrm>
          <a:prstGeom prst="wedgeRectCallout">
            <a:avLst>
              <a:gd name="adj1" fmla="val -60269"/>
              <a:gd name="adj2" fmla="val -9227"/>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defRPr/>
            </a:pPr>
            <a:endParaRPr kumimoji="0" lang="en-US" altLang="en-US" sz="1800">
              <a:latin typeface="Calibri" charset="0"/>
            </a:endParaRPr>
          </a:p>
        </p:txBody>
      </p:sp>
      <p:pic>
        <p:nvPicPr>
          <p:cNvPr id="334863" name="Picture 15" descr="Iran_hostage_crisis"/>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7976"/>
            <a:ext cx="3048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16"/>
          <p:cNvSpPr txBox="1">
            <a:spLocks noChangeArrowheads="1"/>
          </p:cNvSpPr>
          <p:nvPr/>
        </p:nvSpPr>
        <p:spPr bwMode="auto">
          <a:xfrm>
            <a:off x="2209800" y="5937250"/>
            <a:ext cx="1676400" cy="7683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2600">
                <a:latin typeface="Calibri" charset="0"/>
              </a:rPr>
              <a:t>Contras in Nicaragua </a:t>
            </a:r>
          </a:p>
        </p:txBody>
      </p:sp>
      <p:sp>
        <p:nvSpPr>
          <p:cNvPr id="334868" name="Text Box 20"/>
          <p:cNvSpPr txBox="1">
            <a:spLocks noChangeArrowheads="1"/>
          </p:cNvSpPr>
          <p:nvPr/>
        </p:nvSpPr>
        <p:spPr bwMode="auto">
          <a:xfrm>
            <a:off x="1524000" y="2971801"/>
            <a:ext cx="9144000" cy="106362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latin typeface="Calibri" charset="0"/>
              </a:rPr>
              <a:t>The Reagan administration developed a plan to solve both the problem in Iran &amp; in Nicaragua </a:t>
            </a:r>
          </a:p>
        </p:txBody>
      </p:sp>
      <p:pic>
        <p:nvPicPr>
          <p:cNvPr id="334870" name="Picture 22" descr="MCj041036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9088"/>
            <a:ext cx="3200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74" name="AutoShape 26"/>
          <p:cNvSpPr>
            <a:spLocks noChangeArrowheads="1"/>
          </p:cNvSpPr>
          <p:nvPr/>
        </p:nvSpPr>
        <p:spPr bwMode="auto">
          <a:xfrm>
            <a:off x="1524000" y="1600200"/>
            <a:ext cx="4572000" cy="2438400"/>
          </a:xfrm>
          <a:prstGeom prst="wedgeRectCallout">
            <a:avLst>
              <a:gd name="adj1" fmla="val 100454"/>
              <a:gd name="adj2" fmla="val 121028"/>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defRPr/>
            </a:pPr>
            <a:r>
              <a:rPr kumimoji="0" lang="en-US" altLang="en-US" sz="3300" dirty="0">
                <a:latin typeface="Calibri" charset="0"/>
              </a:rPr>
              <a:t>The government then gave money from the profits of the arms sales to Iran to anti-communist Contras in Nicaragua </a:t>
            </a:r>
          </a:p>
        </p:txBody>
      </p:sp>
      <p:sp>
        <p:nvSpPr>
          <p:cNvPr id="41995" name="AutoShape 29"/>
          <p:cNvSpPr>
            <a:spLocks noChangeArrowheads="1"/>
          </p:cNvSpPr>
          <p:nvPr/>
        </p:nvSpPr>
        <p:spPr bwMode="auto">
          <a:xfrm>
            <a:off x="3962400" y="4114800"/>
            <a:ext cx="2514600" cy="2667000"/>
          </a:xfrm>
          <a:prstGeom prst="wedgeRectCallout">
            <a:avLst>
              <a:gd name="adj1" fmla="val 128852"/>
              <a:gd name="adj2" fmla="val 1922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defRPr/>
            </a:pPr>
            <a:endParaRPr kumimoji="0" lang="en-US" altLang="en-US" sz="1800">
              <a:latin typeface="Calibri" charset="0"/>
            </a:endParaRPr>
          </a:p>
        </p:txBody>
      </p:sp>
      <p:pic>
        <p:nvPicPr>
          <p:cNvPr id="52235" name="Picture 30" descr="21"/>
          <p:cNvPicPr>
            <a:picLocks noChangeAspect="1" noChangeArrowheads="1"/>
          </p:cNvPicPr>
          <p:nvPr/>
        </p:nvPicPr>
        <p:blipFill>
          <a:blip r:embed="rId6">
            <a:extLst>
              <a:ext uri="{28A0092B-C50C-407E-A947-70E740481C1C}">
                <a14:useLocalDpi xmlns:a14="http://schemas.microsoft.com/office/drawing/2010/main" val="0"/>
              </a:ext>
            </a:extLst>
          </a:blip>
          <a:srcRect t="22240"/>
          <a:stretch>
            <a:fillRect/>
          </a:stretch>
        </p:blipFill>
        <p:spPr bwMode="auto">
          <a:xfrm>
            <a:off x="4038600" y="4191000"/>
            <a:ext cx="2317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sp>
        <p:nvSpPr>
          <p:cNvPr id="334879" name="AutoShape 31"/>
          <p:cNvSpPr>
            <a:spLocks noChangeArrowheads="1"/>
          </p:cNvSpPr>
          <p:nvPr/>
        </p:nvSpPr>
        <p:spPr bwMode="auto">
          <a:xfrm>
            <a:off x="1790700" y="2873375"/>
            <a:ext cx="8153400" cy="1524000"/>
          </a:xfrm>
          <a:prstGeom prst="wedgeRectCallout">
            <a:avLst>
              <a:gd name="adj1" fmla="val -4963"/>
              <a:gd name="adj2" fmla="val -142708"/>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defRPr/>
            </a:pPr>
            <a:r>
              <a:rPr kumimoji="0" lang="en-US" altLang="en-US" sz="3600" dirty="0">
                <a:latin typeface="Calibri" charset="0"/>
              </a:rPr>
              <a:t>The government illegally sold Iran weapons in exchange for the release of the 6 hostages (arms for hostages)</a:t>
            </a:r>
          </a:p>
        </p:txBody>
      </p:sp>
      <p:pic>
        <p:nvPicPr>
          <p:cNvPr id="334880" name="Picture 32" descr="MCj0439600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8600"/>
            <a:ext cx="32766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5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868"/>
                                        </p:tgtEl>
                                        <p:attrNameLst>
                                          <p:attrName>style.visibility</p:attrName>
                                        </p:attrNameLst>
                                      </p:cBhvr>
                                      <p:to>
                                        <p:strVal val="visible"/>
                                      </p:to>
                                    </p:set>
                                    <p:animEffect transition="in" filter="fade">
                                      <p:cBhvr>
                                        <p:cTn id="7" dur="2000"/>
                                        <p:tgtEl>
                                          <p:spTgt spid="334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334868"/>
                                        </p:tgtEl>
                                      </p:cBhvr>
                                    </p:animEffect>
                                    <p:set>
                                      <p:cBhvr>
                                        <p:cTn id="12" dur="1" fill="hold">
                                          <p:stCondLst>
                                            <p:cond delay="1999"/>
                                          </p:stCondLst>
                                        </p:cTn>
                                        <p:tgtEl>
                                          <p:spTgt spid="33486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34879"/>
                                        </p:tgtEl>
                                        <p:attrNameLst>
                                          <p:attrName>style.visibility</p:attrName>
                                        </p:attrNameLst>
                                      </p:cBhvr>
                                      <p:to>
                                        <p:strVal val="visible"/>
                                      </p:to>
                                    </p:set>
                                    <p:animEffect transition="in" filter="fade">
                                      <p:cBhvr>
                                        <p:cTn id="15" dur="2000"/>
                                        <p:tgtEl>
                                          <p:spTgt spid="334879"/>
                                        </p:tgtEl>
                                      </p:cBhvr>
                                    </p:animEffect>
                                  </p:childTnLst>
                                </p:cTn>
                              </p:par>
                            </p:childTnLst>
                          </p:cTn>
                        </p:par>
                        <p:par>
                          <p:cTn id="16" fill="hold" nodeType="afterGroup">
                            <p:stCondLst>
                              <p:cond delay="2000"/>
                            </p:stCondLst>
                            <p:childTnLst>
                              <p:par>
                                <p:cTn id="17" presetID="10" presetClass="exit" presetSubtype="0" fill="hold" nodeType="afterEffect">
                                  <p:stCondLst>
                                    <p:cond delay="0"/>
                                  </p:stCondLst>
                                  <p:childTnLst>
                                    <p:animEffect transition="out" filter="fade">
                                      <p:cBhvr>
                                        <p:cTn id="18" dur="2000"/>
                                        <p:tgtEl>
                                          <p:spTgt spid="334863"/>
                                        </p:tgtEl>
                                      </p:cBhvr>
                                    </p:animEffect>
                                    <p:set>
                                      <p:cBhvr>
                                        <p:cTn id="19" dur="1" fill="hold">
                                          <p:stCondLst>
                                            <p:cond delay="1999"/>
                                          </p:stCondLst>
                                        </p:cTn>
                                        <p:tgtEl>
                                          <p:spTgt spid="33486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34870"/>
                                        </p:tgtEl>
                                        <p:attrNameLst>
                                          <p:attrName>style.visibility</p:attrName>
                                        </p:attrNameLst>
                                      </p:cBhvr>
                                      <p:to>
                                        <p:strVal val="visible"/>
                                      </p:to>
                                    </p:set>
                                    <p:animEffect transition="in" filter="fade">
                                      <p:cBhvr>
                                        <p:cTn id="22" dur="2000"/>
                                        <p:tgtEl>
                                          <p:spTgt spid="3348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2000"/>
                                        <p:tgtEl>
                                          <p:spTgt spid="334879"/>
                                        </p:tgtEl>
                                      </p:cBhvr>
                                    </p:animEffect>
                                    <p:set>
                                      <p:cBhvr>
                                        <p:cTn id="27" dur="1" fill="hold">
                                          <p:stCondLst>
                                            <p:cond delay="1999"/>
                                          </p:stCondLst>
                                        </p:cTn>
                                        <p:tgtEl>
                                          <p:spTgt spid="33487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34874"/>
                                        </p:tgtEl>
                                        <p:attrNameLst>
                                          <p:attrName>style.visibility</p:attrName>
                                        </p:attrNameLst>
                                      </p:cBhvr>
                                      <p:to>
                                        <p:strVal val="visible"/>
                                      </p:to>
                                    </p:set>
                                    <p:animEffect transition="in" filter="fade">
                                      <p:cBhvr>
                                        <p:cTn id="30" dur="2000"/>
                                        <p:tgtEl>
                                          <p:spTgt spid="3348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34880"/>
                                        </p:tgtEl>
                                        <p:attrNameLst>
                                          <p:attrName>style.visibility</p:attrName>
                                        </p:attrNameLst>
                                      </p:cBhvr>
                                      <p:to>
                                        <p:strVal val="visible"/>
                                      </p:to>
                                    </p:set>
                                    <p:animEffect transition="in" filter="fade">
                                      <p:cBhvr>
                                        <p:cTn id="35" dur="2000"/>
                                        <p:tgtEl>
                                          <p:spTgt spid="334880"/>
                                        </p:tgtEl>
                                      </p:cBhvr>
                                    </p:animEffect>
                                  </p:childTnLst>
                                </p:cTn>
                              </p:par>
                              <p:par>
                                <p:cTn id="36" presetID="10" presetClass="exit" presetSubtype="0" fill="hold" nodeType="withEffect">
                                  <p:stCondLst>
                                    <p:cond delay="0"/>
                                  </p:stCondLst>
                                  <p:childTnLst>
                                    <p:animEffect transition="out" filter="fade">
                                      <p:cBhvr>
                                        <p:cTn id="37" dur="2000"/>
                                        <p:tgtEl>
                                          <p:spTgt spid="334870"/>
                                        </p:tgtEl>
                                      </p:cBhvr>
                                    </p:animEffect>
                                    <p:set>
                                      <p:cBhvr>
                                        <p:cTn id="38" dur="1" fill="hold">
                                          <p:stCondLst>
                                            <p:cond delay="1999"/>
                                          </p:stCondLst>
                                        </p:cTn>
                                        <p:tgtEl>
                                          <p:spTgt spid="33487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334862"/>
                                        </p:tgtEl>
                                      </p:cBhvr>
                                    </p:animEffect>
                                    <p:set>
                                      <p:cBhvr>
                                        <p:cTn id="41" dur="1" fill="hold">
                                          <p:stCondLst>
                                            <p:cond delay="1999"/>
                                          </p:stCondLst>
                                        </p:cTn>
                                        <p:tgtEl>
                                          <p:spTgt spid="334862"/>
                                        </p:tgtEl>
                                        <p:attrNameLst>
                                          <p:attrName>style.visibility</p:attrName>
                                        </p:attrNameLst>
                                      </p:cBhvr>
                                      <p:to>
                                        <p:strVal val="hidden"/>
                                      </p:to>
                                    </p:set>
                                  </p:childTnLst>
                                </p:cTn>
                              </p:par>
                            </p:childTnLst>
                          </p:cTn>
                        </p:par>
                        <p:par>
                          <p:cTn id="42" fill="hold" nodeType="afterGroup">
                            <p:stCondLst>
                              <p:cond delay="2000"/>
                            </p:stCondLst>
                            <p:childTnLst>
                              <p:par>
                                <p:cTn id="43" presetID="0" presetClass="path" presetSubtype="0" accel="50000" decel="50000" fill="hold" nodeType="afterEffect">
                                  <p:stCondLst>
                                    <p:cond delay="0"/>
                                  </p:stCondLst>
                                  <p:childTnLst>
                                    <p:animMotion origin="layout" path="M -0.00625 1.85185E-6 C 0.02448 0.00092 0.05521 0.00023 0.08594 0.00254 C 0.08959 0.00278 0.09289 0.00602 0.09636 0.00764 C 0.10295 0.01088 0.11025 0.00926 0.11719 0.01018 C 0.12934 0.01875 0.14236 0.0243 0.15556 0.02824 C 0.1625 0.03518 0.17049 0.03981 0.17813 0.04606 C 0.18386 0.05092 0.18959 0.05694 0.19549 0.06157 C 0.19705 0.06273 0.19914 0.06273 0.2007 0.06412 C 0.20504 0.06782 0.21511 0.07893 0.21997 0.08449 C 0.23004 0.0956 0.24132 0.10416 0.25122 0.11528 C 0.26181 0.12708 0.27795 0.14977 0.29115 0.15625 C 0.29983 0.16921 0.30556 0.17731 0.31216 0.19236 C 0.31632 0.20185 0.31667 0.21759 0.3191 0.22824 C 0.32917 0.33217 0.3224 0.25532 0.3191 0.51018 C 0.31893 0.52384 0.30868 0.53495 0.30348 0.54352 C 0.28924 0.5669 0.2816 0.60486 0.25643 0.60509 C 0.14914 0.60602 0.04184 0.60509 -0.06545 0.60509 " pathEditMode="relative" rAng="0" ptsTypes="ffffffffffffffffA">
                                      <p:cBhvr>
                                        <p:cTn id="44" dur="3000" fill="hold"/>
                                        <p:tgtEl>
                                          <p:spTgt spid="334880"/>
                                        </p:tgtEl>
                                        <p:attrNameLst>
                                          <p:attrName>ppt_x</p:attrName>
                                          <p:attrName>ppt_y</p:attrName>
                                        </p:attrNameLst>
                                      </p:cBhvr>
                                      <p:rCtr x="13802" y="3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2" grpId="0" animBg="1"/>
      <p:bldP spid="334868" grpId="0" animBg="1"/>
      <p:bldP spid="334868" grpId="1" animBg="1"/>
      <p:bldP spid="334874" grpId="0" animBg="1"/>
      <p:bldP spid="33487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4301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53251" name="Rectangle 4"/>
          <p:cNvSpPr>
            <a:spLocks noGrp="1" noChangeArrowheads="1"/>
          </p:cNvSpPr>
          <p:nvPr>
            <p:ph type="title"/>
          </p:nvPr>
        </p:nvSpPr>
        <p:spPr>
          <a:xfrm>
            <a:off x="1524000" y="0"/>
            <a:ext cx="8915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en-US" b="1">
                <a:solidFill>
                  <a:srgbClr val="FF0000"/>
                </a:solidFill>
                <a:latin typeface="Calibri" charset="0"/>
              </a:rPr>
              <a:t>The Iran-Contra Affair (1987)</a:t>
            </a:r>
          </a:p>
        </p:txBody>
      </p:sp>
      <p:sp>
        <p:nvSpPr>
          <p:cNvPr id="36869" name="Rectangle 5"/>
          <p:cNvSpPr>
            <a:spLocks noGrp="1" noChangeArrowheads="1"/>
          </p:cNvSpPr>
          <p:nvPr>
            <p:ph type="body" idx="1"/>
          </p:nvPr>
        </p:nvSpPr>
        <p:spPr>
          <a:xfrm>
            <a:off x="1524000" y="685800"/>
            <a:ext cx="5105400" cy="2514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lnSpcReduction="10000"/>
          </a:bodyPr>
          <a:lstStyle/>
          <a:p>
            <a:pPr marL="0" indent="0" algn="ctr">
              <a:buNone/>
              <a:defRPr/>
            </a:pPr>
            <a:r>
              <a:rPr lang="en-US" sz="3600" dirty="0">
                <a:latin typeface="Calibri" pitchFamily="34" charset="0"/>
              </a:rPr>
              <a:t>These illegal activities were discovered &amp; became the </a:t>
            </a:r>
            <a:r>
              <a:rPr lang="en-US" sz="3600" b="1" u="sng" dirty="0">
                <a:effectLst>
                  <a:outerShdw blurRad="38100" dist="38100" dir="2700000" algn="tl">
                    <a:srgbClr val="C0C0C0"/>
                  </a:outerShdw>
                </a:effectLst>
                <a:latin typeface="Calibri" pitchFamily="34" charset="0"/>
                <a:hlinkClick r:id="rId3"/>
              </a:rPr>
              <a:t>Iran-Contra </a:t>
            </a:r>
            <a:r>
              <a:rPr lang="en-US" sz="3600" b="1" dirty="0">
                <a:effectLst>
                  <a:outerShdw blurRad="38100" dist="38100" dir="2700000" algn="tl">
                    <a:srgbClr val="C0C0C0"/>
                  </a:outerShdw>
                </a:effectLst>
                <a:latin typeface="Calibri" pitchFamily="34" charset="0"/>
                <a:hlinkClick r:id="rId3"/>
              </a:rPr>
              <a:t>Affair</a:t>
            </a:r>
            <a:r>
              <a:rPr lang="en-US" sz="3600" dirty="0">
                <a:effectLst>
                  <a:outerShdw blurRad="38100" dist="38100" dir="2700000" algn="tl">
                    <a:srgbClr val="C0C0C0"/>
                  </a:outerShdw>
                </a:effectLst>
                <a:latin typeface="Calibri" pitchFamily="34" charset="0"/>
              </a:rPr>
              <a:t> (hurt </a:t>
            </a:r>
            <a:r>
              <a:rPr lang="en-US" sz="3600" dirty="0">
                <a:latin typeface="Calibri" pitchFamily="34" charset="0"/>
              </a:rPr>
              <a:t>Reagan administration)</a:t>
            </a:r>
          </a:p>
        </p:txBody>
      </p:sp>
      <p:sp>
        <p:nvSpPr>
          <p:cNvPr id="43014" name="Text Box 17"/>
          <p:cNvSpPr txBox="1">
            <a:spLocks noChangeArrowheads="1"/>
          </p:cNvSpPr>
          <p:nvPr/>
        </p:nvSpPr>
        <p:spPr bwMode="auto">
          <a:xfrm>
            <a:off x="1524000" y="3200400"/>
            <a:ext cx="53340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dirty="0">
                <a:solidFill>
                  <a:schemeClr val="folHlink"/>
                </a:solidFill>
                <a:latin typeface="Calibri" charset="0"/>
              </a:rPr>
              <a:t>Reagan said he had no knowledge of the scandal </a:t>
            </a:r>
            <a:br>
              <a:rPr kumimoji="0" lang="en-US" altLang="en-US" sz="3600" dirty="0">
                <a:solidFill>
                  <a:schemeClr val="folHlink"/>
                </a:solidFill>
                <a:latin typeface="Calibri" charset="0"/>
              </a:rPr>
            </a:br>
            <a:r>
              <a:rPr kumimoji="0" lang="en-US" altLang="en-US" sz="3600" dirty="0">
                <a:solidFill>
                  <a:schemeClr val="folHlink"/>
                </a:solidFill>
                <a:latin typeface="Calibri" charset="0"/>
              </a:rPr>
              <a:t>&amp; some admitted </a:t>
            </a:r>
            <a:br>
              <a:rPr kumimoji="0" lang="en-US" altLang="en-US" sz="3600" dirty="0">
                <a:solidFill>
                  <a:schemeClr val="folHlink"/>
                </a:solidFill>
                <a:latin typeface="Calibri" charset="0"/>
              </a:rPr>
            </a:br>
            <a:r>
              <a:rPr kumimoji="0" lang="en-US" altLang="en-US" sz="3600" dirty="0">
                <a:solidFill>
                  <a:schemeClr val="folHlink"/>
                </a:solidFill>
                <a:latin typeface="Calibri" charset="0"/>
              </a:rPr>
              <a:t>to running the operation behind the president’s back </a:t>
            </a:r>
          </a:p>
        </p:txBody>
      </p:sp>
      <p:sp>
        <p:nvSpPr>
          <p:cNvPr id="43015" name="Text Box 18"/>
          <p:cNvSpPr txBox="1">
            <a:spLocks noChangeArrowheads="1"/>
          </p:cNvSpPr>
          <p:nvPr/>
        </p:nvSpPr>
        <p:spPr bwMode="auto">
          <a:xfrm>
            <a:off x="1524000" y="5715000"/>
            <a:ext cx="54102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200" dirty="0">
                <a:solidFill>
                  <a:srgbClr val="0000CC"/>
                </a:solidFill>
                <a:latin typeface="Calibri" charset="0"/>
              </a:rPr>
              <a:t>Reagan escaped from the scandal</a:t>
            </a:r>
          </a:p>
        </p:txBody>
      </p:sp>
      <p:pic>
        <p:nvPicPr>
          <p:cNvPr id="53255" name="Picture 19" descr="Photograph:Lieutenant Colonel Oliver North played a prominent role in the U.S. political scandal known as the Iran-contra affair. During Ronald Reagan's presidency, North and other staff members of the National Security Council became involved in a plan to sell weapons to Iran and to use some of the proceeds to fund rebels fighting the government in Nicarag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514" y="1143000"/>
            <a:ext cx="3773487" cy="5238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030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2678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US" altLang="x-none" sz="2400" b="1" u="sng" dirty="0">
                <a:solidFill>
                  <a:srgbClr val="FF0000"/>
                </a:solidFill>
                <a:latin typeface="Verdana" charset="0"/>
              </a:rPr>
              <a:t>Invasion of Grenada (September, 1983)</a:t>
            </a:r>
            <a:endParaRPr lang="en-US" altLang="x-none" sz="2400" u="sng" dirty="0">
              <a:solidFill>
                <a:srgbClr val="FF0000"/>
              </a:solidFill>
              <a:latin typeface="Verdana" charset="0"/>
            </a:endParaRPr>
          </a:p>
          <a:p>
            <a:pPr eaLnBrk="1" hangingPunct="1">
              <a:spcBef>
                <a:spcPct val="30000"/>
              </a:spcBef>
              <a:buFontTx/>
              <a:buChar char="•"/>
              <a:defRPr/>
            </a:pPr>
            <a:r>
              <a:rPr lang="en-US" altLang="x-none" sz="2000" dirty="0">
                <a:solidFill>
                  <a:srgbClr val="FF0000"/>
                </a:solidFill>
                <a:latin typeface="Verdana" charset="0"/>
              </a:rPr>
              <a:t> 1983 Communist coup stranded 800 U.S. medical students.</a:t>
            </a:r>
          </a:p>
          <a:p>
            <a:pPr eaLnBrk="1" hangingPunct="1">
              <a:spcBef>
                <a:spcPct val="30000"/>
              </a:spcBef>
              <a:buFontTx/>
              <a:buChar char="•"/>
              <a:defRPr/>
            </a:pPr>
            <a:r>
              <a:rPr lang="en-US" altLang="x-none" sz="2000" dirty="0">
                <a:solidFill>
                  <a:srgbClr val="FF0000"/>
                </a:solidFill>
                <a:latin typeface="Verdana" charset="0"/>
              </a:rPr>
              <a:t> Cuba’s role and students’ safety concerned Reagan.</a:t>
            </a:r>
          </a:p>
          <a:p>
            <a:pPr eaLnBrk="1" hangingPunct="1">
              <a:spcBef>
                <a:spcPct val="30000"/>
              </a:spcBef>
              <a:buFontTx/>
              <a:buChar char="•"/>
              <a:defRPr/>
            </a:pPr>
            <a:r>
              <a:rPr lang="en-US" altLang="x-none" sz="2000" dirty="0">
                <a:solidFill>
                  <a:srgbClr val="FF0000"/>
                </a:solidFill>
                <a:latin typeface="Verdana" charset="0"/>
              </a:rPr>
              <a:t> Reagan sent in soldiers who took the island in two days with a loss of 19 soldiers.</a:t>
            </a:r>
          </a:p>
          <a:p>
            <a:pPr eaLnBrk="1" hangingPunct="1">
              <a:spcBef>
                <a:spcPct val="30000"/>
              </a:spcBef>
              <a:buFontTx/>
              <a:buChar char="•"/>
              <a:defRPr/>
            </a:pPr>
            <a:r>
              <a:rPr lang="en-US" altLang="x-none" sz="2000" dirty="0">
                <a:solidFill>
                  <a:srgbClr val="FF0000"/>
                </a:solidFill>
                <a:latin typeface="Verdana" charset="0"/>
              </a:rPr>
              <a:t> </a:t>
            </a:r>
            <a:r>
              <a:rPr lang="en-US" sz="2000" dirty="0">
                <a:solidFill>
                  <a:srgbClr val="FF0000"/>
                </a:solidFill>
                <a:latin typeface="Verdana" charset="0"/>
                <a:ea typeface="Verdana" charset="0"/>
                <a:cs typeface="Verdana" charset="0"/>
              </a:rPr>
              <a:t>The invasion resulted in the appointment of an interim government, followed by democratic elections in 1984. </a:t>
            </a:r>
            <a:endParaRPr lang="en-US" altLang="x-none" sz="2000" dirty="0">
              <a:solidFill>
                <a:srgbClr val="FF0000"/>
              </a:solidFill>
              <a:latin typeface="Verdana" charset="0"/>
              <a:ea typeface="Verdana" charset="0"/>
              <a:cs typeface="Verdana" charset="0"/>
            </a:endParaRPr>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09864"/>
            <a:ext cx="5638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709863"/>
            <a:ext cx="348773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648200"/>
            <a:ext cx="348773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563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0" y="0"/>
            <a:ext cx="9144000" cy="914400"/>
          </a:xfrm>
        </p:spPr>
        <p:txBody>
          <a:bodyPr/>
          <a:lstStyle/>
          <a:p>
            <a:r>
              <a:rPr lang="en-US" altLang="en-US" sz="4000" b="1">
                <a:solidFill>
                  <a:srgbClr val="FF0000"/>
                </a:solidFill>
                <a:latin typeface="Calibri" charset="0"/>
              </a:rPr>
              <a:t>Ending the Cold War! </a:t>
            </a:r>
          </a:p>
        </p:txBody>
      </p:sp>
      <p:sp>
        <p:nvSpPr>
          <p:cNvPr id="56322" name="Rectangle 3"/>
          <p:cNvSpPr>
            <a:spLocks noGrp="1" noChangeArrowheads="1"/>
          </p:cNvSpPr>
          <p:nvPr>
            <p:ph type="body" sz="half" idx="1"/>
          </p:nvPr>
        </p:nvSpPr>
        <p:spPr>
          <a:xfrm>
            <a:off x="1524000" y="990600"/>
            <a:ext cx="4343400" cy="5867400"/>
          </a:xfrm>
        </p:spPr>
        <p:txBody>
          <a:bodyPr/>
          <a:lstStyle/>
          <a:p>
            <a:pPr marL="0" indent="0" algn="ctr">
              <a:lnSpc>
                <a:spcPct val="85000"/>
              </a:lnSpc>
              <a:buNone/>
            </a:pPr>
            <a:r>
              <a:rPr lang="en-US" altLang="en-US" sz="3600">
                <a:latin typeface="Calibri" charset="0"/>
              </a:rPr>
              <a:t>Reagan took a </a:t>
            </a:r>
            <a:br>
              <a:rPr lang="en-US" altLang="en-US" sz="3600">
                <a:latin typeface="Calibri" charset="0"/>
              </a:rPr>
            </a:br>
            <a:r>
              <a:rPr lang="en-US" altLang="en-US" sz="3600">
                <a:latin typeface="Calibri" charset="0"/>
              </a:rPr>
              <a:t>strong stand against communism &amp; </a:t>
            </a:r>
            <a:br>
              <a:rPr lang="en-US" altLang="en-US" sz="3600">
                <a:latin typeface="Calibri" charset="0"/>
              </a:rPr>
            </a:br>
            <a:r>
              <a:rPr lang="en-US" altLang="en-US" sz="3600">
                <a:latin typeface="Calibri" charset="0"/>
              </a:rPr>
              <a:t>the Soviet Union</a:t>
            </a:r>
          </a:p>
        </p:txBody>
      </p:sp>
      <p:pic>
        <p:nvPicPr>
          <p:cNvPr id="56323" name="Picture 7" descr="reagan-at-durenberger-r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52776"/>
            <a:ext cx="43624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nvSpPr>
        <p:spPr bwMode="auto">
          <a:xfrm>
            <a:off x="5715000" y="904876"/>
            <a:ext cx="4876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0"/>
              </a:spcBef>
              <a:buClrTx/>
              <a:buFontTx/>
              <a:buNone/>
              <a:defRPr/>
            </a:pPr>
            <a:r>
              <a:rPr lang="en-US" altLang="en-US" sz="3600">
                <a:solidFill>
                  <a:srgbClr val="0000CC"/>
                </a:solidFill>
                <a:latin typeface="Calibri" charset="0"/>
              </a:rPr>
              <a:t>Reagan viewed the USSR as the "</a:t>
            </a:r>
            <a:r>
              <a:rPr lang="en-US" altLang="en-US" sz="3600" i="1">
                <a:solidFill>
                  <a:srgbClr val="0000CC"/>
                </a:solidFill>
                <a:latin typeface="Calibri" charset="0"/>
              </a:rPr>
              <a:t>focus of evil in the modern world</a:t>
            </a:r>
            <a:r>
              <a:rPr lang="en-US" altLang="en-US" sz="3600">
                <a:solidFill>
                  <a:srgbClr val="0000CC"/>
                </a:solidFill>
                <a:latin typeface="Calibri" charset="0"/>
              </a:rPr>
              <a:t>” &amp; as a threat to U.S. security</a:t>
            </a:r>
          </a:p>
        </p:txBody>
      </p:sp>
      <p:sp>
        <p:nvSpPr>
          <p:cNvPr id="342025" name="Rectangle 9"/>
          <p:cNvSpPr>
            <a:spLocks noChangeArrowheads="1"/>
          </p:cNvSpPr>
          <p:nvPr/>
        </p:nvSpPr>
        <p:spPr bwMode="auto">
          <a:xfrm>
            <a:off x="5943600" y="3276600"/>
            <a:ext cx="472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0"/>
              </a:spcBef>
              <a:buClrTx/>
              <a:buFontTx/>
              <a:buNone/>
              <a:defRPr/>
            </a:pPr>
            <a:r>
              <a:rPr lang="en-US" altLang="en-US" sz="3600">
                <a:solidFill>
                  <a:schemeClr val="folHlink"/>
                </a:solidFill>
                <a:latin typeface="Calibri" charset="0"/>
              </a:rPr>
              <a:t>He used “zero option” </a:t>
            </a:r>
            <a:br>
              <a:rPr lang="en-US" altLang="en-US" sz="3600">
                <a:solidFill>
                  <a:schemeClr val="folHlink"/>
                </a:solidFill>
                <a:latin typeface="Calibri" charset="0"/>
              </a:rPr>
            </a:br>
            <a:r>
              <a:rPr lang="en-US" altLang="en-US" sz="3600">
                <a:solidFill>
                  <a:schemeClr val="folHlink"/>
                </a:solidFill>
                <a:latin typeface="Calibri" charset="0"/>
              </a:rPr>
              <a:t>&amp; sent 572 nuclear missiles within range </a:t>
            </a:r>
            <a:br>
              <a:rPr lang="en-US" altLang="en-US" sz="3600">
                <a:solidFill>
                  <a:schemeClr val="folHlink"/>
                </a:solidFill>
                <a:latin typeface="Calibri" charset="0"/>
              </a:rPr>
            </a:br>
            <a:r>
              <a:rPr lang="en-US" altLang="en-US" sz="3600">
                <a:solidFill>
                  <a:schemeClr val="folHlink"/>
                </a:solidFill>
                <a:latin typeface="Calibri" charset="0"/>
              </a:rPr>
              <a:t>of Moscow to match USSR ICBMs aimed at NATO nations</a:t>
            </a:r>
          </a:p>
        </p:txBody>
      </p:sp>
      <p:sp>
        <p:nvSpPr>
          <p:cNvPr id="342026" name="Rectangle 10"/>
          <p:cNvSpPr>
            <a:spLocks noChangeArrowheads="1"/>
          </p:cNvSpPr>
          <p:nvPr/>
        </p:nvSpPr>
        <p:spPr bwMode="auto">
          <a:xfrm>
            <a:off x="5886450" y="3076575"/>
            <a:ext cx="472440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0"/>
              </a:spcBef>
              <a:buClrTx/>
              <a:buFontTx/>
              <a:buNone/>
              <a:defRPr/>
            </a:pPr>
            <a:r>
              <a:rPr lang="en-US" altLang="en-US" sz="3600" dirty="0">
                <a:solidFill>
                  <a:srgbClr val="660066"/>
                </a:solidFill>
                <a:latin typeface="Calibri" charset="0"/>
              </a:rPr>
              <a:t>His most ambitious plan was a </a:t>
            </a:r>
            <a:r>
              <a:rPr lang="en-US" altLang="en-US" sz="3600" b="1" dirty="0">
                <a:solidFill>
                  <a:srgbClr val="FF0000"/>
                </a:solidFill>
                <a:latin typeface="Calibri" charset="0"/>
              </a:rPr>
              <a:t>massive defensive system of satellites</a:t>
            </a:r>
            <a:r>
              <a:rPr lang="en-US" altLang="en-US" sz="3600" dirty="0">
                <a:solidFill>
                  <a:srgbClr val="660066"/>
                </a:solidFill>
                <a:latin typeface="Calibri" charset="0"/>
              </a:rPr>
              <a:t> called the </a:t>
            </a:r>
            <a:r>
              <a:rPr lang="en-US" altLang="en-US" sz="3600" b="1" u="sng" dirty="0">
                <a:solidFill>
                  <a:srgbClr val="FF0000"/>
                </a:solidFill>
                <a:latin typeface="Calibri" charset="0"/>
              </a:rPr>
              <a:t>Strategic Defense Initiative</a:t>
            </a:r>
            <a:r>
              <a:rPr lang="en-US" altLang="en-US" sz="3600" dirty="0">
                <a:solidFill>
                  <a:srgbClr val="660066"/>
                </a:solidFill>
                <a:latin typeface="Calibri" charset="0"/>
              </a:rPr>
              <a:t> </a:t>
            </a:r>
            <a:br>
              <a:rPr lang="en-US" altLang="en-US" sz="3600" dirty="0">
                <a:solidFill>
                  <a:srgbClr val="660066"/>
                </a:solidFill>
                <a:latin typeface="Calibri" charset="0"/>
              </a:rPr>
            </a:br>
            <a:r>
              <a:rPr lang="en-US" altLang="en-US" sz="3600" b="1" u="sng" dirty="0">
                <a:solidFill>
                  <a:srgbClr val="FF0000"/>
                </a:solidFill>
                <a:latin typeface="Calibri" charset="0"/>
              </a:rPr>
              <a:t>(“star wars” program)</a:t>
            </a:r>
          </a:p>
        </p:txBody>
      </p:sp>
    </p:spTree>
    <p:extLst>
      <p:ext uri="{BB962C8B-B14F-4D97-AF65-F5344CB8AC3E}">
        <p14:creationId xmlns:p14="http://schemas.microsoft.com/office/powerpoint/2010/main" val="12454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42025"/>
                                        </p:tgtEl>
                                      </p:cBhvr>
                                    </p:animEffect>
                                    <p:set>
                                      <p:cBhvr>
                                        <p:cTn id="7" dur="1" fill="hold">
                                          <p:stCondLst>
                                            <p:cond delay="1999"/>
                                          </p:stCondLst>
                                        </p:cTn>
                                        <p:tgtEl>
                                          <p:spTgt spid="3420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42026"/>
                                        </p:tgtEl>
                                        <p:attrNameLst>
                                          <p:attrName>style.visibility</p:attrName>
                                        </p:attrNameLst>
                                      </p:cBhvr>
                                      <p:to>
                                        <p:strVal val="visible"/>
                                      </p:to>
                                    </p:set>
                                    <p:animEffect transition="in" filter="fade">
                                      <p:cBhvr>
                                        <p:cTn id="10" dur="2000"/>
                                        <p:tgtEl>
                                          <p:spTgt spid="342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5" grpId="0"/>
      <p:bldP spid="3420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endParaRPr lang="en-US" altLang="en-US"/>
          </a:p>
        </p:txBody>
      </p:sp>
      <p:sp>
        <p:nvSpPr>
          <p:cNvPr id="58370" name="Rectangle 3"/>
          <p:cNvSpPr>
            <a:spLocks noGrp="1" noChangeArrowheads="1"/>
          </p:cNvSpPr>
          <p:nvPr>
            <p:ph type="body" idx="1"/>
          </p:nvPr>
        </p:nvSpPr>
        <p:spPr/>
        <p:txBody>
          <a:bodyPr/>
          <a:lstStyle/>
          <a:p>
            <a:endParaRPr lang="en-US" altLang="en-US"/>
          </a:p>
        </p:txBody>
      </p:sp>
      <p:pic>
        <p:nvPicPr>
          <p:cNvPr id="58371" name="Picture 13" descr="sdi-imag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14" descr="fc7bc0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0"/>
            <a:ext cx="4775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Text Box 15"/>
          <p:cNvSpPr txBox="1">
            <a:spLocks noChangeArrowheads="1"/>
          </p:cNvSpPr>
          <p:nvPr/>
        </p:nvSpPr>
        <p:spPr bwMode="auto">
          <a:xfrm>
            <a:off x="1676400" y="1295401"/>
            <a:ext cx="3962400" cy="386397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latin typeface="Calibri" charset="0"/>
              </a:rPr>
              <a:t>SDI would have </a:t>
            </a:r>
            <a:br>
              <a:rPr kumimoji="0" lang="en-US" altLang="en-US" sz="3600">
                <a:latin typeface="Calibri" charset="0"/>
              </a:rPr>
            </a:br>
            <a:r>
              <a:rPr kumimoji="0" lang="en-US" altLang="en-US" sz="3600">
                <a:latin typeface="Calibri" charset="0"/>
              </a:rPr>
              <a:t>cost the U.S. gov’t trillions of dollars </a:t>
            </a:r>
            <a:br>
              <a:rPr kumimoji="0" lang="en-US" altLang="en-US" sz="3600">
                <a:latin typeface="Calibri" charset="0"/>
              </a:rPr>
            </a:br>
            <a:r>
              <a:rPr kumimoji="0" lang="en-US" altLang="en-US" sz="3600">
                <a:latin typeface="Calibri" charset="0"/>
              </a:rPr>
              <a:t>at a time when “Reaganomics” involved slashing budgets for social programs  </a:t>
            </a:r>
          </a:p>
        </p:txBody>
      </p:sp>
    </p:spTree>
    <p:extLst>
      <p:ext uri="{BB962C8B-B14F-4D97-AF65-F5344CB8AC3E}">
        <p14:creationId xmlns:p14="http://schemas.microsoft.com/office/powerpoint/2010/main" val="822535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8798"/>
                                        </p:tgtEl>
                                        <p:attrNameLst>
                                          <p:attrName>style.visibility</p:attrName>
                                        </p:attrNameLst>
                                      </p:cBhvr>
                                      <p:to>
                                        <p:strVal val="visible"/>
                                      </p:to>
                                    </p:set>
                                    <p:animEffect transition="in" filter="fade">
                                      <p:cBhvr>
                                        <p:cTn id="7" dur="2000"/>
                                        <p:tgtEl>
                                          <p:spTgt spid="1187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99"/>
                                        </p:tgtEl>
                                        <p:attrNameLst>
                                          <p:attrName>style.visibility</p:attrName>
                                        </p:attrNameLst>
                                      </p:cBhvr>
                                      <p:to>
                                        <p:strVal val="visible"/>
                                      </p:to>
                                    </p:set>
                                    <p:animEffect transition="in" filter="fade">
                                      <p:cBhvr>
                                        <p:cTn id="10" dur="2000"/>
                                        <p:tgtEl>
                                          <p:spTgt spid="11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4813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59395" name="Rectangle 10"/>
          <p:cNvSpPr>
            <a:spLocks noGrp="1" noChangeArrowheads="1"/>
          </p:cNvSpPr>
          <p:nvPr>
            <p:ph type="title"/>
          </p:nvPr>
        </p:nvSpPr>
        <p:spPr>
          <a:xfrm>
            <a:off x="1524000" y="0"/>
            <a:ext cx="9144000" cy="990600"/>
          </a:xfrm>
        </p:spPr>
        <p:txBody>
          <a:bodyPr/>
          <a:lstStyle/>
          <a:p>
            <a:r>
              <a:rPr lang="en-US" altLang="en-US" b="1">
                <a:latin typeface="Calibri" charset="0"/>
              </a:rPr>
              <a:t>Winning the Cold War</a:t>
            </a:r>
          </a:p>
        </p:txBody>
      </p:sp>
      <p:sp>
        <p:nvSpPr>
          <p:cNvPr id="48133" name="Text Box 11"/>
          <p:cNvSpPr txBox="1">
            <a:spLocks noChangeArrowheads="1"/>
          </p:cNvSpPr>
          <p:nvPr/>
        </p:nvSpPr>
        <p:spPr bwMode="auto">
          <a:xfrm>
            <a:off x="1524000" y="838200"/>
            <a:ext cx="54102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50000"/>
              </a:spcBef>
              <a:buClrTx/>
              <a:buFontTx/>
              <a:buNone/>
              <a:defRPr/>
            </a:pPr>
            <a:r>
              <a:rPr kumimoji="0" lang="en-US" altLang="en-US" sz="3600" dirty="0">
                <a:latin typeface="Calibri" charset="0"/>
              </a:rPr>
              <a:t>As Reagan was coming to power, </a:t>
            </a:r>
            <a:r>
              <a:rPr kumimoji="0" lang="en-US" altLang="en-US" sz="3600" b="1" dirty="0">
                <a:latin typeface="Calibri" charset="0"/>
              </a:rPr>
              <a:t>communist nations (including the USSR) were beginning to face economic failure</a:t>
            </a:r>
          </a:p>
        </p:txBody>
      </p:sp>
      <p:sp>
        <p:nvSpPr>
          <p:cNvPr id="48134" name="Text Box 12"/>
          <p:cNvSpPr txBox="1">
            <a:spLocks noChangeArrowheads="1"/>
          </p:cNvSpPr>
          <p:nvPr/>
        </p:nvSpPr>
        <p:spPr bwMode="auto">
          <a:xfrm>
            <a:off x="1600200" y="3343276"/>
            <a:ext cx="5257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50000"/>
              </a:spcBef>
              <a:buClrTx/>
              <a:buFontTx/>
              <a:buNone/>
              <a:defRPr/>
            </a:pPr>
            <a:r>
              <a:rPr kumimoji="0" lang="en-US" altLang="en-US" sz="3600">
                <a:solidFill>
                  <a:schemeClr val="folHlink"/>
                </a:solidFill>
                <a:latin typeface="Calibri" charset="0"/>
              </a:rPr>
              <a:t>In 1985 Mikhail Gorbachev took charge of the USSR &amp; began creating moderate reforms to save Russia</a:t>
            </a:r>
          </a:p>
        </p:txBody>
      </p:sp>
      <p:pic>
        <p:nvPicPr>
          <p:cNvPr id="59398" name="Picture 14" descr="gorba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90600"/>
            <a:ext cx="370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AutoShape 15"/>
          <p:cNvSpPr>
            <a:spLocks noChangeArrowheads="1"/>
          </p:cNvSpPr>
          <p:nvPr/>
        </p:nvSpPr>
        <p:spPr bwMode="auto">
          <a:xfrm>
            <a:off x="1524000" y="5410200"/>
            <a:ext cx="6858000" cy="1371600"/>
          </a:xfrm>
          <a:prstGeom prst="wedgeRectCallout">
            <a:avLst>
              <a:gd name="adj1" fmla="val 62662"/>
              <a:gd name="adj2" fmla="val -54398"/>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400" u="sng">
                <a:latin typeface="Calibri" charset="0"/>
              </a:rPr>
              <a:t>Perestroika</a:t>
            </a:r>
            <a:r>
              <a:rPr lang="en-US" altLang="en-US" sz="3400">
                <a:latin typeface="Calibri" charset="0"/>
              </a:rPr>
              <a:t>: </a:t>
            </a:r>
            <a:r>
              <a:rPr kumimoji="0" lang="en-US" altLang="en-US" sz="3400">
                <a:latin typeface="Calibri" charset="0"/>
              </a:rPr>
              <a:t>Introducing moderate capitalism &amp; allowing some business &amp; property ownership</a:t>
            </a:r>
          </a:p>
        </p:txBody>
      </p:sp>
      <p:sp>
        <p:nvSpPr>
          <p:cNvPr id="30736" name="AutoShape 16"/>
          <p:cNvSpPr>
            <a:spLocks noChangeArrowheads="1"/>
          </p:cNvSpPr>
          <p:nvPr/>
        </p:nvSpPr>
        <p:spPr bwMode="auto">
          <a:xfrm>
            <a:off x="1752600" y="5638800"/>
            <a:ext cx="5486400" cy="914400"/>
          </a:xfrm>
          <a:prstGeom prst="wedgeRectCallout">
            <a:avLst>
              <a:gd name="adj1" fmla="val 82782"/>
              <a:gd name="adj2" fmla="val -77083"/>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defRPr/>
            </a:pPr>
            <a:r>
              <a:rPr lang="en-US" altLang="en-US" sz="3400" u="sng">
                <a:latin typeface="Calibri" charset="0"/>
              </a:rPr>
              <a:t>Glasnost</a:t>
            </a:r>
            <a:r>
              <a:rPr lang="en-US" altLang="en-US" sz="3400">
                <a:latin typeface="Calibri" charset="0"/>
              </a:rPr>
              <a:t>: F</a:t>
            </a:r>
            <a:r>
              <a:rPr kumimoji="0" lang="en-US" altLang="en-US" sz="3400">
                <a:latin typeface="Calibri" charset="0"/>
              </a:rPr>
              <a:t>reedom of speech &amp; competitive elections </a:t>
            </a:r>
          </a:p>
        </p:txBody>
      </p:sp>
      <p:sp>
        <p:nvSpPr>
          <p:cNvPr id="30737" name="Text Box 17"/>
          <p:cNvSpPr txBox="1">
            <a:spLocks noChangeArrowheads="1"/>
          </p:cNvSpPr>
          <p:nvPr/>
        </p:nvSpPr>
        <p:spPr bwMode="auto">
          <a:xfrm>
            <a:off x="1524000" y="5365750"/>
            <a:ext cx="5257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solidFill>
                  <a:srgbClr val="0000CC"/>
                </a:solidFill>
                <a:latin typeface="Calibri" charset="0"/>
              </a:rPr>
              <a:t>Reagan was able to work with Gorbachev to reduce Cold War tensions</a:t>
            </a:r>
          </a:p>
        </p:txBody>
      </p:sp>
    </p:spTree>
    <p:extLst>
      <p:ext uri="{BB962C8B-B14F-4D97-AF65-F5344CB8AC3E}">
        <p14:creationId xmlns:p14="http://schemas.microsoft.com/office/powerpoint/2010/main" val="1000719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 calcmode="lin" valueType="num">
                                      <p:cBhvr>
                                        <p:cTn id="7" dur="500" fill="hold"/>
                                        <p:tgtEl>
                                          <p:spTgt spid="30735"/>
                                        </p:tgtEl>
                                        <p:attrNameLst>
                                          <p:attrName>ppt_w</p:attrName>
                                        </p:attrNameLst>
                                      </p:cBhvr>
                                      <p:tavLst>
                                        <p:tav tm="0">
                                          <p:val>
                                            <p:fltVal val="0"/>
                                          </p:val>
                                        </p:tav>
                                        <p:tav tm="100000">
                                          <p:val>
                                            <p:strVal val="#ppt_w"/>
                                          </p:val>
                                        </p:tav>
                                      </p:tavLst>
                                    </p:anim>
                                    <p:anim calcmode="lin" valueType="num">
                                      <p:cBhvr>
                                        <p:cTn id="8" dur="500" fill="hold"/>
                                        <p:tgtEl>
                                          <p:spTgt spid="30735"/>
                                        </p:tgtEl>
                                        <p:attrNameLst>
                                          <p:attrName>ppt_h</p:attrName>
                                        </p:attrNameLst>
                                      </p:cBhvr>
                                      <p:tavLst>
                                        <p:tav tm="0">
                                          <p:val>
                                            <p:fltVal val="0"/>
                                          </p:val>
                                        </p:tav>
                                        <p:tav tm="100000">
                                          <p:val>
                                            <p:strVal val="#ppt_h"/>
                                          </p:val>
                                        </p:tav>
                                      </p:tavLst>
                                    </p:anim>
                                    <p:animEffect transition="in" filter="fade">
                                      <p:cBhvr>
                                        <p:cTn id="9" dur="500"/>
                                        <p:tgtEl>
                                          <p:spTgt spid="307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0735"/>
                                        </p:tgtEl>
                                        <p:attrNameLst>
                                          <p:attrName>ppt_w</p:attrName>
                                        </p:attrNameLst>
                                      </p:cBhvr>
                                      <p:tavLst>
                                        <p:tav tm="0">
                                          <p:val>
                                            <p:strVal val="ppt_w"/>
                                          </p:val>
                                        </p:tav>
                                        <p:tav tm="100000">
                                          <p:val>
                                            <p:fltVal val="0"/>
                                          </p:val>
                                        </p:tav>
                                      </p:tavLst>
                                    </p:anim>
                                    <p:anim calcmode="lin" valueType="num">
                                      <p:cBhvr>
                                        <p:cTn id="14" dur="500"/>
                                        <p:tgtEl>
                                          <p:spTgt spid="30735"/>
                                        </p:tgtEl>
                                        <p:attrNameLst>
                                          <p:attrName>ppt_h</p:attrName>
                                        </p:attrNameLst>
                                      </p:cBhvr>
                                      <p:tavLst>
                                        <p:tav tm="0">
                                          <p:val>
                                            <p:strVal val="ppt_h"/>
                                          </p:val>
                                        </p:tav>
                                        <p:tav tm="100000">
                                          <p:val>
                                            <p:fltVal val="0"/>
                                          </p:val>
                                        </p:tav>
                                      </p:tavLst>
                                    </p:anim>
                                    <p:animEffect transition="out" filter="fade">
                                      <p:cBhvr>
                                        <p:cTn id="15" dur="500"/>
                                        <p:tgtEl>
                                          <p:spTgt spid="30735"/>
                                        </p:tgtEl>
                                      </p:cBhvr>
                                    </p:animEffect>
                                    <p:set>
                                      <p:cBhvr>
                                        <p:cTn id="16" dur="1" fill="hold">
                                          <p:stCondLst>
                                            <p:cond delay="499"/>
                                          </p:stCondLst>
                                        </p:cTn>
                                        <p:tgtEl>
                                          <p:spTgt spid="30735"/>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0736"/>
                                        </p:tgtEl>
                                        <p:attrNameLst>
                                          <p:attrName>style.visibility</p:attrName>
                                        </p:attrNameLst>
                                      </p:cBhvr>
                                      <p:to>
                                        <p:strVal val="visible"/>
                                      </p:to>
                                    </p:set>
                                    <p:anim calcmode="lin" valueType="num">
                                      <p:cBhvr>
                                        <p:cTn id="19" dur="500" fill="hold"/>
                                        <p:tgtEl>
                                          <p:spTgt spid="30736"/>
                                        </p:tgtEl>
                                        <p:attrNameLst>
                                          <p:attrName>ppt_w</p:attrName>
                                        </p:attrNameLst>
                                      </p:cBhvr>
                                      <p:tavLst>
                                        <p:tav tm="0">
                                          <p:val>
                                            <p:fltVal val="0"/>
                                          </p:val>
                                        </p:tav>
                                        <p:tav tm="100000">
                                          <p:val>
                                            <p:strVal val="#ppt_w"/>
                                          </p:val>
                                        </p:tav>
                                      </p:tavLst>
                                    </p:anim>
                                    <p:anim calcmode="lin" valueType="num">
                                      <p:cBhvr>
                                        <p:cTn id="20" dur="500" fill="hold"/>
                                        <p:tgtEl>
                                          <p:spTgt spid="30736"/>
                                        </p:tgtEl>
                                        <p:attrNameLst>
                                          <p:attrName>ppt_h</p:attrName>
                                        </p:attrNameLst>
                                      </p:cBhvr>
                                      <p:tavLst>
                                        <p:tav tm="0">
                                          <p:val>
                                            <p:fltVal val="0"/>
                                          </p:val>
                                        </p:tav>
                                        <p:tav tm="100000">
                                          <p:val>
                                            <p:strVal val="#ppt_h"/>
                                          </p:val>
                                        </p:tav>
                                      </p:tavLst>
                                    </p:anim>
                                    <p:animEffect transition="in" filter="fade">
                                      <p:cBhvr>
                                        <p:cTn id="21" dur="500"/>
                                        <p:tgtEl>
                                          <p:spTgt spid="307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0736"/>
                                        </p:tgtEl>
                                        <p:attrNameLst>
                                          <p:attrName>ppt_w</p:attrName>
                                        </p:attrNameLst>
                                      </p:cBhvr>
                                      <p:tavLst>
                                        <p:tav tm="0">
                                          <p:val>
                                            <p:strVal val="ppt_w"/>
                                          </p:val>
                                        </p:tav>
                                        <p:tav tm="100000">
                                          <p:val>
                                            <p:fltVal val="0"/>
                                          </p:val>
                                        </p:tav>
                                      </p:tavLst>
                                    </p:anim>
                                    <p:anim calcmode="lin" valueType="num">
                                      <p:cBhvr>
                                        <p:cTn id="26" dur="500"/>
                                        <p:tgtEl>
                                          <p:spTgt spid="30736"/>
                                        </p:tgtEl>
                                        <p:attrNameLst>
                                          <p:attrName>ppt_h</p:attrName>
                                        </p:attrNameLst>
                                      </p:cBhvr>
                                      <p:tavLst>
                                        <p:tav tm="0">
                                          <p:val>
                                            <p:strVal val="ppt_h"/>
                                          </p:val>
                                        </p:tav>
                                        <p:tav tm="100000">
                                          <p:val>
                                            <p:fltVal val="0"/>
                                          </p:val>
                                        </p:tav>
                                      </p:tavLst>
                                    </p:anim>
                                    <p:animEffect transition="out" filter="fade">
                                      <p:cBhvr>
                                        <p:cTn id="27" dur="500"/>
                                        <p:tgtEl>
                                          <p:spTgt spid="30736"/>
                                        </p:tgtEl>
                                      </p:cBhvr>
                                    </p:animEffect>
                                    <p:set>
                                      <p:cBhvr>
                                        <p:cTn id="28" dur="1" fill="hold">
                                          <p:stCondLst>
                                            <p:cond delay="499"/>
                                          </p:stCondLst>
                                        </p:cTn>
                                        <p:tgtEl>
                                          <p:spTgt spid="3073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0737"/>
                                        </p:tgtEl>
                                        <p:attrNameLst>
                                          <p:attrName>style.visibility</p:attrName>
                                        </p:attrNameLst>
                                      </p:cBhvr>
                                      <p:to>
                                        <p:strVal val="visible"/>
                                      </p:to>
                                    </p:set>
                                    <p:animEffect transition="in" filter="fade">
                                      <p:cBhvr>
                                        <p:cTn id="31" dur="20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animBg="1"/>
      <p:bldP spid="30735" grpId="1" animBg="1"/>
      <p:bldP spid="30736" grpId="0" animBg="1"/>
      <p:bldP spid="30736" grpId="1" animBg="1"/>
      <p:bldP spid="307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70058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42" name="Picture 5"/>
          <p:cNvPicPr>
            <a:picLocks noChangeAspect="1" noChangeArrowheads="1"/>
          </p:cNvPicPr>
          <p:nvPr/>
        </p:nvPicPr>
        <p:blipFill>
          <a:blip r:embed="rId4">
            <a:extLst>
              <a:ext uri="{28A0092B-C50C-407E-A947-70E740481C1C}">
                <a14:useLocalDpi xmlns:a14="http://schemas.microsoft.com/office/drawing/2010/main" val="0"/>
              </a:ext>
            </a:extLst>
          </a:blip>
          <a:srcRect l="26888" t="19792" r="38281" b="9375"/>
          <a:stretch>
            <a:fillRect/>
          </a:stretch>
        </p:blipFill>
        <p:spPr bwMode="auto">
          <a:xfrm>
            <a:off x="6172200" y="0"/>
            <a:ext cx="44958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7" descr="Reagan_and_Gorbachev_hold_discuss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6876"/>
            <a:ext cx="9144000" cy="6156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1524000" y="5848350"/>
            <a:ext cx="9144000" cy="1009650"/>
          </a:xfrm>
          <a:prstGeom prst="rect">
            <a:avLst/>
          </a:prstGeom>
          <a:solidFill>
            <a:srgbClr val="FFFF99"/>
          </a:solidFill>
          <a:ln w="381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lnSpc>
                <a:spcPct val="80000"/>
              </a:lnSpc>
              <a:spcBef>
                <a:spcPct val="0"/>
              </a:spcBef>
              <a:buClrTx/>
              <a:buFontTx/>
              <a:buNone/>
            </a:pPr>
            <a:r>
              <a:rPr kumimoji="0" lang="en-US" altLang="x-none" sz="3600">
                <a:latin typeface="Times New Roman" charset="0"/>
              </a:rPr>
              <a:t>In 1987, Reagan &amp; Gorbachev signed the      INF Treaty eliminating ICBMs in Europe</a:t>
            </a:r>
          </a:p>
        </p:txBody>
      </p:sp>
    </p:spTree>
    <p:extLst>
      <p:ext uri="{BB962C8B-B14F-4D97-AF65-F5344CB8AC3E}">
        <p14:creationId xmlns:p14="http://schemas.microsoft.com/office/powerpoint/2010/main" val="181757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1863"/>
                                        </p:tgtEl>
                                        <p:attrNameLst>
                                          <p:attrName>style.visibility</p:attrName>
                                        </p:attrNameLst>
                                      </p:cBhvr>
                                      <p:to>
                                        <p:strVal val="visible"/>
                                      </p:to>
                                    </p:set>
                                    <p:anim calcmode="lin" valueType="num">
                                      <p:cBhvr>
                                        <p:cTn id="7" dur="500" fill="hold"/>
                                        <p:tgtEl>
                                          <p:spTgt spid="121863"/>
                                        </p:tgtEl>
                                        <p:attrNameLst>
                                          <p:attrName>ppt_w</p:attrName>
                                        </p:attrNameLst>
                                      </p:cBhvr>
                                      <p:tavLst>
                                        <p:tav tm="0">
                                          <p:val>
                                            <p:fltVal val="0"/>
                                          </p:val>
                                        </p:tav>
                                        <p:tav tm="100000">
                                          <p:val>
                                            <p:strVal val="#ppt_w"/>
                                          </p:val>
                                        </p:tav>
                                      </p:tavLst>
                                    </p:anim>
                                    <p:anim calcmode="lin" valueType="num">
                                      <p:cBhvr>
                                        <p:cTn id="8" dur="500" fill="hold"/>
                                        <p:tgtEl>
                                          <p:spTgt spid="121863"/>
                                        </p:tgtEl>
                                        <p:attrNameLst>
                                          <p:attrName>ppt_h</p:attrName>
                                        </p:attrNameLst>
                                      </p:cBhvr>
                                      <p:tavLst>
                                        <p:tav tm="0">
                                          <p:val>
                                            <p:fltVal val="0"/>
                                          </p:val>
                                        </p:tav>
                                        <p:tav tm="100000">
                                          <p:val>
                                            <p:strVal val="#ppt_h"/>
                                          </p:val>
                                        </p:tav>
                                      </p:tavLst>
                                    </p:anim>
                                    <p:animEffect transition="in" filter="fade">
                                      <p:cBhvr>
                                        <p:cTn id="9" dur="500"/>
                                        <p:tgtEl>
                                          <p:spTgt spid="1218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21865"/>
                                        </p:tgtEl>
                                        <p:attrNameLst>
                                          <p:attrName>style.visibility</p:attrName>
                                        </p:attrNameLst>
                                      </p:cBhvr>
                                      <p:to>
                                        <p:strVal val="visible"/>
                                      </p:to>
                                    </p:set>
                                    <p:anim calcmode="lin" valueType="num">
                                      <p:cBhvr>
                                        <p:cTn id="14" dur="500" fill="hold"/>
                                        <p:tgtEl>
                                          <p:spTgt spid="121865"/>
                                        </p:tgtEl>
                                        <p:attrNameLst>
                                          <p:attrName>ppt_w</p:attrName>
                                        </p:attrNameLst>
                                      </p:cBhvr>
                                      <p:tavLst>
                                        <p:tav tm="0">
                                          <p:val>
                                            <p:fltVal val="0"/>
                                          </p:val>
                                        </p:tav>
                                        <p:tav tm="100000">
                                          <p:val>
                                            <p:strVal val="#ppt_w"/>
                                          </p:val>
                                        </p:tav>
                                      </p:tavLst>
                                    </p:anim>
                                    <p:anim calcmode="lin" valueType="num">
                                      <p:cBhvr>
                                        <p:cTn id="15" dur="500" fill="hold"/>
                                        <p:tgtEl>
                                          <p:spTgt spid="121865"/>
                                        </p:tgtEl>
                                        <p:attrNameLst>
                                          <p:attrName>ppt_h</p:attrName>
                                        </p:attrNameLst>
                                      </p:cBhvr>
                                      <p:tavLst>
                                        <p:tav tm="0">
                                          <p:val>
                                            <p:fltVal val="0"/>
                                          </p:val>
                                        </p:tav>
                                        <p:tav tm="100000">
                                          <p:val>
                                            <p:strVal val="#ppt_h"/>
                                          </p:val>
                                        </p:tav>
                                      </p:tavLst>
                                    </p:anim>
                                    <p:animEffect transition="in" filter="fade">
                                      <p:cBhvr>
                                        <p:cTn id="16" dur="500"/>
                                        <p:tgtEl>
                                          <p:spTgt spid="12186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21868"/>
                                        </p:tgtEl>
                                        <p:attrNameLst>
                                          <p:attrName>style.visibility</p:attrName>
                                        </p:attrNameLst>
                                      </p:cBhvr>
                                      <p:to>
                                        <p:strVal val="visible"/>
                                      </p:to>
                                    </p:set>
                                    <p:anim calcmode="lin" valueType="num">
                                      <p:cBhvr>
                                        <p:cTn id="19" dur="500" fill="hold"/>
                                        <p:tgtEl>
                                          <p:spTgt spid="121868"/>
                                        </p:tgtEl>
                                        <p:attrNameLst>
                                          <p:attrName>ppt_w</p:attrName>
                                        </p:attrNameLst>
                                      </p:cBhvr>
                                      <p:tavLst>
                                        <p:tav tm="0">
                                          <p:val>
                                            <p:fltVal val="0"/>
                                          </p:val>
                                        </p:tav>
                                        <p:tav tm="100000">
                                          <p:val>
                                            <p:strVal val="#ppt_w"/>
                                          </p:val>
                                        </p:tav>
                                      </p:tavLst>
                                    </p:anim>
                                    <p:anim calcmode="lin" valueType="num">
                                      <p:cBhvr>
                                        <p:cTn id="20" dur="500" fill="hold"/>
                                        <p:tgtEl>
                                          <p:spTgt spid="121868"/>
                                        </p:tgtEl>
                                        <p:attrNameLst>
                                          <p:attrName>ppt_h</p:attrName>
                                        </p:attrNameLst>
                                      </p:cBhvr>
                                      <p:tavLst>
                                        <p:tav tm="0">
                                          <p:val>
                                            <p:fltVal val="0"/>
                                          </p:val>
                                        </p:tav>
                                        <p:tav tm="100000">
                                          <p:val>
                                            <p:strVal val="#ppt_h"/>
                                          </p:val>
                                        </p:tav>
                                      </p:tavLst>
                                    </p:anim>
                                    <p:animEffect transition="in" filter="fade">
                                      <p:cBhvr>
                                        <p:cTn id="21"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803400" y="0"/>
            <a:ext cx="8636000" cy="914400"/>
          </a:xfrm>
        </p:spPr>
        <p:txBody>
          <a:bodyPr/>
          <a:lstStyle/>
          <a:p>
            <a:r>
              <a:rPr lang="en-US" altLang="en-US" sz="4000" b="1">
                <a:solidFill>
                  <a:srgbClr val="FF0000"/>
                </a:solidFill>
                <a:latin typeface="Calibri" charset="0"/>
              </a:rPr>
              <a:t>The Conservative Movement</a:t>
            </a:r>
          </a:p>
        </p:txBody>
      </p:sp>
      <p:sp>
        <p:nvSpPr>
          <p:cNvPr id="11266" name="Rectangle 3"/>
          <p:cNvSpPr>
            <a:spLocks noGrp="1" noChangeArrowheads="1"/>
          </p:cNvSpPr>
          <p:nvPr>
            <p:ph type="body" idx="1"/>
          </p:nvPr>
        </p:nvSpPr>
        <p:spPr>
          <a:xfrm>
            <a:off x="1524000" y="838200"/>
            <a:ext cx="9144000" cy="1219200"/>
          </a:xfrm>
        </p:spPr>
        <p:txBody>
          <a:bodyPr/>
          <a:lstStyle/>
          <a:p>
            <a:pPr marL="0" indent="0" algn="ctr">
              <a:buNone/>
            </a:pPr>
            <a:r>
              <a:rPr lang="en-US" altLang="en-US" sz="3600">
                <a:latin typeface="Calibri" charset="0"/>
              </a:rPr>
              <a:t>The 1980s saw the rise of a new conservative movement known as the “</a:t>
            </a:r>
            <a:r>
              <a:rPr lang="en-US" altLang="en-US" sz="3600" b="1" u="sng">
                <a:solidFill>
                  <a:srgbClr val="FF0000"/>
                </a:solidFill>
                <a:latin typeface="Calibri" charset="0"/>
              </a:rPr>
              <a:t>New Right</a:t>
            </a:r>
            <a:r>
              <a:rPr lang="en-US" altLang="en-US" sz="3600">
                <a:latin typeface="Calibri" charset="0"/>
              </a:rPr>
              <a:t>”</a:t>
            </a:r>
          </a:p>
        </p:txBody>
      </p:sp>
      <p:pic>
        <p:nvPicPr>
          <p:cNvPr id="9220" name="Picture 5"/>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4286" t="3838" r="4286" b="4077"/>
          <a:stretch>
            <a:fillRect/>
          </a:stretch>
        </p:blipFill>
        <p:spPr bwMode="auto">
          <a:xfrm>
            <a:off x="1524000" y="1981200"/>
            <a:ext cx="472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3894" name="Text Box 6"/>
          <p:cNvSpPr txBox="1">
            <a:spLocks noChangeArrowheads="1"/>
          </p:cNvSpPr>
          <p:nvPr/>
        </p:nvSpPr>
        <p:spPr bwMode="auto">
          <a:xfrm>
            <a:off x="6248400" y="1981200"/>
            <a:ext cx="441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500">
                <a:solidFill>
                  <a:srgbClr val="0000FF"/>
                </a:solidFill>
                <a:latin typeface="Calibri" charset="0"/>
              </a:rPr>
              <a:t>Devout Christians  were disturbed by    the decline in morality of the 1970s (hippies, sexual revolution, etc)</a:t>
            </a:r>
          </a:p>
        </p:txBody>
      </p:sp>
      <p:sp>
        <p:nvSpPr>
          <p:cNvPr id="293895" name="Text Box 7"/>
          <p:cNvSpPr txBox="1">
            <a:spLocks noChangeArrowheads="1"/>
          </p:cNvSpPr>
          <p:nvPr/>
        </p:nvSpPr>
        <p:spPr bwMode="auto">
          <a:xfrm>
            <a:off x="6164263" y="4506913"/>
            <a:ext cx="449580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500" dirty="0">
                <a:solidFill>
                  <a:srgbClr val="0000FF"/>
                </a:solidFill>
                <a:latin typeface="Calibri" charset="0"/>
              </a:rPr>
              <a:t>New Right </a:t>
            </a:r>
            <a:r>
              <a:rPr kumimoji="0" lang="en-US" altLang="en-US" sz="3500" b="1" dirty="0">
                <a:solidFill>
                  <a:srgbClr val="0000FF"/>
                </a:solidFill>
                <a:latin typeface="Calibri" charset="0"/>
              </a:rPr>
              <a:t>promoted school prayer &amp; tough punishment for crimes</a:t>
            </a:r>
            <a:r>
              <a:rPr kumimoji="0" lang="en-US" altLang="en-US" sz="3500" dirty="0">
                <a:solidFill>
                  <a:srgbClr val="0000FF"/>
                </a:solidFill>
                <a:latin typeface="Calibri" charset="0"/>
              </a:rPr>
              <a:t>; </a:t>
            </a:r>
            <a:r>
              <a:rPr kumimoji="0" lang="en-US" altLang="en-US" sz="3500" b="1" dirty="0">
                <a:solidFill>
                  <a:srgbClr val="0000FF"/>
                </a:solidFill>
                <a:latin typeface="Calibri" charset="0"/>
              </a:rPr>
              <a:t>Attacked abortion, the ERA, &amp; homosexuality</a:t>
            </a:r>
            <a:endParaRPr kumimoji="0" lang="en-US" altLang="en-US" sz="3500" b="1" dirty="0">
              <a:latin typeface="Calibri" charset="0"/>
            </a:endParaRPr>
          </a:p>
        </p:txBody>
      </p:sp>
      <p:sp>
        <p:nvSpPr>
          <p:cNvPr id="293896" name="Rectangle 8"/>
          <p:cNvSpPr>
            <a:spLocks noChangeArrowheads="1"/>
          </p:cNvSpPr>
          <p:nvPr/>
        </p:nvSpPr>
        <p:spPr bwMode="auto">
          <a:xfrm>
            <a:off x="1524000" y="3962400"/>
            <a:ext cx="4724400" cy="6096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
        <p:nvSpPr>
          <p:cNvPr id="293897" name="Text Box 9"/>
          <p:cNvSpPr txBox="1">
            <a:spLocks noChangeArrowheads="1"/>
          </p:cNvSpPr>
          <p:nvPr/>
        </p:nvSpPr>
        <p:spPr bwMode="auto">
          <a:xfrm>
            <a:off x="6202363" y="2328863"/>
            <a:ext cx="4419600"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600" dirty="0">
                <a:solidFill>
                  <a:srgbClr val="0000FF"/>
                </a:solidFill>
                <a:latin typeface="Calibri" charset="0"/>
              </a:rPr>
              <a:t>Evangelist </a:t>
            </a:r>
            <a:r>
              <a:rPr kumimoji="0" lang="en-US" altLang="en-US" sz="3600" b="1" dirty="0">
                <a:solidFill>
                  <a:srgbClr val="FF0000"/>
                </a:solidFill>
                <a:latin typeface="Calibri" charset="0"/>
              </a:rPr>
              <a:t>Jerry Falwell </a:t>
            </a:r>
            <a:r>
              <a:rPr kumimoji="0" lang="en-US" altLang="en-US" sz="3600" dirty="0">
                <a:solidFill>
                  <a:srgbClr val="0000FF"/>
                </a:solidFill>
                <a:latin typeface="Calibri" charset="0"/>
              </a:rPr>
              <a:t>formed the </a:t>
            </a:r>
            <a:r>
              <a:rPr kumimoji="0" lang="en-US" altLang="en-US" sz="3600" b="1" dirty="0">
                <a:solidFill>
                  <a:srgbClr val="FF0000"/>
                </a:solidFill>
                <a:latin typeface="Calibri" charset="0"/>
              </a:rPr>
              <a:t>religious group, the </a:t>
            </a:r>
            <a:r>
              <a:rPr kumimoji="0" lang="en-US" altLang="en-US" sz="3500" b="1" u="sng" dirty="0">
                <a:solidFill>
                  <a:srgbClr val="FF0000"/>
                </a:solidFill>
                <a:latin typeface="Calibri" charset="0"/>
              </a:rPr>
              <a:t>Moral Majority</a:t>
            </a:r>
            <a:r>
              <a:rPr kumimoji="0" lang="en-US" altLang="en-US" sz="3500" dirty="0">
                <a:solidFill>
                  <a:srgbClr val="0000FF"/>
                </a:solidFill>
                <a:latin typeface="Calibri" charset="0"/>
              </a:rPr>
              <a:t>, to </a:t>
            </a:r>
            <a:r>
              <a:rPr kumimoji="0" lang="en-US" altLang="en-US" sz="3500" b="1" dirty="0">
                <a:solidFill>
                  <a:srgbClr val="FF0000"/>
                </a:solidFill>
                <a:latin typeface="Calibri" charset="0"/>
              </a:rPr>
              <a:t>promote family values &amp; to raise money for conservative politicians   </a:t>
            </a:r>
          </a:p>
        </p:txBody>
      </p:sp>
      <p:pic>
        <p:nvPicPr>
          <p:cNvPr id="293903" name="Picture 15" descr="falwell_ht_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0"/>
            <a:ext cx="45100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92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3896"/>
                                        </p:tgtEl>
                                        <p:attrNameLst>
                                          <p:attrName>style.visibility</p:attrName>
                                        </p:attrNameLst>
                                      </p:cBhvr>
                                      <p:to>
                                        <p:strVal val="visible"/>
                                      </p:to>
                                    </p:set>
                                    <p:animEffect transition="in" filter="fade">
                                      <p:cBhvr>
                                        <p:cTn id="7" dur="2000"/>
                                        <p:tgtEl>
                                          <p:spTgt spid="293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293895"/>
                                        </p:tgtEl>
                                      </p:cBhvr>
                                    </p:animEffect>
                                    <p:set>
                                      <p:cBhvr>
                                        <p:cTn id="12" dur="1" fill="hold">
                                          <p:stCondLst>
                                            <p:cond delay="1999"/>
                                          </p:stCondLst>
                                        </p:cTn>
                                        <p:tgtEl>
                                          <p:spTgt spid="29389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293894"/>
                                        </p:tgtEl>
                                      </p:cBhvr>
                                    </p:animEffect>
                                    <p:set>
                                      <p:cBhvr>
                                        <p:cTn id="15" dur="1" fill="hold">
                                          <p:stCondLst>
                                            <p:cond delay="1999"/>
                                          </p:stCondLst>
                                        </p:cTn>
                                        <p:tgtEl>
                                          <p:spTgt spid="29389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93897"/>
                                        </p:tgtEl>
                                        <p:attrNameLst>
                                          <p:attrName>style.visibility</p:attrName>
                                        </p:attrNameLst>
                                      </p:cBhvr>
                                      <p:to>
                                        <p:strVal val="visible"/>
                                      </p:to>
                                    </p:set>
                                    <p:animEffect transition="in" filter="fade">
                                      <p:cBhvr>
                                        <p:cTn id="18" dur="2000"/>
                                        <p:tgtEl>
                                          <p:spTgt spid="293897"/>
                                        </p:tgtEl>
                                      </p:cBhvr>
                                    </p:animEffect>
                                  </p:childTnLst>
                                </p:cTn>
                              </p:par>
                              <p:par>
                                <p:cTn id="19" presetID="10" presetClass="entr" presetSubtype="0" fill="hold" nodeType="withEffect">
                                  <p:stCondLst>
                                    <p:cond delay="2000"/>
                                  </p:stCondLst>
                                  <p:childTnLst>
                                    <p:set>
                                      <p:cBhvr>
                                        <p:cTn id="20" dur="1" fill="hold">
                                          <p:stCondLst>
                                            <p:cond delay="0"/>
                                          </p:stCondLst>
                                        </p:cTn>
                                        <p:tgtEl>
                                          <p:spTgt spid="293903"/>
                                        </p:tgtEl>
                                        <p:attrNameLst>
                                          <p:attrName>style.visibility</p:attrName>
                                        </p:attrNameLst>
                                      </p:cBhvr>
                                      <p:to>
                                        <p:strVal val="visible"/>
                                      </p:to>
                                    </p:set>
                                    <p:animEffect transition="in" filter="fade">
                                      <p:cBhvr>
                                        <p:cTn id="21" dur="2000"/>
                                        <p:tgtEl>
                                          <p:spTgt spid="293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4" grpId="0"/>
      <p:bldP spid="293895" grpId="0"/>
      <p:bldP spid="293896" grpId="0" animBg="1"/>
      <p:bldP spid="29389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524000" y="0"/>
            <a:ext cx="9144000" cy="685800"/>
          </a:xfrm>
          <a:noFill/>
        </p:spPr>
        <p:txBody>
          <a:bodyPr/>
          <a:lstStyle/>
          <a:p>
            <a:pPr>
              <a:lnSpc>
                <a:spcPct val="85000"/>
              </a:lnSpc>
            </a:pPr>
            <a:r>
              <a:rPr lang="en-US" altLang="en-US" sz="4000">
                <a:latin typeface="Calibri" charset="0"/>
              </a:rPr>
              <a:t>Winning the Cold War</a:t>
            </a:r>
          </a:p>
        </p:txBody>
      </p:sp>
      <p:pic>
        <p:nvPicPr>
          <p:cNvPr id="63490" name="Picture 3" descr="DIVI7233721"/>
          <p:cNvPicPr>
            <a:picLocks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1524000" y="647700"/>
            <a:ext cx="9144000" cy="6210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17"/>
          <p:cNvSpPr txBox="1">
            <a:spLocks noChangeArrowheads="1"/>
          </p:cNvSpPr>
          <p:nvPr/>
        </p:nvSpPr>
        <p:spPr bwMode="auto">
          <a:xfrm>
            <a:off x="1676400" y="704850"/>
            <a:ext cx="4876800" cy="15049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latin typeface="Calibri" charset="0"/>
              </a:rPr>
              <a:t>By the late 1980s, communism was failing across Eastern Europe</a:t>
            </a:r>
          </a:p>
        </p:txBody>
      </p:sp>
      <p:sp>
        <p:nvSpPr>
          <p:cNvPr id="52229" name="Text Box 18"/>
          <p:cNvSpPr txBox="1">
            <a:spLocks noChangeArrowheads="1"/>
          </p:cNvSpPr>
          <p:nvPr/>
        </p:nvSpPr>
        <p:spPr bwMode="auto">
          <a:xfrm>
            <a:off x="1676400" y="5257800"/>
            <a:ext cx="5638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endParaRPr kumimoji="0" lang="en-US" altLang="en-US" sz="3600">
              <a:latin typeface="Calibri" charset="0"/>
            </a:endParaRPr>
          </a:p>
        </p:txBody>
      </p:sp>
      <p:sp>
        <p:nvSpPr>
          <p:cNvPr id="171027" name="AutoShape 19"/>
          <p:cNvSpPr>
            <a:spLocks noChangeArrowheads="1"/>
          </p:cNvSpPr>
          <p:nvPr/>
        </p:nvSpPr>
        <p:spPr bwMode="auto">
          <a:xfrm>
            <a:off x="1676400" y="5257800"/>
            <a:ext cx="5257800" cy="1524000"/>
          </a:xfrm>
          <a:prstGeom prst="wedgeRectCallout">
            <a:avLst>
              <a:gd name="adj1" fmla="val 25847"/>
              <a:gd name="adj2" fmla="val -173333"/>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dirty="0">
                <a:latin typeface="Calibri" charset="0"/>
              </a:rPr>
              <a:t>In 1989, East Germans denounced communism &amp; the Berlin Wall came down </a:t>
            </a:r>
          </a:p>
        </p:txBody>
      </p:sp>
      <p:pic>
        <p:nvPicPr>
          <p:cNvPr id="171035" name="Picture 27" descr="1989-Berlin-Wall-F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6" name="AutoShape 28"/>
          <p:cNvSpPr>
            <a:spLocks noChangeArrowheads="1"/>
          </p:cNvSpPr>
          <p:nvPr/>
        </p:nvSpPr>
        <p:spPr bwMode="auto">
          <a:xfrm>
            <a:off x="1676400" y="5715000"/>
            <a:ext cx="6629400" cy="1066800"/>
          </a:xfrm>
          <a:prstGeom prst="wedgeRectCallout">
            <a:avLst>
              <a:gd name="adj1" fmla="val 34699"/>
              <a:gd name="adj2" fmla="val -113394"/>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a:latin typeface="Calibri" charset="0"/>
              </a:rPr>
              <a:t>In 1989 &amp; 1990, Eastern European nations embraced democracy</a:t>
            </a:r>
          </a:p>
        </p:txBody>
      </p:sp>
      <p:pic>
        <p:nvPicPr>
          <p:cNvPr id="171038" name="Picture 30" descr="history_of_po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2438400"/>
            <a:ext cx="45339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9" name="AutoShape 31"/>
          <p:cNvSpPr>
            <a:spLocks noChangeArrowheads="1"/>
          </p:cNvSpPr>
          <p:nvPr/>
        </p:nvSpPr>
        <p:spPr bwMode="auto">
          <a:xfrm>
            <a:off x="1524000" y="2286000"/>
            <a:ext cx="4572000" cy="3429000"/>
          </a:xfrm>
          <a:prstGeom prst="wedgeRectCallout">
            <a:avLst>
              <a:gd name="adj1" fmla="val 96528"/>
              <a:gd name="adj2" fmla="val -56157"/>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dirty="0">
                <a:latin typeface="Calibri" charset="0"/>
              </a:rPr>
              <a:t>In 1990, states within the Soviet Union broke off &amp; formed new democratic nations; </a:t>
            </a:r>
            <a:br>
              <a:rPr kumimoji="0" lang="en-US" altLang="en-US" sz="3600" dirty="0">
                <a:latin typeface="Calibri" charset="0"/>
              </a:rPr>
            </a:br>
            <a:r>
              <a:rPr kumimoji="0" lang="en-US" altLang="en-US" sz="3600" b="1" dirty="0">
                <a:solidFill>
                  <a:srgbClr val="FF0000"/>
                </a:solidFill>
                <a:latin typeface="Calibri" charset="0"/>
              </a:rPr>
              <a:t>In 1991, the USSR dissolved &amp; the </a:t>
            </a:r>
            <a:br>
              <a:rPr kumimoji="0" lang="en-US" altLang="en-US" sz="3600" b="1" dirty="0">
                <a:solidFill>
                  <a:srgbClr val="FF0000"/>
                </a:solidFill>
                <a:latin typeface="Calibri" charset="0"/>
              </a:rPr>
            </a:br>
            <a:r>
              <a:rPr kumimoji="0" lang="en-US" altLang="en-US" sz="3600" b="1" dirty="0">
                <a:solidFill>
                  <a:srgbClr val="FF0000"/>
                </a:solidFill>
                <a:latin typeface="Calibri" charset="0"/>
              </a:rPr>
              <a:t>Cold War ended </a:t>
            </a:r>
          </a:p>
        </p:txBody>
      </p:sp>
      <p:sp>
        <p:nvSpPr>
          <p:cNvPr id="4" name="Rectangle 3"/>
          <p:cNvSpPr/>
          <p:nvPr/>
        </p:nvSpPr>
        <p:spPr>
          <a:xfrm>
            <a:off x="8862975" y="5068670"/>
            <a:ext cx="1401538"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VIDEO</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0763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7"/>
                                        </p:tgtEl>
                                        <p:attrNameLst>
                                          <p:attrName>style.visibility</p:attrName>
                                        </p:attrNameLst>
                                      </p:cBhvr>
                                      <p:to>
                                        <p:strVal val="visible"/>
                                      </p:to>
                                    </p:set>
                                    <p:animEffect transition="in" filter="fade">
                                      <p:cBhvr>
                                        <p:cTn id="7" dur="2000"/>
                                        <p:tgtEl>
                                          <p:spTgt spid="171027"/>
                                        </p:tgtEl>
                                      </p:cBhvr>
                                    </p:animEffect>
                                  </p:childTnLst>
                                </p:cTn>
                              </p:par>
                              <p:par>
                                <p:cTn id="8" presetID="10" presetClass="entr" presetSubtype="0" fill="hold" nodeType="withEffect">
                                  <p:stCondLst>
                                    <p:cond delay="0"/>
                                  </p:stCondLst>
                                  <p:childTnLst>
                                    <p:set>
                                      <p:cBhvr>
                                        <p:cTn id="9" dur="1" fill="hold">
                                          <p:stCondLst>
                                            <p:cond delay="0"/>
                                          </p:stCondLst>
                                        </p:cTn>
                                        <p:tgtEl>
                                          <p:spTgt spid="171035"/>
                                        </p:tgtEl>
                                        <p:attrNameLst>
                                          <p:attrName>style.visibility</p:attrName>
                                        </p:attrNameLst>
                                      </p:cBhvr>
                                      <p:to>
                                        <p:strVal val="visible"/>
                                      </p:to>
                                    </p:set>
                                    <p:animEffect transition="in" filter="fade">
                                      <p:cBhvr>
                                        <p:cTn id="10" dur="2000"/>
                                        <p:tgtEl>
                                          <p:spTgt spid="1710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2000"/>
                                        <p:tgtEl>
                                          <p:spTgt spid="171027"/>
                                        </p:tgtEl>
                                      </p:cBhvr>
                                    </p:animEffect>
                                    <p:set>
                                      <p:cBhvr>
                                        <p:cTn id="24" dur="1" fill="hold">
                                          <p:stCondLst>
                                            <p:cond delay="1999"/>
                                          </p:stCondLst>
                                        </p:cTn>
                                        <p:tgtEl>
                                          <p:spTgt spid="17102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171035"/>
                                        </p:tgtEl>
                                      </p:cBhvr>
                                    </p:animEffect>
                                    <p:set>
                                      <p:cBhvr>
                                        <p:cTn id="27" dur="1" fill="hold">
                                          <p:stCondLst>
                                            <p:cond delay="1999"/>
                                          </p:stCondLst>
                                        </p:cTn>
                                        <p:tgtEl>
                                          <p:spTgt spid="17103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71036"/>
                                        </p:tgtEl>
                                        <p:attrNameLst>
                                          <p:attrName>style.visibility</p:attrName>
                                        </p:attrNameLst>
                                      </p:cBhvr>
                                      <p:to>
                                        <p:strVal val="visible"/>
                                      </p:to>
                                    </p:set>
                                    <p:animEffect transition="in" filter="fade">
                                      <p:cBhvr>
                                        <p:cTn id="30" dur="2000"/>
                                        <p:tgtEl>
                                          <p:spTgt spid="171036"/>
                                        </p:tgtEl>
                                      </p:cBhvr>
                                    </p:animEffect>
                                  </p:childTnLst>
                                </p:cTn>
                              </p:par>
                              <p:par>
                                <p:cTn id="31" presetID="10" presetClass="entr" presetSubtype="0" fill="hold" nodeType="withEffect">
                                  <p:stCondLst>
                                    <p:cond delay="0"/>
                                  </p:stCondLst>
                                  <p:childTnLst>
                                    <p:set>
                                      <p:cBhvr>
                                        <p:cTn id="32" dur="1" fill="hold">
                                          <p:stCondLst>
                                            <p:cond delay="0"/>
                                          </p:stCondLst>
                                        </p:cTn>
                                        <p:tgtEl>
                                          <p:spTgt spid="171038"/>
                                        </p:tgtEl>
                                        <p:attrNameLst>
                                          <p:attrName>style.visibility</p:attrName>
                                        </p:attrNameLst>
                                      </p:cBhvr>
                                      <p:to>
                                        <p:strVal val="visible"/>
                                      </p:to>
                                    </p:set>
                                    <p:animEffect transition="in" filter="fade">
                                      <p:cBhvr>
                                        <p:cTn id="33" dur="2000"/>
                                        <p:tgtEl>
                                          <p:spTgt spid="17103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171036"/>
                                        </p:tgtEl>
                                      </p:cBhvr>
                                    </p:animEffect>
                                    <p:set>
                                      <p:cBhvr>
                                        <p:cTn id="38" dur="1" fill="hold">
                                          <p:stCondLst>
                                            <p:cond delay="1999"/>
                                          </p:stCondLst>
                                        </p:cTn>
                                        <p:tgtEl>
                                          <p:spTgt spid="17103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171038"/>
                                        </p:tgtEl>
                                      </p:cBhvr>
                                    </p:animEffect>
                                    <p:set>
                                      <p:cBhvr>
                                        <p:cTn id="41" dur="1" fill="hold">
                                          <p:stCondLst>
                                            <p:cond delay="1999"/>
                                          </p:stCondLst>
                                        </p:cTn>
                                        <p:tgtEl>
                                          <p:spTgt spid="17103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71039"/>
                                        </p:tgtEl>
                                        <p:attrNameLst>
                                          <p:attrName>style.visibility</p:attrName>
                                        </p:attrNameLst>
                                      </p:cBhvr>
                                      <p:to>
                                        <p:strVal val="visible"/>
                                      </p:to>
                                    </p:set>
                                    <p:animEffect transition="in" filter="fade">
                                      <p:cBhvr>
                                        <p:cTn id="44" dur="2000"/>
                                        <p:tgtEl>
                                          <p:spTgt spid="17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7" grpId="0" animBg="1"/>
      <p:bldP spid="171027" grpId="1" animBg="1"/>
      <p:bldP spid="171036" grpId="0" animBg="1"/>
      <p:bldP spid="171036" grpId="1" animBg="1"/>
      <p:bldP spid="1710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reagan_cold_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0" y="457200"/>
            <a:ext cx="6096000" cy="1077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was it that the USSR fell under Reagan’s presidency?</a:t>
            </a:r>
          </a:p>
        </p:txBody>
      </p:sp>
    </p:spTree>
    <p:extLst>
      <p:ext uri="{BB962C8B-B14F-4D97-AF65-F5344CB8AC3E}">
        <p14:creationId xmlns:p14="http://schemas.microsoft.com/office/powerpoint/2010/main" val="124580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0" y="0"/>
            <a:ext cx="8915400" cy="1066800"/>
          </a:xfrm>
        </p:spPr>
        <p:txBody>
          <a:bodyPr/>
          <a:lstStyle/>
          <a:p>
            <a:r>
              <a:rPr lang="en-US" altLang="en-US" b="1">
                <a:latin typeface="Calibri" charset="0"/>
              </a:rPr>
              <a:t>George Bush</a:t>
            </a:r>
          </a:p>
        </p:txBody>
      </p:sp>
      <p:sp>
        <p:nvSpPr>
          <p:cNvPr id="56323" name="Text Box 4"/>
          <p:cNvSpPr txBox="1">
            <a:spLocks noChangeArrowheads="1"/>
          </p:cNvSpPr>
          <p:nvPr/>
        </p:nvSpPr>
        <p:spPr bwMode="auto">
          <a:xfrm>
            <a:off x="1524000" y="990600"/>
            <a:ext cx="47244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50000"/>
              </a:spcBef>
              <a:buClrTx/>
              <a:buFontTx/>
              <a:buNone/>
              <a:defRPr/>
            </a:pPr>
            <a:r>
              <a:rPr kumimoji="0" lang="en-US" altLang="en-US" sz="3600">
                <a:latin typeface="Calibri" charset="0"/>
              </a:rPr>
              <a:t>VP George Bush won the presidential election of 1988 by promising to maintain Reagan’s conservative policies </a:t>
            </a:r>
          </a:p>
        </p:txBody>
      </p:sp>
      <p:pic>
        <p:nvPicPr>
          <p:cNvPr id="66563" name="Picture 6" descr="George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664" y="1143000"/>
            <a:ext cx="42751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bushquayle1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400"/>
            <a:ext cx="4648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89" name="Picture 9" descr="ElectoralCollege1988-Large"/>
          <p:cNvPicPr>
            <a:picLocks noChangeAspect="1" noChangeArrowheads="1"/>
          </p:cNvPicPr>
          <p:nvPr/>
        </p:nvPicPr>
        <p:blipFill>
          <a:blip r:embed="rId4">
            <a:lum bright="6000"/>
            <a:extLst>
              <a:ext uri="{28A0092B-C50C-407E-A947-70E740481C1C}">
                <a14:useLocalDpi xmlns:a14="http://schemas.microsoft.com/office/drawing/2010/main" val="0"/>
              </a:ext>
            </a:extLst>
          </a:blip>
          <a:srcRect l="6519"/>
          <a:stretch>
            <a:fillRect/>
          </a:stretch>
        </p:blipFill>
        <p:spPr bwMode="auto">
          <a:xfrm>
            <a:off x="1525588" y="1143000"/>
            <a:ext cx="9142412"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1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3289"/>
                                        </p:tgtEl>
                                        <p:attrNameLst>
                                          <p:attrName>style.visibility</p:attrName>
                                        </p:attrNameLst>
                                      </p:cBhvr>
                                      <p:to>
                                        <p:strVal val="visible"/>
                                      </p:to>
                                    </p:set>
                                    <p:anim calcmode="lin" valueType="num">
                                      <p:cBhvr>
                                        <p:cTn id="7" dur="500" fill="hold"/>
                                        <p:tgtEl>
                                          <p:spTgt spid="353289"/>
                                        </p:tgtEl>
                                        <p:attrNameLst>
                                          <p:attrName>ppt_w</p:attrName>
                                        </p:attrNameLst>
                                      </p:cBhvr>
                                      <p:tavLst>
                                        <p:tav tm="0">
                                          <p:val>
                                            <p:fltVal val="0"/>
                                          </p:val>
                                        </p:tav>
                                        <p:tav tm="100000">
                                          <p:val>
                                            <p:strVal val="#ppt_w"/>
                                          </p:val>
                                        </p:tav>
                                      </p:tavLst>
                                    </p:anim>
                                    <p:anim calcmode="lin" valueType="num">
                                      <p:cBhvr>
                                        <p:cTn id="8" dur="500" fill="hold"/>
                                        <p:tgtEl>
                                          <p:spTgt spid="353289"/>
                                        </p:tgtEl>
                                        <p:attrNameLst>
                                          <p:attrName>ppt_h</p:attrName>
                                        </p:attrNameLst>
                                      </p:cBhvr>
                                      <p:tavLst>
                                        <p:tav tm="0">
                                          <p:val>
                                            <p:fltVal val="0"/>
                                          </p:val>
                                        </p:tav>
                                        <p:tav tm="100000">
                                          <p:val>
                                            <p:strVal val="#ppt_h"/>
                                          </p:val>
                                        </p:tav>
                                      </p:tavLst>
                                    </p:anim>
                                    <p:animEffect transition="in" filter="fade">
                                      <p:cBhvr>
                                        <p:cTn id="9" dur="500"/>
                                        <p:tgtEl>
                                          <p:spTgt spid="35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803400" y="0"/>
            <a:ext cx="8636000" cy="914400"/>
          </a:xfrm>
        </p:spPr>
        <p:txBody>
          <a:bodyPr/>
          <a:lstStyle/>
          <a:p>
            <a:r>
              <a:rPr lang="en-US" altLang="en-US" sz="4000" b="1">
                <a:solidFill>
                  <a:srgbClr val="FF0000"/>
                </a:solidFill>
                <a:latin typeface="Calibri" charset="0"/>
              </a:rPr>
              <a:t>The Conservative Movement</a:t>
            </a:r>
          </a:p>
        </p:txBody>
      </p:sp>
      <p:sp>
        <p:nvSpPr>
          <p:cNvPr id="13314" name="Rectangle 3"/>
          <p:cNvSpPr>
            <a:spLocks noGrp="1" noChangeArrowheads="1"/>
          </p:cNvSpPr>
          <p:nvPr>
            <p:ph type="body" idx="1"/>
          </p:nvPr>
        </p:nvSpPr>
        <p:spPr>
          <a:xfrm>
            <a:off x="1524000" y="838200"/>
            <a:ext cx="9144000" cy="1219200"/>
          </a:xfrm>
        </p:spPr>
        <p:txBody>
          <a:bodyPr/>
          <a:lstStyle/>
          <a:p>
            <a:pPr marL="0" indent="0" algn="ctr">
              <a:buNone/>
            </a:pPr>
            <a:r>
              <a:rPr lang="en-US" altLang="en-US" sz="3600">
                <a:latin typeface="Calibri" charset="0"/>
              </a:rPr>
              <a:t>The 1980s saw the rise of a new conservative movement known as the “</a:t>
            </a:r>
            <a:r>
              <a:rPr lang="en-US" altLang="en-US" sz="3600" b="1" u="sng">
                <a:solidFill>
                  <a:srgbClr val="FF0000"/>
                </a:solidFill>
                <a:latin typeface="Calibri" charset="0"/>
              </a:rPr>
              <a:t>New Right</a:t>
            </a:r>
            <a:r>
              <a:rPr lang="en-US" altLang="en-US" sz="3600">
                <a:latin typeface="Calibri" charset="0"/>
              </a:rPr>
              <a:t>”</a:t>
            </a:r>
          </a:p>
        </p:txBody>
      </p:sp>
      <p:pic>
        <p:nvPicPr>
          <p:cNvPr id="11268"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286" t="3838" r="4286" b="4077"/>
          <a:stretch>
            <a:fillRect/>
          </a:stretch>
        </p:blipFill>
        <p:spPr bwMode="auto">
          <a:xfrm>
            <a:off x="1524000" y="1981200"/>
            <a:ext cx="472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9" name="Text Box 5"/>
          <p:cNvSpPr txBox="1">
            <a:spLocks noChangeArrowheads="1"/>
          </p:cNvSpPr>
          <p:nvPr/>
        </p:nvSpPr>
        <p:spPr bwMode="auto">
          <a:xfrm>
            <a:off x="6248400" y="1927225"/>
            <a:ext cx="4419600" cy="48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ClrTx/>
              <a:buFontTx/>
              <a:buNone/>
              <a:defRPr/>
            </a:pPr>
            <a:r>
              <a:rPr kumimoji="0" lang="en-US" altLang="en-US" sz="3500" dirty="0">
                <a:solidFill>
                  <a:srgbClr val="660066"/>
                </a:solidFill>
                <a:latin typeface="Calibri" charset="0"/>
              </a:rPr>
              <a:t>Conservatives wanted </a:t>
            </a:r>
            <a:r>
              <a:rPr kumimoji="0" lang="en-US" altLang="en-US" sz="3500" b="1" dirty="0">
                <a:solidFill>
                  <a:srgbClr val="660066"/>
                </a:solidFill>
                <a:latin typeface="Calibri" charset="0"/>
              </a:rPr>
              <a:t>business growth, lower taxes,</a:t>
            </a:r>
            <a:r>
              <a:rPr kumimoji="0" lang="en-US" altLang="en-US" sz="3000" b="1" dirty="0">
                <a:latin typeface="Calibri" charset="0"/>
              </a:rPr>
              <a:t> </a:t>
            </a:r>
            <a:r>
              <a:rPr kumimoji="0" lang="en-US" altLang="en-US" sz="3500" b="1" dirty="0">
                <a:solidFill>
                  <a:srgbClr val="660066"/>
                </a:solidFill>
                <a:latin typeface="Calibri" charset="0"/>
              </a:rPr>
              <a:t>&amp;</a:t>
            </a:r>
            <a:r>
              <a:rPr kumimoji="0" lang="en-US" altLang="en-US" sz="3100" b="1" dirty="0">
                <a:latin typeface="Calibri" charset="0"/>
              </a:rPr>
              <a:t> </a:t>
            </a:r>
            <a:r>
              <a:rPr kumimoji="0" lang="en-US" altLang="en-US" sz="3500" b="1" dirty="0">
                <a:solidFill>
                  <a:srgbClr val="660066"/>
                </a:solidFill>
                <a:latin typeface="Calibri" charset="0"/>
              </a:rPr>
              <a:t>free</a:t>
            </a:r>
            <a:r>
              <a:rPr kumimoji="0" lang="en-US" altLang="en-US" sz="1800" b="1" dirty="0">
                <a:latin typeface="Calibri" charset="0"/>
              </a:rPr>
              <a:t> </a:t>
            </a:r>
            <a:r>
              <a:rPr kumimoji="0" lang="en-US" altLang="en-US" sz="3500" b="1" dirty="0">
                <a:solidFill>
                  <a:srgbClr val="660066"/>
                </a:solidFill>
                <a:latin typeface="Calibri" charset="0"/>
              </a:rPr>
              <a:t>enterprise </a:t>
            </a:r>
            <a:r>
              <a:rPr kumimoji="0" lang="en-US" altLang="en-US" sz="3500" dirty="0">
                <a:solidFill>
                  <a:srgbClr val="660066"/>
                </a:solidFill>
                <a:latin typeface="Calibri" charset="0"/>
              </a:rPr>
              <a:t>(freedom from gov’t interference in the economy) </a:t>
            </a:r>
            <a:br>
              <a:rPr kumimoji="0" lang="en-US" altLang="en-US" sz="3500" dirty="0">
                <a:solidFill>
                  <a:srgbClr val="660066"/>
                </a:solidFill>
                <a:latin typeface="Calibri" charset="0"/>
              </a:rPr>
            </a:br>
            <a:r>
              <a:rPr kumimoji="0" lang="en-US" altLang="en-US" sz="1900" dirty="0">
                <a:solidFill>
                  <a:srgbClr val="660066"/>
                </a:solidFill>
                <a:latin typeface="Calibri" charset="0"/>
              </a:rPr>
              <a:t/>
            </a:r>
            <a:br>
              <a:rPr kumimoji="0" lang="en-US" altLang="en-US" sz="1900" dirty="0">
                <a:solidFill>
                  <a:srgbClr val="660066"/>
                </a:solidFill>
                <a:latin typeface="Calibri" charset="0"/>
              </a:rPr>
            </a:br>
            <a:r>
              <a:rPr kumimoji="0" lang="en-US" altLang="en-US" sz="3500" dirty="0">
                <a:solidFill>
                  <a:srgbClr val="660066"/>
                </a:solidFill>
                <a:latin typeface="Calibri" charset="0"/>
              </a:rPr>
              <a:t>The New Right </a:t>
            </a:r>
            <a:br>
              <a:rPr kumimoji="0" lang="en-US" altLang="en-US" sz="3500" dirty="0">
                <a:solidFill>
                  <a:srgbClr val="660066"/>
                </a:solidFill>
                <a:latin typeface="Calibri" charset="0"/>
              </a:rPr>
            </a:br>
            <a:r>
              <a:rPr kumimoji="0" lang="en-US" altLang="en-US" sz="3500" dirty="0">
                <a:solidFill>
                  <a:srgbClr val="660066"/>
                </a:solidFill>
                <a:latin typeface="Calibri" charset="0"/>
              </a:rPr>
              <a:t>hoped to </a:t>
            </a:r>
            <a:r>
              <a:rPr kumimoji="0" lang="en-US" altLang="en-US" sz="3500" b="1" dirty="0">
                <a:solidFill>
                  <a:srgbClr val="660066"/>
                </a:solidFill>
                <a:latin typeface="Calibri" charset="0"/>
              </a:rPr>
              <a:t>restore the superpower status of the United States</a:t>
            </a:r>
          </a:p>
        </p:txBody>
      </p:sp>
      <p:sp>
        <p:nvSpPr>
          <p:cNvPr id="296967" name="Rectangle 7"/>
          <p:cNvSpPr>
            <a:spLocks noChangeArrowheads="1"/>
          </p:cNvSpPr>
          <p:nvPr/>
        </p:nvSpPr>
        <p:spPr bwMode="auto">
          <a:xfrm>
            <a:off x="1524000" y="4572000"/>
            <a:ext cx="4724400" cy="1600200"/>
          </a:xfrm>
          <a:prstGeom prst="rect">
            <a:avLst/>
          </a:prstGeom>
          <a:noFill/>
          <a:ln w="5715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defRPr/>
            </a:pPr>
            <a:endParaRPr kumimoji="0" lang="en-US" altLang="en-US" sz="1800">
              <a:latin typeface="Calibri" charset="0"/>
            </a:endParaRPr>
          </a:p>
        </p:txBody>
      </p:sp>
    </p:spTree>
    <p:extLst>
      <p:ext uri="{BB962C8B-B14F-4D97-AF65-F5344CB8AC3E}">
        <p14:creationId xmlns:p14="http://schemas.microsoft.com/office/powerpoint/2010/main" val="210290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67"/>
                                        </p:tgtEl>
                                        <p:attrNameLst>
                                          <p:attrName>style.visibility</p:attrName>
                                        </p:attrNameLst>
                                      </p:cBhvr>
                                      <p:to>
                                        <p:strVal val="visible"/>
                                      </p:to>
                                    </p:set>
                                    <p:animEffect transition="in" filter="fade">
                                      <p:cBhvr>
                                        <p:cTn id="7" dur="2000"/>
                                        <p:tgtEl>
                                          <p:spTgt spid="29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516063" y="-14288"/>
            <a:ext cx="8305801" cy="623888"/>
          </a:xfrm>
        </p:spPr>
        <p:txBody>
          <a:bodyPr/>
          <a:lstStyle/>
          <a:p>
            <a:pPr eaLnBrk="1" hangingPunct="1"/>
            <a:r>
              <a:rPr lang="en-US" altLang="en-US" sz="3600" b="1">
                <a:latin typeface="Century Schoolbook" charset="0"/>
              </a:rPr>
              <a:t>Who was Ronald Reagan?</a:t>
            </a:r>
          </a:p>
        </p:txBody>
      </p:sp>
      <p:sp>
        <p:nvSpPr>
          <p:cNvPr id="10242" name="Rectangle 3"/>
          <p:cNvSpPr>
            <a:spLocks noGrp="1" noChangeArrowheads="1"/>
          </p:cNvSpPr>
          <p:nvPr>
            <p:ph type="body" sz="half" idx="1"/>
          </p:nvPr>
        </p:nvSpPr>
        <p:spPr>
          <a:xfrm>
            <a:off x="1524001" y="762000"/>
            <a:ext cx="5891213" cy="6096000"/>
          </a:xfrm>
        </p:spPr>
        <p:txBody>
          <a:bodyPr/>
          <a:lstStyle/>
          <a:p>
            <a:pPr eaLnBrk="1" hangingPunct="1">
              <a:defRPr/>
            </a:pPr>
            <a:r>
              <a:rPr lang="en-US" altLang="en-US" sz="2300" dirty="0">
                <a:ea typeface="Arial" charset="0"/>
                <a:cs typeface="Arial" charset="0"/>
              </a:rPr>
              <a:t>Went to California to launch an acting career during the Great Depression</a:t>
            </a:r>
          </a:p>
          <a:p>
            <a:pPr lvl="1" eaLnBrk="1" hangingPunct="1">
              <a:defRPr/>
            </a:pPr>
            <a:r>
              <a:rPr lang="en-US" altLang="en-US" sz="2300" dirty="0">
                <a:ea typeface="Arial" charset="0"/>
                <a:cs typeface="Arial" charset="0"/>
              </a:rPr>
              <a:t>Successful actor</a:t>
            </a:r>
          </a:p>
          <a:p>
            <a:pPr lvl="1" eaLnBrk="1" hangingPunct="1">
              <a:defRPr/>
            </a:pPr>
            <a:r>
              <a:rPr lang="en-US" altLang="en-US" sz="2300" dirty="0">
                <a:ea typeface="Arial" charset="0"/>
                <a:cs typeface="Arial" charset="0"/>
              </a:rPr>
              <a:t>Eventual president of the Screen Actors Guild (Union for Actors)</a:t>
            </a:r>
          </a:p>
          <a:p>
            <a:pPr eaLnBrk="1" hangingPunct="1">
              <a:defRPr/>
            </a:pPr>
            <a:r>
              <a:rPr lang="en-US" altLang="en-US" sz="2300" dirty="0">
                <a:ea typeface="Arial" charset="0"/>
                <a:cs typeface="Arial" charset="0"/>
              </a:rPr>
              <a:t>Became increasingly conservative in face of radical socialists and communists in the movie industry</a:t>
            </a:r>
          </a:p>
          <a:p>
            <a:pPr eaLnBrk="1" hangingPunct="1">
              <a:defRPr/>
            </a:pPr>
            <a:r>
              <a:rPr lang="en-US" altLang="en-US" sz="2300" dirty="0">
                <a:ea typeface="Arial" charset="0"/>
                <a:cs typeface="Arial" charset="0"/>
              </a:rPr>
              <a:t>Switched from Democratic to Republican Party in the late 50s/early 60s</a:t>
            </a:r>
          </a:p>
          <a:p>
            <a:pPr marL="0" indent="0">
              <a:buNone/>
              <a:defRPr/>
            </a:pPr>
            <a:r>
              <a:rPr lang="en-US" altLang="en-US" b="1" u="sng" dirty="0">
                <a:solidFill>
                  <a:srgbClr val="FF0000"/>
                </a:solidFill>
                <a:ea typeface="ＭＳ Ｐゴシック" charset="-128"/>
                <a:cs typeface="ＭＳ Ｐゴシック" charset="-128"/>
              </a:rPr>
              <a:t>Major goals as President:</a:t>
            </a:r>
          </a:p>
          <a:p>
            <a:pPr>
              <a:defRPr/>
            </a:pPr>
            <a:r>
              <a:rPr lang="en-US" altLang="en-US" b="1" dirty="0">
                <a:solidFill>
                  <a:srgbClr val="FF0000"/>
                </a:solidFill>
                <a:ea typeface="ＭＳ Ｐゴシック" charset="-128"/>
                <a:cs typeface="ＭＳ Ｐゴシック" charset="-128"/>
              </a:rPr>
              <a:t>Less government</a:t>
            </a:r>
          </a:p>
          <a:p>
            <a:pPr>
              <a:defRPr/>
            </a:pPr>
            <a:r>
              <a:rPr lang="en-US" altLang="en-US" b="1" dirty="0">
                <a:solidFill>
                  <a:srgbClr val="FF0000"/>
                </a:solidFill>
                <a:ea typeface="ＭＳ Ｐゴシック" charset="-128"/>
                <a:cs typeface="ＭＳ Ｐゴシック" charset="-128"/>
              </a:rPr>
              <a:t>Lower taxes</a:t>
            </a:r>
          </a:p>
          <a:p>
            <a:pPr>
              <a:defRPr/>
            </a:pPr>
            <a:r>
              <a:rPr lang="en-US" altLang="en-US" b="1" dirty="0">
                <a:solidFill>
                  <a:srgbClr val="FF0000"/>
                </a:solidFill>
                <a:ea typeface="ＭＳ Ｐゴシック" charset="-128"/>
                <a:cs typeface="ＭＳ Ｐゴシック" charset="-128"/>
              </a:rPr>
              <a:t>Traditional family values</a:t>
            </a:r>
          </a:p>
        </p:txBody>
      </p:sp>
      <p:pic>
        <p:nvPicPr>
          <p:cNvPr id="14339" name="Picture 5" descr="reaganjea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15214" y="744539"/>
            <a:ext cx="3267075" cy="4041775"/>
          </a:xfrm>
        </p:spPr>
      </p:pic>
    </p:spTree>
    <p:extLst>
      <p:ext uri="{BB962C8B-B14F-4D97-AF65-F5344CB8AC3E}">
        <p14:creationId xmlns:p14="http://schemas.microsoft.com/office/powerpoint/2010/main" val="5934672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828801" y="0"/>
            <a:ext cx="8564563" cy="838200"/>
          </a:xfrm>
        </p:spPr>
        <p:txBody>
          <a:bodyPr/>
          <a:lstStyle/>
          <a:p>
            <a:r>
              <a:rPr lang="en-US" altLang="x-none">
                <a:latin typeface="Calibri" charset="0"/>
              </a:rPr>
              <a:t>The Election of 1980</a:t>
            </a:r>
          </a:p>
        </p:txBody>
      </p:sp>
      <p:sp>
        <p:nvSpPr>
          <p:cNvPr id="9218" name="Rectangle 3"/>
          <p:cNvSpPr>
            <a:spLocks noGrp="1" noChangeArrowheads="1"/>
          </p:cNvSpPr>
          <p:nvPr>
            <p:ph type="body" idx="1"/>
          </p:nvPr>
        </p:nvSpPr>
        <p:spPr>
          <a:xfrm>
            <a:off x="1524000" y="685800"/>
            <a:ext cx="9144000" cy="1524000"/>
          </a:xfrm>
          <a:noFill/>
        </p:spPr>
        <p:txBody>
          <a:bodyPr/>
          <a:lstStyle/>
          <a:p>
            <a:pPr marL="0" indent="0" algn="ctr">
              <a:lnSpc>
                <a:spcPct val="85000"/>
              </a:lnSpc>
              <a:spcBef>
                <a:spcPct val="10000"/>
              </a:spcBef>
              <a:buNone/>
            </a:pPr>
            <a:r>
              <a:rPr lang="en-US" altLang="x-none" sz="3600">
                <a:latin typeface="Calibri" charset="0"/>
              </a:rPr>
              <a:t>By 1980, Carter had been unable to end stagflation, free the U.S. hostages in Iran, </a:t>
            </a:r>
            <a:br>
              <a:rPr lang="en-US" altLang="x-none" sz="3600">
                <a:latin typeface="Calibri" charset="0"/>
              </a:rPr>
            </a:br>
            <a:r>
              <a:rPr lang="en-US" altLang="x-none" sz="3600">
                <a:latin typeface="Calibri" charset="0"/>
              </a:rPr>
              <a:t>or restore America’s place in the world </a:t>
            </a:r>
          </a:p>
        </p:txBody>
      </p:sp>
      <p:pic>
        <p:nvPicPr>
          <p:cNvPr id="16387" name="Picture 10" descr="jimmy_ca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14588"/>
            <a:ext cx="5118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5" name="Rectangle 11"/>
          <p:cNvSpPr>
            <a:spLocks noChangeArrowheads="1"/>
          </p:cNvSpPr>
          <p:nvPr/>
        </p:nvSpPr>
        <p:spPr bwMode="auto">
          <a:xfrm>
            <a:off x="1514475" y="715963"/>
            <a:ext cx="9144000" cy="990600"/>
          </a:xfrm>
          <a:prstGeom prst="rect">
            <a:avLst/>
          </a:prstGeom>
          <a:ln w="53975"/>
        </p:spPr>
        <p:style>
          <a:lnRef idx="2">
            <a:schemeClr val="dk1"/>
          </a:lnRef>
          <a:fillRef idx="1">
            <a:schemeClr val="lt1"/>
          </a:fillRef>
          <a:effectRef idx="0">
            <a:schemeClr val="dk1"/>
          </a:effectRef>
          <a:fontRef idx="minor">
            <a:schemeClr val="dk1"/>
          </a:fontRef>
        </p:style>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defRPr/>
            </a:pPr>
            <a:r>
              <a:rPr lang="en-US" altLang="x-none" sz="3600" dirty="0">
                <a:latin typeface="Calibri" charset="0"/>
              </a:rPr>
              <a:t>In the election of 1980, Americans in search </a:t>
            </a:r>
            <a:br>
              <a:rPr lang="en-US" altLang="x-none" sz="3600" dirty="0">
                <a:latin typeface="Calibri" charset="0"/>
              </a:rPr>
            </a:br>
            <a:r>
              <a:rPr lang="en-US" altLang="x-none" sz="3600" dirty="0">
                <a:latin typeface="Calibri" charset="0"/>
              </a:rPr>
              <a:t>of answers elected Ronald Reagan as president </a:t>
            </a:r>
          </a:p>
        </p:txBody>
      </p:sp>
      <p:sp>
        <p:nvSpPr>
          <p:cNvPr id="2" name="Rectangle 1"/>
          <p:cNvSpPr/>
          <p:nvPr/>
        </p:nvSpPr>
        <p:spPr>
          <a:xfrm>
            <a:off x="6909189" y="2414235"/>
            <a:ext cx="3501023"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July 1979</a:t>
            </a:r>
          </a:p>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3"/>
              </a:rPr>
              <a:t>Carter’s “Malaise Speech”</a:t>
            </a:r>
            <a:endPar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2100" y="3276601"/>
            <a:ext cx="40259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38725" y="5380038"/>
            <a:ext cx="5638800" cy="1477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285750" indent="-285750">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 typeface="Arial" charset="0"/>
              <a:buChar char="•"/>
            </a:pPr>
            <a:r>
              <a:rPr kumimoji="0" lang="en-US" altLang="x-none" sz="1800">
                <a:solidFill>
                  <a:srgbClr val="000000"/>
                </a:solidFill>
                <a:ea typeface="Arial" charset="0"/>
                <a:cs typeface="Arial" charset="0"/>
                <a:sym typeface="Arial" charset="0"/>
              </a:rPr>
              <a:t>Americans ignored conservation efforts he </a:t>
            </a:r>
            <a:r>
              <a:rPr kumimoji="0" lang="en-US" altLang="x-none" sz="1800">
                <a:solidFill>
                  <a:srgbClr val="5E524C"/>
                </a:solidFill>
                <a:ea typeface="Arial" charset="0"/>
                <a:cs typeface="Arial" charset="0"/>
                <a:sym typeface="Arial" charset="0"/>
              </a:rPr>
              <a:t>proposed </a:t>
            </a:r>
            <a:r>
              <a:rPr kumimoji="0" lang="mr-IN" altLang="x-none" sz="1800">
                <a:solidFill>
                  <a:srgbClr val="5E524C"/>
                </a:solidFill>
                <a:ea typeface="Arial" charset="0"/>
                <a:cs typeface="Arial" charset="0"/>
                <a:sym typeface="Arial" charset="0"/>
              </a:rPr>
              <a:t>–</a:t>
            </a:r>
            <a:r>
              <a:rPr kumimoji="0" lang="en-US" altLang="x-none" sz="1800">
                <a:solidFill>
                  <a:srgbClr val="5E524C"/>
                </a:solidFill>
                <a:ea typeface="Arial" charset="0"/>
                <a:cs typeface="Arial" charset="0"/>
                <a:sym typeface="Arial" charset="0"/>
              </a:rPr>
              <a:t> due to inflation and the oil crisis</a:t>
            </a:r>
          </a:p>
          <a:p>
            <a:pPr>
              <a:spcBef>
                <a:spcPct val="0"/>
              </a:spcBef>
              <a:buClrTx/>
              <a:buFont typeface="Arial" charset="0"/>
              <a:buChar char="•"/>
            </a:pPr>
            <a:r>
              <a:rPr kumimoji="0" lang="en-US" altLang="x-none" sz="1800">
                <a:solidFill>
                  <a:srgbClr val="FF0000"/>
                </a:solidFill>
                <a:ea typeface="Arial" charset="0"/>
                <a:cs typeface="Arial" charset="0"/>
                <a:sym typeface="Arial" charset="0"/>
              </a:rPr>
              <a:t>Criticized the American public for falling into a "moral and spiritual crisis”</a:t>
            </a:r>
          </a:p>
          <a:p>
            <a:pPr>
              <a:spcBef>
                <a:spcPct val="0"/>
              </a:spcBef>
              <a:buClrTx/>
              <a:buFont typeface="Arial" charset="0"/>
              <a:buChar char="•"/>
            </a:pPr>
            <a:r>
              <a:rPr kumimoji="0" lang="en-US" altLang="x-none" sz="1800">
                <a:solidFill>
                  <a:srgbClr val="FF0000"/>
                </a:solidFill>
                <a:ea typeface="Arial" charset="0"/>
                <a:cs typeface="Arial" charset="0"/>
                <a:sym typeface="Arial" charset="0"/>
              </a:rPr>
              <a:t>Too concerned with material goods</a:t>
            </a:r>
          </a:p>
        </p:txBody>
      </p:sp>
      <p:pic>
        <p:nvPicPr>
          <p:cNvPr id="13" name="Picture 4" descr="1101801103_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5178425"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Picture 12" descr="ElectoralCollege1980-Large"/>
          <p:cNvPicPr>
            <a:picLocks noChangeAspect="1" noChangeArrowheads="1"/>
          </p:cNvPicPr>
          <p:nvPr/>
        </p:nvPicPr>
        <p:blipFill>
          <a:blip r:embed="rId6">
            <a:extLst>
              <a:ext uri="{28A0092B-C50C-407E-A947-70E740481C1C}">
                <a14:useLocalDpi xmlns:a14="http://schemas.microsoft.com/office/drawing/2010/main" val="0"/>
              </a:ext>
            </a:extLst>
          </a:blip>
          <a:srcRect l="4878" t="1338"/>
          <a:stretch>
            <a:fillRect/>
          </a:stretch>
        </p:blipFill>
        <p:spPr bwMode="auto">
          <a:xfrm>
            <a:off x="1511300" y="1752600"/>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524000" y="4772025"/>
            <a:ext cx="575945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en-US" sz="2400" dirty="0">
                <a:solidFill>
                  <a:srgbClr val="C00000"/>
                </a:solidFill>
                <a:ea typeface="ＭＳ Ｐゴシック" charset="-128"/>
                <a:cs typeface="ＭＳ Ｐゴシック" charset="-128"/>
              </a:rPr>
              <a:t>Famous quips: </a:t>
            </a:r>
            <a:r>
              <a:rPr lang="ja-JP" altLang="en-US" sz="2400" dirty="0">
                <a:solidFill>
                  <a:srgbClr val="C00000"/>
                </a:solidFill>
                <a:ea typeface="ＭＳ Ｐゴシック" charset="-128"/>
                <a:cs typeface="ＭＳ Ｐゴシック" charset="-128"/>
              </a:rPr>
              <a:t>“</a:t>
            </a:r>
            <a:r>
              <a:rPr lang="en-US" altLang="ja-JP" sz="2400" b="1" dirty="0">
                <a:solidFill>
                  <a:srgbClr val="C00000"/>
                </a:solidFill>
                <a:ea typeface="ＭＳ Ｐゴシック" charset="-128"/>
                <a:cs typeface="ＭＳ Ｐゴシック" charset="-128"/>
              </a:rPr>
              <a:t>A recession is when your neighbor loses his job. A depression is when you lose yours. And recovery is when Jimmy Carter loses his</a:t>
            </a:r>
            <a:r>
              <a:rPr lang="en-US" altLang="ja-JP" sz="2400" dirty="0">
                <a:solidFill>
                  <a:srgbClr val="C00000"/>
                </a:solidFill>
                <a:ea typeface="ＭＳ Ｐゴシック" charset="-128"/>
                <a:cs typeface="ＭＳ Ｐゴシック" charset="-128"/>
              </a:rPr>
              <a:t>.</a:t>
            </a:r>
            <a:r>
              <a:rPr lang="ja-JP" altLang="en-US" sz="2400" dirty="0">
                <a:solidFill>
                  <a:srgbClr val="C00000"/>
                </a:solidFill>
                <a:ea typeface="ＭＳ Ｐゴシック" charset="-128"/>
                <a:cs typeface="ＭＳ Ｐゴシック" charset="-128"/>
              </a:rPr>
              <a:t>”</a:t>
            </a:r>
            <a:r>
              <a:rPr lang="en-US" altLang="ja-JP" sz="2400" dirty="0">
                <a:solidFill>
                  <a:srgbClr val="C00000"/>
                </a:solidFill>
                <a:ea typeface="ＭＳ Ｐゴシック" charset="-128"/>
                <a:cs typeface="ＭＳ Ｐゴシック" charset="-128"/>
              </a:rPr>
              <a:t> </a:t>
            </a:r>
            <a:r>
              <a:rPr lang="mr-IN" altLang="ja-JP" sz="2400" dirty="0">
                <a:solidFill>
                  <a:srgbClr val="C00000"/>
                </a:solidFill>
                <a:ea typeface="ＭＳ Ｐゴシック" charset="-128"/>
                <a:cs typeface="ＭＳ Ｐゴシック" charset="-128"/>
              </a:rPr>
              <a:t>–</a:t>
            </a:r>
            <a:r>
              <a:rPr lang="en-US" altLang="ja-JP" sz="2400" dirty="0">
                <a:solidFill>
                  <a:srgbClr val="C00000"/>
                </a:solidFill>
                <a:ea typeface="ＭＳ Ｐゴシック" charset="-128"/>
                <a:cs typeface="ＭＳ Ｐゴシック" charset="-128"/>
              </a:rPr>
              <a:t> Ronald Reagan</a:t>
            </a:r>
          </a:p>
        </p:txBody>
      </p:sp>
      <p:sp>
        <p:nvSpPr>
          <p:cNvPr id="12" name="Text Box 14"/>
          <p:cNvSpPr txBox="1">
            <a:spLocks noChangeArrowheads="1"/>
          </p:cNvSpPr>
          <p:nvPr/>
        </p:nvSpPr>
        <p:spPr bwMode="auto">
          <a:xfrm>
            <a:off x="1524000" y="1839914"/>
            <a:ext cx="5759450" cy="29178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50000"/>
              </a:spcBef>
              <a:buClrTx/>
              <a:buFontTx/>
              <a:buNone/>
              <a:defRPr/>
            </a:pPr>
            <a:r>
              <a:rPr kumimoji="0" lang="en-US" altLang="en-US" sz="3600" dirty="0">
                <a:solidFill>
                  <a:schemeClr val="folHlink"/>
                </a:solidFill>
                <a:latin typeface="Calibri" charset="0"/>
              </a:rPr>
              <a:t>Reagan took advantage </a:t>
            </a:r>
            <a:br>
              <a:rPr kumimoji="0" lang="en-US" altLang="en-US" sz="3600" dirty="0">
                <a:solidFill>
                  <a:schemeClr val="folHlink"/>
                </a:solidFill>
                <a:latin typeface="Calibri" charset="0"/>
              </a:rPr>
            </a:br>
            <a:r>
              <a:rPr kumimoji="0" lang="en-US" altLang="en-US" sz="3600" dirty="0">
                <a:solidFill>
                  <a:schemeClr val="folHlink"/>
                </a:solidFill>
                <a:latin typeface="Calibri" charset="0"/>
              </a:rPr>
              <a:t>of </a:t>
            </a:r>
            <a:r>
              <a:rPr kumimoji="0" lang="en-US" altLang="en-US" sz="3600" b="1" i="1" dirty="0">
                <a:solidFill>
                  <a:schemeClr val="folHlink"/>
                </a:solidFill>
                <a:latin typeface="Calibri" charset="0"/>
              </a:rPr>
              <a:t>Carter’s</a:t>
            </a:r>
            <a:r>
              <a:rPr kumimoji="0" lang="en-US" altLang="en-US" sz="3600" dirty="0">
                <a:solidFill>
                  <a:schemeClr val="folHlink"/>
                </a:solidFill>
                <a:latin typeface="Calibri" charset="0"/>
              </a:rPr>
              <a:t> </a:t>
            </a:r>
            <a:r>
              <a:rPr kumimoji="0" lang="en-US" altLang="en-US" sz="3600" b="1" i="1" dirty="0">
                <a:solidFill>
                  <a:schemeClr val="folHlink"/>
                </a:solidFill>
                <a:latin typeface="Calibri" charset="0"/>
              </a:rPr>
              <a:t>failures</a:t>
            </a:r>
            <a:r>
              <a:rPr kumimoji="0" lang="en-US" altLang="en-US" sz="3600" dirty="0">
                <a:solidFill>
                  <a:schemeClr val="folHlink"/>
                </a:solidFill>
                <a:latin typeface="Calibri" charset="0"/>
              </a:rPr>
              <a:t> with the economy &amp; in foreign policy by asking “</a:t>
            </a:r>
            <a:r>
              <a:rPr kumimoji="0" lang="en-US" altLang="en-US" sz="3600" b="1" i="1" dirty="0">
                <a:solidFill>
                  <a:schemeClr val="folHlink"/>
                </a:solidFill>
                <a:latin typeface="Calibri" charset="0"/>
              </a:rPr>
              <a:t>Are you better </a:t>
            </a:r>
            <a:r>
              <a:rPr kumimoji="0" lang="en-US" altLang="en-US" sz="3600" b="1" i="1">
                <a:solidFill>
                  <a:schemeClr val="folHlink"/>
                </a:solidFill>
                <a:latin typeface="Calibri" charset="0"/>
              </a:rPr>
              <a:t>off today than </a:t>
            </a:r>
            <a:r>
              <a:rPr kumimoji="0" lang="en-US" altLang="en-US" sz="3600" b="1" i="1" dirty="0">
                <a:solidFill>
                  <a:schemeClr val="folHlink"/>
                </a:solidFill>
                <a:latin typeface="Calibri" charset="0"/>
              </a:rPr>
              <a:t>you were four years ago?</a:t>
            </a:r>
            <a:r>
              <a:rPr kumimoji="0" lang="en-US" altLang="en-US" sz="3600" dirty="0">
                <a:solidFill>
                  <a:schemeClr val="folHlink"/>
                </a:solidFill>
                <a:latin typeface="Calibri" charset="0"/>
              </a:rPr>
              <a:t>”</a:t>
            </a:r>
          </a:p>
        </p:txBody>
      </p:sp>
    </p:spTree>
    <p:extLst>
      <p:ext uri="{BB962C8B-B14F-4D97-AF65-F5344CB8AC3E}">
        <p14:creationId xmlns:p14="http://schemas.microsoft.com/office/powerpoint/2010/main" val="1591617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0" nodeType="clickEffect">
                                  <p:stCondLst>
                                    <p:cond delay="0"/>
                                  </p:stCondLst>
                                  <p:childTnLst>
                                    <p:animEffect transition="out" filter="blinds(horizontal)">
                                      <p:cBhvr>
                                        <p:cTn id="33" dur="500"/>
                                        <p:tgtEl>
                                          <p:spTgt spid="9218">
                                            <p:txEl>
                                              <p:pRg st="0" end="0"/>
                                            </p:txEl>
                                          </p:spTgt>
                                        </p:tgtEl>
                                      </p:cBhvr>
                                    </p:animEffect>
                                    <p:set>
                                      <p:cBhvr>
                                        <p:cTn id="34" dur="1" fill="hold">
                                          <p:stCondLst>
                                            <p:cond delay="499"/>
                                          </p:stCondLst>
                                        </p:cTn>
                                        <p:tgtEl>
                                          <p:spTgt spid="9218">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0555"/>
                                        </p:tgtEl>
                                        <p:attrNameLst>
                                          <p:attrName>style.visibility</p:attrName>
                                        </p:attrNameLst>
                                      </p:cBhvr>
                                      <p:to>
                                        <p:strVal val="visible"/>
                                      </p:to>
                                    </p:set>
                                    <p:anim calcmode="lin" valueType="num">
                                      <p:cBhvr additive="base">
                                        <p:cTn id="39" dur="500" fill="hold"/>
                                        <p:tgtEl>
                                          <p:spTgt spid="620555"/>
                                        </p:tgtEl>
                                        <p:attrNameLst>
                                          <p:attrName>ppt_x</p:attrName>
                                        </p:attrNameLst>
                                      </p:cBhvr>
                                      <p:tavLst>
                                        <p:tav tm="0">
                                          <p:val>
                                            <p:strVal val="#ppt_x"/>
                                          </p:val>
                                        </p:tav>
                                        <p:tav tm="100000">
                                          <p:val>
                                            <p:strVal val="#ppt_x"/>
                                          </p:val>
                                        </p:tav>
                                      </p:tavLst>
                                    </p:anim>
                                    <p:anim calcmode="lin" valueType="num">
                                      <p:cBhvr additive="base">
                                        <p:cTn id="40" dur="500" fill="hold"/>
                                        <p:tgtEl>
                                          <p:spTgt spid="62055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620555" grpId="0" animBg="1"/>
      <p:bldP spid="4"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0" y="381000"/>
            <a:ext cx="9144000" cy="533400"/>
          </a:xfrm>
        </p:spPr>
        <p:txBody>
          <a:bodyPr>
            <a:normAutofit fontScale="90000"/>
          </a:bodyPr>
          <a:lstStyle/>
          <a:p>
            <a:pPr eaLnBrk="1" hangingPunct="1"/>
            <a:r>
              <a:rPr lang="en-US" altLang="en-US" sz="3200" b="1"/>
              <a:t>The Reagan Revolution </a:t>
            </a:r>
            <a:r>
              <a:rPr lang="mr-IN" altLang="en-US" sz="3200" b="1"/>
              <a:t>–</a:t>
            </a:r>
            <a:r>
              <a:rPr lang="en-US" altLang="en-US" sz="3200" b="1"/>
              <a:t> </a:t>
            </a:r>
            <a:br>
              <a:rPr lang="en-US" altLang="en-US" sz="3200" b="1"/>
            </a:br>
            <a:r>
              <a:rPr lang="en-US" altLang="en-US" sz="3200" b="1"/>
              <a:t>Reagan’s 1</a:t>
            </a:r>
            <a:r>
              <a:rPr lang="en-US" altLang="en-US" sz="3200" b="1" baseline="30000"/>
              <a:t>st</a:t>
            </a:r>
            <a:r>
              <a:rPr lang="en-US" altLang="en-US" sz="3200" b="1"/>
              <a:t> Inaugural Address</a:t>
            </a:r>
            <a:br>
              <a:rPr lang="en-US" altLang="en-US" sz="3200" b="1"/>
            </a:br>
            <a:r>
              <a:rPr lang="en-US" altLang="en-US" sz="3200" b="1">
                <a:solidFill>
                  <a:srgbClr val="FF0000"/>
                </a:solidFill>
              </a:rPr>
              <a:t>What was so “revolutionary”?</a:t>
            </a:r>
          </a:p>
        </p:txBody>
      </p:sp>
      <p:sp>
        <p:nvSpPr>
          <p:cNvPr id="17410" name="Rectangle 3"/>
          <p:cNvSpPr>
            <a:spLocks noGrp="1" noChangeArrowheads="1"/>
          </p:cNvSpPr>
          <p:nvPr>
            <p:ph type="body" idx="1"/>
          </p:nvPr>
        </p:nvSpPr>
        <p:spPr>
          <a:xfrm>
            <a:off x="1524000" y="1600200"/>
            <a:ext cx="9144000" cy="4495800"/>
          </a:xfrm>
        </p:spPr>
        <p:txBody>
          <a:bodyPr/>
          <a:lstStyle/>
          <a:p>
            <a:pPr eaLnBrk="1" hangingPunct="1">
              <a:lnSpc>
                <a:spcPct val="90000"/>
              </a:lnSpc>
              <a:buFontTx/>
              <a:buNone/>
            </a:pPr>
            <a:r>
              <a:rPr lang="en-US" altLang="en-US" i="1"/>
              <a:t>“In the days ahead I will propose </a:t>
            </a:r>
            <a:r>
              <a:rPr lang="en-US" altLang="en-US" b="1" i="1"/>
              <a:t>removing the roadblocks that have slowed our economy and reduced productivity</a:t>
            </a:r>
            <a:r>
              <a:rPr lang="en-US" altLang="en-US" i="1"/>
              <a:t>. Steps will be taken aimed at </a:t>
            </a:r>
            <a:r>
              <a:rPr lang="en-US" altLang="en-US" b="1" i="1"/>
              <a:t>restoring the balance between various levels of government</a:t>
            </a:r>
            <a:r>
              <a:rPr lang="en-US" altLang="en-US" i="1"/>
              <a:t>.  Progress may be slow, measured in inches and feet, not miles, but we will progress.  It is time to </a:t>
            </a:r>
            <a:r>
              <a:rPr lang="en-US" altLang="en-US" b="1" i="1"/>
              <a:t>reawaken this industrial giant, to get government back within its means, and to lighten our punitive tax burden</a:t>
            </a:r>
            <a:r>
              <a:rPr lang="en-US" altLang="en-US" i="1"/>
              <a:t>.  And these will be our first priorities, and on these principles there will be </a:t>
            </a:r>
            <a:r>
              <a:rPr lang="en-US" altLang="en-US" sz="3600" i="1" u="sng"/>
              <a:t>no compromise</a:t>
            </a:r>
            <a:r>
              <a:rPr lang="en-US" altLang="en-US" i="1"/>
              <a:t>.” - </a:t>
            </a:r>
            <a:r>
              <a:rPr lang="en-US" altLang="en-US" sz="1400" i="1"/>
              <a:t>Ronald Reagan 1981</a:t>
            </a:r>
            <a:endParaRPr lang="en-US" altLang="en-US" i="1"/>
          </a:p>
        </p:txBody>
      </p:sp>
    </p:spTree>
    <p:extLst>
      <p:ext uri="{BB962C8B-B14F-4D97-AF65-F5344CB8AC3E}">
        <p14:creationId xmlns:p14="http://schemas.microsoft.com/office/powerpoint/2010/main" val="125289772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1524000" y="0"/>
            <a:ext cx="8915400" cy="6858000"/>
          </a:xfrm>
        </p:spPr>
        <p:txBody>
          <a:bodyPr/>
          <a:lstStyle/>
          <a:p>
            <a:r>
              <a:rPr lang="en-US" altLang="x-none" sz="6600"/>
              <a:t>Reagan &amp; </a:t>
            </a:r>
            <a:br>
              <a:rPr lang="en-US" altLang="x-none" sz="6600"/>
            </a:br>
            <a:r>
              <a:rPr lang="en-US" altLang="x-none" sz="6600" b="1"/>
              <a:t>Domestic Policy</a:t>
            </a:r>
          </a:p>
        </p:txBody>
      </p:sp>
    </p:spTree>
    <p:extLst>
      <p:ext uri="{BB962C8B-B14F-4D97-AF65-F5344CB8AC3E}">
        <p14:creationId xmlns:p14="http://schemas.microsoft.com/office/powerpoint/2010/main" val="1374821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1949</Words>
  <Application>Microsoft Macintosh PowerPoint</Application>
  <PresentationFormat>Widescreen</PresentationFormat>
  <Paragraphs>156</Paragraphs>
  <Slides>42</Slides>
  <Notes>17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Calibri Light</vt:lpstr>
      <vt:lpstr>Mangal</vt:lpstr>
      <vt:lpstr>Arial</vt:lpstr>
      <vt:lpstr>Calibri</vt:lpstr>
      <vt:lpstr>Century Schoolbook</vt:lpstr>
      <vt:lpstr>Helvetica Neue</vt:lpstr>
      <vt:lpstr>ＭＳ Ｐゴシック</vt:lpstr>
      <vt:lpstr>Roboto</vt:lpstr>
      <vt:lpstr>Times New Roman</vt:lpstr>
      <vt:lpstr>Verdana</vt:lpstr>
      <vt:lpstr>Office Theme</vt:lpstr>
      <vt:lpstr>Bitmap Image</vt:lpstr>
      <vt:lpstr>PowerPoint Presentation</vt:lpstr>
      <vt:lpstr>PowerPoint Presentation</vt:lpstr>
      <vt:lpstr>The Conservative Movement (1980s)</vt:lpstr>
      <vt:lpstr>The Conservative Movement</vt:lpstr>
      <vt:lpstr>The Conservative Movement</vt:lpstr>
      <vt:lpstr>Who was Ronald Reagan?</vt:lpstr>
      <vt:lpstr>The Election of 1980</vt:lpstr>
      <vt:lpstr>The Reagan Revolution –  Reagan’s 1st Inaugural Address What was so “revolutionary”?</vt:lpstr>
      <vt:lpstr>Reagan &amp;  Domestic Policy</vt:lpstr>
      <vt:lpstr>Reagan’s DOMESTIC Policy – LESS GOVERNMENT</vt:lpstr>
      <vt:lpstr>Reagan’s DOMESTIC Policy – REAGANOMICS</vt:lpstr>
      <vt:lpstr>PowerPoint Presentation</vt:lpstr>
      <vt:lpstr>Reaganomics</vt:lpstr>
      <vt:lpstr>PowerPoint Presentation</vt:lpstr>
      <vt:lpstr>Reagan’s DOMESTIC Policy – DEFENSE SPENDING</vt:lpstr>
      <vt:lpstr>1980s American Society</vt:lpstr>
      <vt:lpstr>Family Values &amp; Social Concerns </vt:lpstr>
      <vt:lpstr>Family Values &amp; Social Concerns </vt:lpstr>
      <vt:lpstr>HIV/AIDS Statistics, 1981-2007</vt:lpstr>
      <vt:lpstr>PowerPoint Presentation</vt:lpstr>
      <vt:lpstr>Family Values &amp; Social Concerns </vt:lpstr>
      <vt:lpstr>PowerPoint Presentation</vt:lpstr>
      <vt:lpstr>Share of Household Income</vt:lpstr>
      <vt:lpstr>PowerPoint Presentation</vt:lpstr>
      <vt:lpstr>PowerPoint Presentation</vt:lpstr>
      <vt:lpstr>PowerPoint Presentation</vt:lpstr>
      <vt:lpstr>The Election of 1984</vt:lpstr>
      <vt:lpstr>Reagan &amp;  Foreign Policy</vt:lpstr>
      <vt:lpstr>PowerPoint Presentation</vt:lpstr>
      <vt:lpstr>Reagan &amp; Foreign Policy</vt:lpstr>
      <vt:lpstr>Reagan &amp; Foreign Policy</vt:lpstr>
      <vt:lpstr>PowerPoint Presentation</vt:lpstr>
      <vt:lpstr>PowerPoint Presentation</vt:lpstr>
      <vt:lpstr>The Iran-Contra Affair (1987)</vt:lpstr>
      <vt:lpstr>PowerPoint Presentation</vt:lpstr>
      <vt:lpstr>Ending the Cold War! </vt:lpstr>
      <vt:lpstr>PowerPoint Presentation</vt:lpstr>
      <vt:lpstr>Winning the Cold War</vt:lpstr>
      <vt:lpstr>PowerPoint Presentation</vt:lpstr>
      <vt:lpstr>Winning the Cold War</vt:lpstr>
      <vt:lpstr>PowerPoint Presentation</vt:lpstr>
      <vt:lpstr>George Bush</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6</cp:revision>
  <dcterms:created xsi:type="dcterms:W3CDTF">2017-05-01T13:45:16Z</dcterms:created>
  <dcterms:modified xsi:type="dcterms:W3CDTF">2017-05-01T13:48:34Z</dcterms:modified>
</cp:coreProperties>
</file>