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79"/>
  </p:normalViewPr>
  <p:slideViewPr>
    <p:cSldViewPr snapToGrid="0" snapToObjects="1">
      <p:cViewPr varScale="1">
        <p:scale>
          <a:sx n="76" d="100"/>
          <a:sy n="76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A8A7E-1D57-B34A-A6C5-AE4131E819F1}" type="datetimeFigureOut">
              <a:rPr lang="en-US" smtClean="0"/>
              <a:t>5/22/17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CB7F8-6D94-5549-9E5F-20B9FAE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fld id="{54DC13D6-1885-194F-88A3-3BAEE3A80366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66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3172-F124-C245-8B64-14F7CF52FA62}" type="datetimeFigureOut">
              <a:rPr lang="en-US" smtClean="0"/>
              <a:t>5/22/17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3997-51FA-254F-B137-53D8F5D8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4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3172-F124-C245-8B64-14F7CF52FA62}" type="datetimeFigureOut">
              <a:rPr lang="en-US" smtClean="0"/>
              <a:t>5/22/17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3997-51FA-254F-B137-53D8F5D8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5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3172-F124-C245-8B64-14F7CF52FA62}" type="datetimeFigureOut">
              <a:rPr lang="en-US" smtClean="0"/>
              <a:t>5/22/17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3997-51FA-254F-B137-53D8F5D8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51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832CD-68F2-7B4E-AEC6-95DDE8993E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30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3172-F124-C245-8B64-14F7CF52FA62}" type="datetimeFigureOut">
              <a:rPr lang="en-US" smtClean="0"/>
              <a:t>5/22/17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3997-51FA-254F-B137-53D8F5D8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2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3172-F124-C245-8B64-14F7CF52FA62}" type="datetimeFigureOut">
              <a:rPr lang="en-US" smtClean="0"/>
              <a:t>5/22/17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3997-51FA-254F-B137-53D8F5D8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3172-F124-C245-8B64-14F7CF52FA62}" type="datetimeFigureOut">
              <a:rPr lang="en-US" smtClean="0"/>
              <a:t>5/22/17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3997-51FA-254F-B137-53D8F5D8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3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3172-F124-C245-8B64-14F7CF52FA62}" type="datetimeFigureOut">
              <a:rPr lang="en-US" smtClean="0"/>
              <a:t>5/22/17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3997-51FA-254F-B137-53D8F5D8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7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3172-F124-C245-8B64-14F7CF52FA62}" type="datetimeFigureOut">
              <a:rPr lang="en-US" smtClean="0"/>
              <a:t>5/22/17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3997-51FA-254F-B137-53D8F5D8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3172-F124-C245-8B64-14F7CF52FA62}" type="datetimeFigureOut">
              <a:rPr lang="en-US" smtClean="0"/>
              <a:t>5/22/17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3997-51FA-254F-B137-53D8F5D8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8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3172-F124-C245-8B64-14F7CF52FA62}" type="datetimeFigureOut">
              <a:rPr lang="en-US" smtClean="0"/>
              <a:t>5/22/17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3997-51FA-254F-B137-53D8F5D8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5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3172-F124-C245-8B64-14F7CF52FA62}" type="datetimeFigureOut">
              <a:rPr lang="en-US" smtClean="0"/>
              <a:t>5/22/17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3997-51FA-254F-B137-53D8F5D8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6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53172-F124-C245-8B64-14F7CF52FA62}" type="datetimeFigureOut">
              <a:rPr lang="en-US" smtClean="0"/>
              <a:t>5/22/17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3997-51FA-254F-B137-53D8F5D8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google.com/search?sa=X&amp;biw=1280&amp;bih=557&amp;q=lyndon+b.+johnson+presidential+term&amp;stick=H4sIAAAAAAAAAOPgE-LQz9U3SDNPq9TSzk620k_PL0stystNzSvRL8jPySzJTM5MzLMqKEotzkwBCmYm5sSXpBblAgCDICyBOQAAAA&amp;ved=0ahUKEwjqnNz92bvTAhVL5CYKHZLjD4kQ6BMImgEoADA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v=JjKqibPnE5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s://www.youtube.com/watch?v=bmnSMlAstMc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v=xLu0Ak9Blo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ww.youtube.com/watch?v=tJP5svbymi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 txBox="1">
            <a:spLocks/>
          </p:cNvSpPr>
          <p:nvPr/>
        </p:nvSpPr>
        <p:spPr bwMode="auto">
          <a:xfrm>
            <a:off x="1981200" y="228600"/>
            <a:ext cx="8001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u="sng">
                <a:solidFill>
                  <a:schemeClr val="bg1"/>
                </a:solidFill>
              </a:rPr>
              <a:t>Aim</a:t>
            </a:r>
            <a:r>
              <a:rPr lang="en-US" altLang="en-US" sz="4400" b="1">
                <a:solidFill>
                  <a:schemeClr val="bg1"/>
                </a:solidFill>
              </a:rPr>
              <a:t>: </a:t>
            </a:r>
            <a:r>
              <a:rPr lang="en-US" altLang="en-US" sz="4400">
                <a:solidFill>
                  <a:schemeClr val="bg1"/>
                </a:solidFill>
              </a:rPr>
              <a:t>Did the political actions of Nixon affect the nation more positively or negatively?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2492376"/>
            <a:ext cx="312420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Richard Nixon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66900" y="3055938"/>
            <a:ext cx="2590800" cy="12001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Roboto"/>
                <a:hlinkClick r:id="rId2"/>
              </a:rPr>
              <a:t>Presidential term</a:t>
            </a: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Roboto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Roboto"/>
              </a:rPr>
              <a:t>January 20, 1969 – August 9, 1974</a:t>
            </a:r>
            <a:endParaRPr lang="en-US" alt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4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914400"/>
            <a:ext cx="4800600" cy="2133600"/>
          </a:xfrm>
          <a:noFill/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altLang="en-US" sz="3800">
                <a:ea typeface="MS PGothic" charset="-128"/>
              </a:rPr>
              <a:t>Nixon’s détente policy was aimed at easing Cold War tensions </a:t>
            </a:r>
            <a:br>
              <a:rPr lang="en-US" altLang="en-US" sz="3800">
                <a:ea typeface="MS PGothic" charset="-128"/>
              </a:rPr>
            </a:br>
            <a:r>
              <a:rPr lang="en-US" altLang="en-US" sz="3800">
                <a:ea typeface="MS PGothic" charset="-128"/>
              </a:rPr>
              <a:t>with the USSR</a:t>
            </a:r>
          </a:p>
        </p:txBody>
      </p:sp>
      <p:sp>
        <p:nvSpPr>
          <p:cNvPr id="581636" name="Rectangle 4"/>
          <p:cNvSpPr>
            <a:spLocks noChangeArrowheads="1"/>
          </p:cNvSpPr>
          <p:nvPr/>
        </p:nvSpPr>
        <p:spPr bwMode="auto">
          <a:xfrm>
            <a:off x="1524000" y="3103564"/>
            <a:ext cx="350520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 algn="ctr">
              <a:lnSpc>
                <a:spcPct val="85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altLang="en-US" sz="3600">
                <a:solidFill>
                  <a:srgbClr val="0000CC"/>
                </a:solidFill>
              </a:rPr>
              <a:t>By visiting China, </a:t>
            </a:r>
            <a:br>
              <a:rPr kumimoji="1" lang="en-US" altLang="en-US" sz="3600">
                <a:solidFill>
                  <a:srgbClr val="0000CC"/>
                </a:solidFill>
              </a:rPr>
            </a:br>
            <a:r>
              <a:rPr kumimoji="1" lang="en-US" altLang="en-US" sz="3600">
                <a:solidFill>
                  <a:srgbClr val="0000CC"/>
                </a:solidFill>
              </a:rPr>
              <a:t>Nixon pressured Soviet leader Brezhnev to  negotiate with the United States</a:t>
            </a:r>
          </a:p>
        </p:txBody>
      </p:sp>
      <p:pic>
        <p:nvPicPr>
          <p:cNvPr id="581637" name="Picture 5" descr="Triangular Diploma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5588"/>
            <a:ext cx="4800600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45" name="Picture 13" descr="Triangular Diploma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7" r="35486" b="71510"/>
          <a:stretch>
            <a:fillRect/>
          </a:stretch>
        </p:blipFill>
        <p:spPr bwMode="auto">
          <a:xfrm>
            <a:off x="7315200" y="1498601"/>
            <a:ext cx="15240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51" name="Picture 19" descr="brezhnev_and_nix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00364"/>
            <a:ext cx="5715000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52" name="Rectangle 20"/>
          <p:cNvSpPr>
            <a:spLocks noChangeArrowheads="1"/>
          </p:cNvSpPr>
          <p:nvPr/>
        </p:nvSpPr>
        <p:spPr bwMode="auto">
          <a:xfrm>
            <a:off x="1524000" y="2895600"/>
            <a:ext cx="40386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buFont typeface="Arial" charset="0"/>
              <a:buNone/>
              <a:defRPr/>
            </a:pPr>
            <a:r>
              <a:rPr lang="en-US" altLang="x-none" sz="3400" dirty="0">
                <a:solidFill>
                  <a:schemeClr val="folHlink"/>
                </a:solidFill>
                <a:latin typeface="Calibri" charset="0"/>
              </a:rPr>
              <a:t>In 1972, Nixon became the 1</a:t>
            </a:r>
            <a:r>
              <a:rPr lang="en-US" altLang="x-none" sz="3400" baseline="30000" dirty="0">
                <a:solidFill>
                  <a:schemeClr val="folHlink"/>
                </a:solidFill>
                <a:latin typeface="Calibri" charset="0"/>
              </a:rPr>
              <a:t>st</a:t>
            </a:r>
            <a:r>
              <a:rPr lang="en-US" altLang="x-none" sz="3400" dirty="0">
                <a:solidFill>
                  <a:schemeClr val="folHlink"/>
                </a:solidFill>
                <a:latin typeface="Calibri" charset="0"/>
              </a:rPr>
              <a:t> president to visit Moscow; </a:t>
            </a:r>
            <a:br>
              <a:rPr lang="en-US" altLang="x-none" sz="3400" dirty="0">
                <a:solidFill>
                  <a:schemeClr val="folHlink"/>
                </a:solidFill>
                <a:latin typeface="Calibri" charset="0"/>
              </a:rPr>
            </a:br>
            <a:r>
              <a:rPr lang="en-US" altLang="x-none" sz="3400" dirty="0">
                <a:solidFill>
                  <a:schemeClr val="folHlink"/>
                </a:solidFill>
                <a:latin typeface="Calibri" charset="0"/>
              </a:rPr>
              <a:t>His visit led to the </a:t>
            </a:r>
            <a:r>
              <a:rPr lang="en-US" altLang="x-none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Strategic Arms Limitation Talks</a:t>
            </a:r>
            <a:r>
              <a:rPr lang="en-US" altLang="x-none" sz="3400" b="1" dirty="0">
                <a:solidFill>
                  <a:srgbClr val="FF0000"/>
                </a:solidFill>
                <a:latin typeface="Calibri" charset="0"/>
              </a:rPr>
              <a:t> (SALT)</a:t>
            </a:r>
            <a:r>
              <a:rPr lang="en-US" altLang="x-none" sz="3400" dirty="0">
                <a:solidFill>
                  <a:srgbClr val="FF0000"/>
                </a:solidFill>
                <a:latin typeface="Calibri" charset="0"/>
              </a:rPr>
              <a:t> to </a:t>
            </a:r>
            <a:r>
              <a:rPr lang="en-US" altLang="x-none" sz="3400" b="1" dirty="0">
                <a:solidFill>
                  <a:srgbClr val="FF0000"/>
                </a:solidFill>
                <a:latin typeface="Calibri" charset="0"/>
              </a:rPr>
              <a:t>limit missiles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US" altLang="x-none" b="1" dirty="0" smtClean="0"/>
              <a:t>Nixon’s </a:t>
            </a:r>
            <a:r>
              <a:rPr lang="en-US" altLang="x-none" b="1" dirty="0" smtClean="0">
                <a:solidFill>
                  <a:srgbClr val="FF0000"/>
                </a:solidFill>
              </a:rPr>
              <a:t>Foreign</a:t>
            </a:r>
            <a:r>
              <a:rPr lang="en-US" altLang="x-none" b="1" dirty="0" smtClean="0"/>
              <a:t> Policy - </a:t>
            </a:r>
            <a:r>
              <a:rPr lang="en-US" altLang="x-none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Détente</a:t>
            </a:r>
            <a:r>
              <a:rPr lang="en-US" altLang="x-none" b="1" dirty="0" smtClean="0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5226"/>
            <a:ext cx="4344988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08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81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65896E-6 L 3.33333E-6 -0.12231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81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2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81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81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8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6" grpId="0"/>
      <p:bldP spid="581636" grpId="1"/>
      <p:bldP spid="5816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999288" y="1600200"/>
            <a:ext cx="3668712" cy="1066800"/>
          </a:xfrm>
        </p:spPr>
        <p:txBody>
          <a:bodyPr>
            <a:normAutofit fontScale="90000"/>
          </a:bodyPr>
          <a:lstStyle/>
          <a:p>
            <a:r>
              <a:rPr lang="en-US" altLang="en-US" sz="4000" b="1">
                <a:solidFill>
                  <a:schemeClr val="bg1"/>
                </a:solidFill>
                <a:ea typeface="MS PGothic" charset="-128"/>
              </a:rPr>
              <a:t>Based on what we’ve learned so far, what is the main idea of this cartoon?</a:t>
            </a:r>
            <a:endParaRPr lang="en-US" altLang="en-US" sz="4000" b="1">
              <a:solidFill>
                <a:srgbClr val="FFFF00"/>
              </a:solidFill>
              <a:ea typeface="MS PGothic" charset="-128"/>
            </a:endParaRPr>
          </a:p>
        </p:txBody>
      </p:sp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7315200" y="1339334"/>
            <a:ext cx="381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588"/>
            <a:ext cx="5418138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999288" y="4038600"/>
            <a:ext cx="3668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</a:rPr>
              <a:t>Détente</a:t>
            </a:r>
            <a:endParaRPr lang="en-US" altLang="en-US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019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8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172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>
                <a:ea typeface="MS PGothic" charset="-128"/>
              </a:rPr>
              <a:t>Nixon was a popular president by the  end of his 1</a:t>
            </a:r>
            <a:r>
              <a:rPr lang="en-US" altLang="en-US" baseline="30000">
                <a:ea typeface="MS PGothic" charset="-128"/>
              </a:rPr>
              <a:t>st</a:t>
            </a:r>
            <a:r>
              <a:rPr lang="en-US" altLang="en-US">
                <a:ea typeface="MS PGothic" charset="-128"/>
              </a:rPr>
              <a:t> term</a:t>
            </a:r>
          </a:p>
          <a:p>
            <a:pPr lvl="1">
              <a:lnSpc>
                <a:spcPct val="85000"/>
              </a:lnSpc>
            </a:pPr>
            <a:r>
              <a:rPr lang="en-US" altLang="en-US">
                <a:ea typeface="MS PGothic" charset="-128"/>
              </a:rPr>
              <a:t>His domestic policies reduced gov’t spending &amp; revitalized middle-class, conservative, &amp; Southern voters</a:t>
            </a:r>
          </a:p>
          <a:p>
            <a:pPr lvl="1">
              <a:lnSpc>
                <a:spcPct val="85000"/>
              </a:lnSpc>
            </a:pPr>
            <a:r>
              <a:rPr lang="en-US" altLang="en-US">
                <a:ea typeface="MS PGothic" charset="-128"/>
              </a:rPr>
              <a:t>His foreign policies led to the end </a:t>
            </a:r>
            <a:br>
              <a:rPr lang="en-US" altLang="en-US">
                <a:ea typeface="MS PGothic" charset="-128"/>
              </a:rPr>
            </a:br>
            <a:r>
              <a:rPr lang="en-US" altLang="en-US">
                <a:ea typeface="MS PGothic" charset="-128"/>
              </a:rPr>
              <a:t>of an unpopular war in Vietnam &amp; </a:t>
            </a:r>
            <a:br>
              <a:rPr lang="en-US" altLang="en-US">
                <a:ea typeface="MS PGothic" charset="-128"/>
              </a:rPr>
            </a:br>
            <a:r>
              <a:rPr lang="en-US" altLang="en-US">
                <a:ea typeface="MS PGothic" charset="-128"/>
              </a:rPr>
              <a:t>eased tensions with America’s two biggest Cold War rivals </a:t>
            </a:r>
          </a:p>
          <a:p>
            <a:pPr>
              <a:lnSpc>
                <a:spcPct val="85000"/>
              </a:lnSpc>
            </a:pPr>
            <a:r>
              <a:rPr lang="en-US" altLang="en-US">
                <a:ea typeface="MS PGothic" charset="-128"/>
              </a:rPr>
              <a:t>In 1972, Nixon won one of the biggest landslide victories in presidential history </a:t>
            </a:r>
          </a:p>
        </p:txBody>
      </p:sp>
      <p:sp>
        <p:nvSpPr>
          <p:cNvPr id="584713" name="Text Box 9"/>
          <p:cNvSpPr txBox="1">
            <a:spLocks noChangeArrowheads="1"/>
          </p:cNvSpPr>
          <p:nvPr/>
        </p:nvSpPr>
        <p:spPr bwMode="auto">
          <a:xfrm>
            <a:off x="1547813" y="5430838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4000">
                <a:latin typeface="Arial" charset="0"/>
              </a:rPr>
              <a:t>But after Nixon’s re-election in 1972, the </a:t>
            </a:r>
            <a:r>
              <a:rPr lang="en-US" altLang="en-US" sz="4000" b="1" u="sng">
                <a:solidFill>
                  <a:srgbClr val="FF0000"/>
                </a:solidFill>
                <a:latin typeface="Arial" charset="0"/>
              </a:rPr>
              <a:t>Watergate scandal</a:t>
            </a:r>
            <a:r>
              <a:rPr lang="en-US" altLang="en-US" sz="4000">
                <a:latin typeface="Arial" charset="0"/>
              </a:rPr>
              <a:t> broke</a:t>
            </a:r>
            <a:r>
              <a:rPr lang="mr-IN" altLang="en-US" sz="4000">
                <a:latin typeface="Arial" charset="0"/>
                <a:ea typeface="Mangal" charset="0"/>
                <a:cs typeface="Mangal" charset="0"/>
              </a:rPr>
              <a:t>…</a:t>
            </a:r>
            <a:endParaRPr lang="en-US" altLang="en-US" sz="400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00" y="1"/>
            <a:ext cx="11430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DON</a:t>
            </a:r>
            <a:r>
              <a:rPr lang="mr-IN" b="1" dirty="0">
                <a:solidFill>
                  <a:srgbClr val="FF0000"/>
                </a:solidFill>
              </a:rPr>
              <a:t>’</a:t>
            </a:r>
            <a:r>
              <a:rPr lang="en-US" b="1" dirty="0">
                <a:solidFill>
                  <a:srgbClr val="FF0000"/>
                </a:solidFill>
              </a:rPr>
              <a:t>T COPY!</a:t>
            </a:r>
          </a:p>
        </p:txBody>
      </p:sp>
      <p:pic>
        <p:nvPicPr>
          <p:cNvPr id="8" name="Picture 7" descr="1972_Electoral_Map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/>
          <a:stretch>
            <a:fillRect/>
          </a:stretch>
        </p:blipFill>
        <p:spPr bwMode="auto">
          <a:xfrm>
            <a:off x="1520826" y="0"/>
            <a:ext cx="91471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2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4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9144000" cy="838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 anchor="ctr">
            <a:normAutofit fontScale="90000"/>
          </a:bodyPr>
          <a:lstStyle/>
          <a:p>
            <a:r>
              <a:rPr lang="en-US" altLang="en-US" sz="4000" b="1">
                <a:solidFill>
                  <a:srgbClr val="FF0000"/>
                </a:solidFill>
                <a:ea typeface="MS PGothic" charset="-128"/>
              </a:rPr>
              <a:t>WATERGATE:</a:t>
            </a:r>
            <a:br>
              <a:rPr lang="en-US" altLang="en-US" sz="4000" b="1">
                <a:solidFill>
                  <a:srgbClr val="FF0000"/>
                </a:solidFill>
                <a:ea typeface="MS PGothic" charset="-128"/>
              </a:rPr>
            </a:br>
            <a:r>
              <a:rPr lang="en-US" altLang="en-US" sz="3600" b="1" u="sng">
                <a:solidFill>
                  <a:srgbClr val="FF0000"/>
                </a:solidFill>
                <a:ea typeface="MS PGothic" charset="-128"/>
              </a:rPr>
              <a:t>Take notes. Why was this such a SCANDAL?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5091847" y="1330036"/>
            <a:ext cx="20083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/>
              </a:rPr>
              <a:t>VIDEO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Water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189164"/>
            <a:ext cx="5014912" cy="46688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524000" y="7938"/>
            <a:ext cx="9144000" cy="2049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488" tIns="44450" rIns="90488" bIns="4445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42900" indent="-3429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95000"/>
              </a:lnSpc>
              <a:buClr>
                <a:schemeClr val="accent1"/>
              </a:buClr>
              <a:buFont typeface="Arial" pitchFamily="34" charset="0"/>
              <a:buNone/>
              <a:defRPr/>
            </a:pPr>
            <a:r>
              <a:rPr kumimoji="1" lang="en-US" altLang="en-US" sz="2400" b="1"/>
              <a:t>WHAT WAS THE CRIME?</a:t>
            </a:r>
            <a:r>
              <a:rPr kumimoji="1" lang="en-US" altLang="en-US" sz="2400"/>
              <a:t> </a:t>
            </a:r>
          </a:p>
          <a:p>
            <a:pPr>
              <a:lnSpc>
                <a:spcPct val="95000"/>
              </a:lnSpc>
              <a:buClr>
                <a:schemeClr val="accent1"/>
              </a:buClr>
              <a:buFont typeface="Arial" pitchFamily="34" charset="0"/>
              <a:buChar char="■"/>
              <a:defRPr/>
            </a:pPr>
            <a:r>
              <a:rPr kumimoji="1" lang="en-US" altLang="en-US" sz="2400"/>
              <a:t>There was a </a:t>
            </a:r>
            <a:r>
              <a:rPr kumimoji="1" lang="en-US" altLang="en-US" sz="2400" b="1"/>
              <a:t>break-in at the Democratic candidate headquarters</a:t>
            </a:r>
            <a:r>
              <a:rPr kumimoji="1" lang="en-US" altLang="en-US" sz="2400"/>
              <a:t> (Watergate Complex) by Nixon’s </a:t>
            </a:r>
            <a:r>
              <a:rPr kumimoji="1" lang="en-US" altLang="en-US" sz="2400" b="1" u="sng">
                <a:solidFill>
                  <a:srgbClr val="FF0000"/>
                </a:solidFill>
              </a:rPr>
              <a:t>Committee to Re-Elect the President (CREEP)</a:t>
            </a:r>
          </a:p>
          <a:p>
            <a:pPr lvl="1">
              <a:lnSpc>
                <a:spcPct val="95000"/>
              </a:lnSpc>
              <a:buClr>
                <a:schemeClr val="accent1"/>
              </a:buClr>
              <a:buFont typeface="Arial" pitchFamily="34" charset="0"/>
              <a:buChar char="■"/>
              <a:defRPr/>
            </a:pPr>
            <a:r>
              <a:rPr kumimoji="1" lang="en-US" altLang="en-US" sz="2700"/>
              <a:t>THEY’RE CAUGHT and a cover-up ensues</a:t>
            </a:r>
            <a:endParaRPr kumimoji="1" lang="en-US" altLang="en-US" sz="2400" u="sng">
              <a:solidFill>
                <a:srgbClr val="FF0000"/>
              </a:solidFill>
            </a:endParaRPr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2413000"/>
            <a:ext cx="4064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02729" y="5576669"/>
            <a:ext cx="277595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Forrest Gump</a:t>
            </a:r>
            <a:endParaRPr lang="en-US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0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915400" cy="9144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ea typeface="MS PGothic" charset="-128"/>
              </a:rPr>
              <a:t>The Watergate Scandal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838200"/>
            <a:ext cx="6172200" cy="4191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ea typeface="MS PGothic" charset="-128"/>
              </a:rPr>
              <a:t>The Watergate scandal began to unravel in 1973: </a:t>
            </a:r>
            <a:r>
              <a:rPr lang="en-US" altLang="en-US" b="1" i="1" u="sng">
                <a:solidFill>
                  <a:srgbClr val="FF0000"/>
                </a:solidFill>
                <a:ea typeface="MS PGothic" charset="-128"/>
              </a:rPr>
              <a:t>US v. Nixon</a:t>
            </a:r>
            <a:r>
              <a:rPr lang="en-US" altLang="en-US" i="1">
                <a:solidFill>
                  <a:srgbClr val="FF0000"/>
                </a:solidFill>
                <a:ea typeface="MS PGothic" charset="-128"/>
              </a:rPr>
              <a:t> </a:t>
            </a:r>
            <a:r>
              <a:rPr lang="en-US" altLang="en-US">
                <a:solidFill>
                  <a:srgbClr val="FF0000"/>
                </a:solidFill>
                <a:ea typeface="MS PGothic" charset="-128"/>
              </a:rPr>
              <a:t>Supreme Court case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MS PGothic" charset="-128"/>
              </a:rPr>
              <a:t>The discovery that Nixon recorded conversations proved most damning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ea typeface="MS PGothic" charset="-128"/>
              </a:rPr>
              <a:t>Recordings in the Oval Office called the </a:t>
            </a:r>
            <a:r>
              <a:rPr lang="ja-JP" altLang="en-US">
                <a:solidFill>
                  <a:srgbClr val="FF0000"/>
                </a:solidFill>
                <a:ea typeface="MS PGothic" charset="-128"/>
              </a:rPr>
              <a:t>“</a:t>
            </a:r>
            <a:r>
              <a:rPr lang="en-US" altLang="ja-JP" b="1" u="sng">
                <a:solidFill>
                  <a:srgbClr val="FF0000"/>
                </a:solidFill>
                <a:ea typeface="MS PGothic" charset="-128"/>
              </a:rPr>
              <a:t>White House Tapes</a:t>
            </a:r>
            <a:r>
              <a:rPr lang="ja-JP" altLang="en-US">
                <a:solidFill>
                  <a:srgbClr val="FF0000"/>
                </a:solidFill>
                <a:ea typeface="MS PGothic" charset="-128"/>
              </a:rPr>
              <a:t>”</a:t>
            </a:r>
            <a:endParaRPr lang="en-US" altLang="en-US">
              <a:ea typeface="MS PGothic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ea typeface="MS PGothic" charset="-128"/>
              </a:rPr>
              <a:t>The Supreme Court ordered Nixon to turn over all tapes to a Senate investigative committee</a:t>
            </a:r>
          </a:p>
          <a:p>
            <a:pPr lvl="2">
              <a:lnSpc>
                <a:spcPct val="90000"/>
              </a:lnSpc>
            </a:pPr>
            <a:r>
              <a:rPr lang="mr-IN" altLang="en-US" b="1">
                <a:ea typeface="MS PGothic" charset="-128"/>
              </a:rPr>
              <a:t>…</a:t>
            </a:r>
            <a:r>
              <a:rPr lang="en-US" altLang="en-US" b="1">
                <a:ea typeface="MS PGothic" charset="-128"/>
              </a:rPr>
              <a:t>Nixon </a:t>
            </a:r>
            <a:r>
              <a:rPr lang="en-US" altLang="en-US" b="1" u="sng">
                <a:ea typeface="MS PGothic" charset="-128"/>
              </a:rPr>
              <a:t>REFUSES</a:t>
            </a:r>
            <a:r>
              <a:rPr lang="en-US" altLang="en-US" b="1">
                <a:ea typeface="MS PGothic" charset="-128"/>
              </a:rPr>
              <a:t>!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MS PGothic" charset="-128"/>
              </a:rPr>
              <a:t>The House brought 2 articles of </a:t>
            </a:r>
            <a:r>
              <a:rPr lang="en-US" altLang="en-US" b="1" u="sng">
                <a:solidFill>
                  <a:srgbClr val="FF0000"/>
                </a:solidFill>
                <a:ea typeface="MS PGothic" charset="-128"/>
              </a:rPr>
              <a:t>IMPEACHMENT</a:t>
            </a:r>
            <a:r>
              <a:rPr lang="en-US" altLang="en-US" b="1">
                <a:solidFill>
                  <a:srgbClr val="FF0000"/>
                </a:solidFill>
                <a:ea typeface="MS PGothic" charset="-128"/>
              </a:rPr>
              <a:t> </a:t>
            </a:r>
            <a:r>
              <a:rPr lang="en-US" altLang="en-US">
                <a:ea typeface="MS PGothic" charset="-128"/>
              </a:rPr>
              <a:t>against president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MS PGothic" charset="-128"/>
              </a:rPr>
              <a:t>How does Nixon react?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3352801"/>
            <a:ext cx="305911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4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nixde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3500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hape 22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2286000"/>
            <a:ext cx="4298950" cy="4343400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2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7391400" y="1371600"/>
            <a:ext cx="3124200" cy="4038600"/>
          </a:xfrm>
        </p:spPr>
        <p:txBody>
          <a:bodyPr/>
          <a:lstStyle/>
          <a:p>
            <a:r>
              <a:rPr lang="en-US" altLang="en-US" sz="3200" b="1">
                <a:solidFill>
                  <a:schemeClr val="bg1"/>
                </a:solidFill>
                <a:ea typeface="MS PGothic" charset="-128"/>
              </a:rPr>
              <a:t>What is the main idea of the cartoon?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1" y="-26988"/>
            <a:ext cx="5775325" cy="823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0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7199313" y="71438"/>
            <a:ext cx="3124200" cy="1676400"/>
          </a:xfrm>
        </p:spPr>
        <p:txBody>
          <a:bodyPr/>
          <a:lstStyle/>
          <a:p>
            <a:r>
              <a:rPr lang="en-US" altLang="en-US" sz="3200" b="1">
                <a:solidFill>
                  <a:schemeClr val="bg1"/>
                </a:solidFill>
                <a:ea typeface="MS PGothic" charset="-128"/>
              </a:rPr>
              <a:t>What is the main idea of the cartoon?</a:t>
            </a:r>
          </a:p>
        </p:txBody>
      </p:sp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57150"/>
            <a:ext cx="542925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62800" y="1981201"/>
            <a:ext cx="3276600" cy="452437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lvl="1">
              <a:lnSpc>
                <a:spcPct val="90000"/>
              </a:lnSpc>
              <a:defRPr/>
            </a:pP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Power now shifting more from the President to Congress</a:t>
            </a:r>
            <a:r>
              <a:rPr lang="mr-IN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…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who began this trend of a stronger President than Congress?</a:t>
            </a:r>
            <a:endParaRPr lang="en-US" altLang="en-US" sz="32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721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49" y="1027112"/>
            <a:ext cx="8001000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39949" y="429987"/>
            <a:ext cx="878830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will Nixon forever be remembered for?</a:t>
            </a:r>
          </a:p>
        </p:txBody>
      </p:sp>
    </p:spTree>
    <p:extLst>
      <p:ext uri="{BB962C8B-B14F-4D97-AF65-F5344CB8AC3E}">
        <p14:creationId xmlns:p14="http://schemas.microsoft.com/office/powerpoint/2010/main" val="45428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33400"/>
          </a:xfrm>
        </p:spPr>
        <p:txBody>
          <a:bodyPr/>
          <a:lstStyle/>
          <a:p>
            <a:r>
              <a:rPr lang="en-US" altLang="en-US" sz="3200" b="1">
                <a:solidFill>
                  <a:schemeClr val="bg1"/>
                </a:solidFill>
                <a:ea typeface="MS PGothic" charset="-128"/>
              </a:rPr>
              <a:t>What is the main idea of the cartoon?</a:t>
            </a:r>
          </a:p>
        </p:txBody>
      </p:sp>
      <p:pic>
        <p:nvPicPr>
          <p:cNvPr id="450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1"/>
            <a:ext cx="8610600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8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010400" cy="914400"/>
          </a:xfrm>
        </p:spPr>
        <p:txBody>
          <a:bodyPr/>
          <a:lstStyle/>
          <a:p>
            <a:r>
              <a:rPr lang="en-US" altLang="en-US" b="1">
                <a:ea typeface="MS PGothic" charset="-128"/>
              </a:rPr>
              <a:t>What is Nixon stepping into?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838200"/>
            <a:ext cx="9144000" cy="6019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3500">
                <a:ea typeface="MS PGothic" charset="-128"/>
              </a:rPr>
              <a:t>By the late 1960s, citizens had seen enough turmoil in U.S. foreign &amp; domestic affairs:</a:t>
            </a:r>
          </a:p>
          <a:p>
            <a:pPr marL="971550" lvl="1" indent="-514350">
              <a:lnSpc>
                <a:spcPct val="95000"/>
              </a:lnSpc>
              <a:buFont typeface="Calibri" charset="0"/>
              <a:buAutoNum type="arabicPeriod"/>
            </a:pPr>
            <a:r>
              <a:rPr lang="en-US" altLang="en-US" sz="3500">
                <a:ea typeface="MS PGothic" charset="-128"/>
              </a:rPr>
              <a:t>The economic boom of the 1950s &amp; 1960s was starting to come to an end</a:t>
            </a:r>
          </a:p>
          <a:p>
            <a:pPr marL="971550" lvl="1" indent="-514350">
              <a:lnSpc>
                <a:spcPct val="95000"/>
              </a:lnSpc>
              <a:buFont typeface="Calibri" charset="0"/>
              <a:buAutoNum type="arabicPeriod"/>
            </a:pPr>
            <a:r>
              <a:rPr lang="en-US" altLang="en-US" sz="3500">
                <a:ea typeface="MS PGothic" charset="-128"/>
              </a:rPr>
              <a:t>American prestige in the world was damaged by the failure in Vietnam</a:t>
            </a:r>
          </a:p>
          <a:p>
            <a:pPr marL="971550" lvl="1" indent="-514350">
              <a:lnSpc>
                <a:spcPct val="95000"/>
              </a:lnSpc>
              <a:buFont typeface="Calibri" charset="0"/>
              <a:buAutoNum type="arabicPeriod"/>
            </a:pPr>
            <a:r>
              <a:rPr lang="en-US" altLang="en-US" sz="3500">
                <a:ea typeface="MS PGothic" charset="-128"/>
              </a:rPr>
              <a:t>Anti-war protests, “hippie” culture, &amp; liberal government programs led many citizens to believe that America was headed for moral decay &amp; economic collapse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25000" y="1"/>
            <a:ext cx="11430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DON</a:t>
            </a:r>
            <a:r>
              <a:rPr lang="mr-IN" b="1" dirty="0">
                <a:solidFill>
                  <a:srgbClr val="FF0000"/>
                </a:solidFill>
              </a:rPr>
              <a:t>’</a:t>
            </a:r>
            <a:r>
              <a:rPr lang="en-US" b="1" dirty="0">
                <a:solidFill>
                  <a:srgbClr val="FF0000"/>
                </a:solidFill>
              </a:rPr>
              <a:t>T COPY!</a:t>
            </a:r>
          </a:p>
        </p:txBody>
      </p:sp>
    </p:spTree>
    <p:extLst>
      <p:ext uri="{BB962C8B-B14F-4D97-AF65-F5344CB8AC3E}">
        <p14:creationId xmlns:p14="http://schemas.microsoft.com/office/powerpoint/2010/main" val="9166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r>
              <a:rPr lang="en-US" altLang="en-US" b="1">
                <a:ea typeface="MS PGothic" charset="-128"/>
              </a:rPr>
              <a:t>The Election of Richard Nixon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838200"/>
            <a:ext cx="9144000" cy="1219200"/>
          </a:xfrm>
        </p:spPr>
        <p:txBody>
          <a:bodyPr/>
          <a:lstStyle/>
          <a:p>
            <a:pPr marL="0" indent="0" algn="ctr">
              <a:buNone/>
              <a:tabLst>
                <a:tab pos="7880350" algn="l"/>
              </a:tabLst>
            </a:pPr>
            <a:r>
              <a:rPr lang="en-US" altLang="en-US" sz="3800">
                <a:ea typeface="MS PGothic" charset="-128"/>
              </a:rPr>
              <a:t>In 1968, Americans elected </a:t>
            </a:r>
            <a:br>
              <a:rPr lang="en-US" altLang="en-US" sz="3800">
                <a:ea typeface="MS PGothic" charset="-128"/>
              </a:rPr>
            </a:br>
            <a:r>
              <a:rPr lang="en-US" altLang="en-US" sz="3800">
                <a:ea typeface="MS PGothic" charset="-128"/>
              </a:rPr>
              <a:t>conservative Republican Richard Nixon </a:t>
            </a:r>
          </a:p>
        </p:txBody>
      </p:sp>
      <p:pic>
        <p:nvPicPr>
          <p:cNvPr id="564241" name="Picture 17" descr="1968_Electoral_Map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" b="1701"/>
          <a:stretch>
            <a:fillRect/>
          </a:stretch>
        </p:blipFill>
        <p:spPr bwMode="auto">
          <a:xfrm>
            <a:off x="1524000" y="2057400"/>
            <a:ext cx="9144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4243" name="Text Box 19"/>
          <p:cNvSpPr txBox="1">
            <a:spLocks noChangeArrowheads="1"/>
          </p:cNvSpPr>
          <p:nvPr/>
        </p:nvSpPr>
        <p:spPr bwMode="auto">
          <a:xfrm>
            <a:off x="1524000" y="685801"/>
            <a:ext cx="9144000" cy="1573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x-none" sz="3600" dirty="0"/>
              <a:t>Nixon’s victory in 1968 was due to the </a:t>
            </a:r>
            <a:br>
              <a:rPr lang="en-US" altLang="x-none" sz="3600" dirty="0"/>
            </a:br>
            <a:r>
              <a:rPr lang="en-US" altLang="x-none" sz="3600" dirty="0"/>
              <a:t>turnout of a “silent majority” who wanted </a:t>
            </a:r>
            <a:br>
              <a:rPr lang="en-US" altLang="x-none" sz="3600" dirty="0"/>
            </a:br>
            <a:r>
              <a:rPr lang="en-US" altLang="x-none" sz="3600" b="1" u="sng" dirty="0">
                <a:solidFill>
                  <a:srgbClr val="FF0000"/>
                </a:solidFill>
              </a:rPr>
              <a:t>a more conservative government </a:t>
            </a:r>
          </a:p>
        </p:txBody>
      </p:sp>
    </p:spTree>
    <p:extLst>
      <p:ext uri="{BB962C8B-B14F-4D97-AF65-F5344CB8AC3E}">
        <p14:creationId xmlns:p14="http://schemas.microsoft.com/office/powerpoint/2010/main" val="205471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64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build="p"/>
      <p:bldP spid="5642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r>
              <a:rPr lang="en-US" altLang="en-US" sz="3600" b="1">
                <a:solidFill>
                  <a:srgbClr val="002060"/>
                </a:solidFill>
                <a:ea typeface="MS PGothic" charset="-128"/>
              </a:rPr>
              <a:t>Nixon’s </a:t>
            </a:r>
            <a:r>
              <a:rPr lang="en-US" altLang="en-US" sz="3600" b="1">
                <a:solidFill>
                  <a:srgbClr val="FF0000"/>
                </a:solidFill>
                <a:ea typeface="MS PGothic" charset="-128"/>
              </a:rPr>
              <a:t>Domestic</a:t>
            </a:r>
            <a:r>
              <a:rPr lang="en-US" altLang="en-US" sz="3600" b="1">
                <a:solidFill>
                  <a:srgbClr val="002060"/>
                </a:solidFill>
                <a:ea typeface="MS PGothic" charset="-128"/>
              </a:rPr>
              <a:t> Policy </a:t>
            </a:r>
            <a:r>
              <a:rPr lang="mr-IN" altLang="en-US" sz="3600" b="1">
                <a:solidFill>
                  <a:srgbClr val="002060"/>
                </a:solidFill>
                <a:ea typeface="MS PGothic" charset="-128"/>
              </a:rPr>
              <a:t>–</a:t>
            </a:r>
            <a:r>
              <a:rPr lang="en-US" altLang="en-US" sz="3600" b="1">
                <a:solidFill>
                  <a:srgbClr val="002060"/>
                </a:solidFill>
                <a:ea typeface="MS PGothic" charset="-128"/>
              </a:rPr>
              <a:t> </a:t>
            </a:r>
            <a:r>
              <a:rPr lang="en-US" altLang="en-US" sz="3600" b="1" u="sng">
                <a:solidFill>
                  <a:srgbClr val="FF0000"/>
                </a:solidFill>
                <a:ea typeface="MS PGothic" charset="-128"/>
              </a:rPr>
              <a:t>CONSERVATIVISM</a:t>
            </a:r>
          </a:p>
        </p:txBody>
      </p:sp>
      <p:sp>
        <p:nvSpPr>
          <p:cNvPr id="12291" name="Rectangle 11"/>
          <p:cNvSpPr>
            <a:spLocks noChangeArrowheads="1"/>
          </p:cNvSpPr>
          <p:nvPr/>
        </p:nvSpPr>
        <p:spPr bwMode="auto">
          <a:xfrm>
            <a:off x="1668463" y="3413125"/>
            <a:ext cx="4114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altLang="en-US" sz="3600" b="1" u="sng">
                <a:solidFill>
                  <a:srgbClr val="FF0000"/>
                </a:solidFill>
              </a:rPr>
              <a:t>Reduce</a:t>
            </a:r>
            <a:r>
              <a:rPr kumimoji="1" lang="en-US" altLang="en-US" sz="3000" b="1" u="sng">
                <a:solidFill>
                  <a:srgbClr val="FF0000"/>
                </a:solidFill>
              </a:rPr>
              <a:t> </a:t>
            </a:r>
            <a:r>
              <a:rPr kumimoji="1" lang="en-US" altLang="en-US" sz="3600" b="1" u="sng">
                <a:solidFill>
                  <a:srgbClr val="FF0000"/>
                </a:solidFill>
              </a:rPr>
              <a:t>or eliminate</a:t>
            </a:r>
            <a:r>
              <a:rPr kumimoji="1" lang="en-US" altLang="en-US" sz="3000" b="1" u="sng">
                <a:solidFill>
                  <a:srgbClr val="FF0000"/>
                </a:solidFill>
              </a:rPr>
              <a:t> </a:t>
            </a:r>
            <a:r>
              <a:rPr kumimoji="1" lang="en-US" altLang="en-US" sz="3600" b="1" u="sng">
                <a:solidFill>
                  <a:srgbClr val="FF0000"/>
                </a:solidFill>
              </a:rPr>
              <a:t>many</a:t>
            </a:r>
            <a:r>
              <a:rPr kumimoji="1" lang="en-US" altLang="en-US" sz="3000" b="1" u="sng">
                <a:solidFill>
                  <a:srgbClr val="FF0000"/>
                </a:solidFill>
              </a:rPr>
              <a:t> </a:t>
            </a:r>
            <a:r>
              <a:rPr kumimoji="1" lang="en-US" altLang="en-US" sz="3600" b="1" u="sng">
                <a:solidFill>
                  <a:srgbClr val="FF0000"/>
                </a:solidFill>
              </a:rPr>
              <a:t>Great Society</a:t>
            </a:r>
            <a:r>
              <a:rPr kumimoji="1" lang="en-US" altLang="en-US" sz="3000" b="1" u="sng">
                <a:solidFill>
                  <a:srgbClr val="FF0000"/>
                </a:solidFill>
              </a:rPr>
              <a:t> </a:t>
            </a:r>
            <a:r>
              <a:rPr kumimoji="1" lang="en-US" altLang="en-US" sz="3600" b="1" u="sng">
                <a:solidFill>
                  <a:srgbClr val="FF0000"/>
                </a:solidFill>
              </a:rPr>
              <a:t>programs </a:t>
            </a:r>
            <a:r>
              <a:rPr kumimoji="1" lang="mr-IN" altLang="en-US" sz="3600" b="1" u="sng">
                <a:solidFill>
                  <a:srgbClr val="FF0000"/>
                </a:solidFill>
                <a:ea typeface="Mangal" charset="0"/>
                <a:cs typeface="Mangal" charset="0"/>
              </a:rPr>
              <a:t>–</a:t>
            </a:r>
            <a:r>
              <a:rPr kumimoji="1" lang="en-US" altLang="en-US" sz="3600" b="1" u="sng">
                <a:solidFill>
                  <a:srgbClr val="FF0000"/>
                </a:solidFill>
              </a:rPr>
              <a:t> TOO $$   </a:t>
            </a:r>
          </a:p>
        </p:txBody>
      </p:sp>
      <p:pic>
        <p:nvPicPr>
          <p:cNvPr id="565261" name="Picture 13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7" t="11458" r="10938" b="6250"/>
          <a:stretch>
            <a:fillRect/>
          </a:stretch>
        </p:blipFill>
        <p:spPr bwMode="auto">
          <a:xfrm>
            <a:off x="5791200" y="914400"/>
            <a:ext cx="4876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1828800"/>
            <a:ext cx="42672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 you think he wanted to do with LBJ’s Great Society?</a:t>
            </a:r>
          </a:p>
        </p:txBody>
      </p:sp>
    </p:spTree>
    <p:extLst>
      <p:ext uri="{BB962C8B-B14F-4D97-AF65-F5344CB8AC3E}">
        <p14:creationId xmlns:p14="http://schemas.microsoft.com/office/powerpoint/2010/main" val="208854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65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6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"/>
            <a:ext cx="9144000" cy="13716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002060"/>
                </a:solidFill>
                <a:ea typeface="MS PGothic" charset="-128"/>
              </a:rPr>
              <a:t>Nixon’s </a:t>
            </a:r>
            <a:r>
              <a:rPr lang="en-US" altLang="en-US" sz="2800" b="1">
                <a:solidFill>
                  <a:srgbClr val="FF0000"/>
                </a:solidFill>
                <a:ea typeface="MS PGothic" charset="-128"/>
              </a:rPr>
              <a:t>Domestic</a:t>
            </a:r>
            <a:r>
              <a:rPr lang="en-US" altLang="en-US" sz="2800" b="1">
                <a:solidFill>
                  <a:srgbClr val="002060"/>
                </a:solidFill>
                <a:ea typeface="MS PGothic" charset="-128"/>
              </a:rPr>
              <a:t> Policy </a:t>
            </a:r>
            <a:r>
              <a:rPr lang="mr-IN" altLang="en-US" sz="2800" b="1">
                <a:solidFill>
                  <a:srgbClr val="002060"/>
                </a:solidFill>
                <a:ea typeface="MS PGothic" charset="-128"/>
              </a:rPr>
              <a:t>–</a:t>
            </a:r>
            <a:r>
              <a:rPr lang="en-US" altLang="en-US" sz="2800" b="1">
                <a:solidFill>
                  <a:srgbClr val="002060"/>
                </a:solidFill>
                <a:ea typeface="MS PGothic" charset="-128"/>
              </a:rPr>
              <a:t> </a:t>
            </a:r>
            <a:r>
              <a:rPr lang="en-US" altLang="en-US" sz="2800" b="1">
                <a:ea typeface="MS PGothic" charset="-128"/>
              </a:rPr>
              <a:t>One Giant Leap for Mankind:</a:t>
            </a:r>
            <a:br>
              <a:rPr lang="en-US" altLang="en-US" sz="2800" b="1">
                <a:ea typeface="MS PGothic" charset="-128"/>
              </a:rPr>
            </a:br>
            <a:r>
              <a:rPr lang="en-US" altLang="en-US" sz="2800" b="1">
                <a:ea typeface="MS PGothic" charset="-128"/>
                <a:hlinkClick r:id="rId2"/>
              </a:rPr>
              <a:t>Apollo 11 Mission</a:t>
            </a:r>
            <a:endParaRPr lang="en-US" altLang="en-US" sz="2800" b="1">
              <a:ea typeface="MS PGothic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4800600"/>
            <a:ext cx="6477000" cy="1676400"/>
          </a:xfrm>
        </p:spPr>
        <p:txBody>
          <a:bodyPr/>
          <a:lstStyle/>
          <a:p>
            <a:pPr eaLnBrk="1" hangingPunct="1">
              <a:buFont typeface="Wingdings" charset="2"/>
              <a:buChar char="n"/>
            </a:pPr>
            <a:r>
              <a:rPr lang="en-US" altLang="en-US" sz="2600">
                <a:ea typeface="MS PGothic" charset="-128"/>
              </a:rPr>
              <a:t>On July 20, 1969, astronaut </a:t>
            </a:r>
            <a:r>
              <a:rPr lang="en-US" altLang="en-US" sz="2600" b="1">
                <a:solidFill>
                  <a:srgbClr val="FF0000"/>
                </a:solidFill>
                <a:ea typeface="MS PGothic" charset="-128"/>
              </a:rPr>
              <a:t>Neil Armstrong </a:t>
            </a:r>
            <a:r>
              <a:rPr lang="en-US" altLang="en-US" sz="2600">
                <a:ea typeface="MS PGothic" charset="-128"/>
              </a:rPr>
              <a:t>became the </a:t>
            </a:r>
            <a:r>
              <a:rPr lang="en-US" altLang="en-US" sz="2600" b="1">
                <a:solidFill>
                  <a:srgbClr val="FF0000"/>
                </a:solidFill>
                <a:ea typeface="MS PGothic" charset="-128"/>
              </a:rPr>
              <a:t>first man to walk on the moon</a:t>
            </a:r>
            <a:r>
              <a:rPr lang="en-US" altLang="en-US" sz="2600">
                <a:ea typeface="MS PGothic" charset="-128"/>
              </a:rPr>
              <a:t>. </a:t>
            </a:r>
          </a:p>
          <a:p>
            <a:pPr eaLnBrk="1" hangingPunct="1">
              <a:buFont typeface="Wingdings" charset="2"/>
              <a:buChar char="n"/>
            </a:pPr>
            <a:r>
              <a:rPr lang="en-US" altLang="en-US" sz="2600" b="1">
                <a:ea typeface="MS PGothic" charset="-128"/>
              </a:rPr>
              <a:t>Fulfilled the goal JFK had set for the U.S. almost 10 years before, in 1961.</a:t>
            </a:r>
          </a:p>
        </p:txBody>
      </p:sp>
      <p:pic>
        <p:nvPicPr>
          <p:cNvPr id="27652" name="Picture 5" descr="1Neil_Armstrong_auf_dem_Mond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16050"/>
            <a:ext cx="4724400" cy="3200400"/>
          </a:xfrm>
          <a:noFill/>
        </p:spPr>
      </p:pic>
      <p:pic>
        <p:nvPicPr>
          <p:cNvPr id="27653" name="Picture 8" descr="lens3183382_12367048175863-69small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16050"/>
            <a:ext cx="4419600" cy="3200400"/>
          </a:xfrm>
          <a:noFill/>
        </p:spPr>
      </p:pic>
    </p:spTree>
    <p:extLst>
      <p:ext uri="{BB962C8B-B14F-4D97-AF65-F5344CB8AC3E}">
        <p14:creationId xmlns:p14="http://schemas.microsoft.com/office/powerpoint/2010/main" val="17086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r>
              <a:rPr lang="en-US" altLang="en-US" sz="3100" b="1" i="1" u="sng">
                <a:ea typeface="MS PGothic" charset="-128"/>
              </a:rPr>
              <a:t>Nixon’s </a:t>
            </a:r>
            <a:r>
              <a:rPr lang="en-US" altLang="en-US" sz="3100" b="1" i="1" u="sng">
                <a:solidFill>
                  <a:srgbClr val="FF0000"/>
                </a:solidFill>
                <a:ea typeface="MS PGothic" charset="-128"/>
              </a:rPr>
              <a:t>FOREIGN</a:t>
            </a:r>
            <a:r>
              <a:rPr lang="en-US" altLang="en-US" sz="3100" b="1" i="1" u="sng">
                <a:ea typeface="MS PGothic" charset="-128"/>
              </a:rPr>
              <a:t> Policy </a:t>
            </a:r>
            <a:r>
              <a:rPr lang="mr-IN" altLang="en-US" sz="3100" b="1" i="1" u="sng">
                <a:ea typeface="MS PGothic" charset="-128"/>
              </a:rPr>
              <a:t>–</a:t>
            </a:r>
            <a:r>
              <a:rPr lang="en-US" altLang="en-US" sz="3100" b="1" i="1" u="sng">
                <a:ea typeface="MS PGothic" charset="-128"/>
              </a:rPr>
              <a:t> Vietnam and the Middle East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2000"/>
            <a:ext cx="9144000" cy="2895600"/>
          </a:xfrm>
        </p:spPr>
        <p:txBody>
          <a:bodyPr/>
          <a:lstStyle/>
          <a:p>
            <a:r>
              <a:rPr lang="en-US" altLang="en-US">
                <a:ea typeface="MS PGothic" charset="-128"/>
              </a:rPr>
              <a:t>Escalation and </a:t>
            </a:r>
            <a:r>
              <a:rPr lang="en-US" altLang="en-US" b="1">
                <a:solidFill>
                  <a:srgbClr val="FF0000"/>
                </a:solidFill>
                <a:ea typeface="MS PGothic" charset="-128"/>
              </a:rPr>
              <a:t>final removal of troops from Vietnam</a:t>
            </a:r>
            <a:r>
              <a:rPr lang="en-US" altLang="en-US">
                <a:ea typeface="MS PGothic" charset="-128"/>
              </a:rPr>
              <a:t>, 1973 - </a:t>
            </a:r>
            <a:r>
              <a:rPr lang="en-US" altLang="en-US" sz="2400">
                <a:ea typeface="MS PGothic" charset="-128"/>
              </a:rPr>
              <a:t>also known as </a:t>
            </a:r>
            <a:r>
              <a:rPr lang="en-US" altLang="en-US" sz="2400" b="1" u="sng">
                <a:solidFill>
                  <a:srgbClr val="FF0000"/>
                </a:solidFill>
                <a:ea typeface="MS PGothic" charset="-128"/>
              </a:rPr>
              <a:t>Vietnamization</a:t>
            </a:r>
            <a:endParaRPr lang="en-US" altLang="en-US" sz="2400">
              <a:solidFill>
                <a:srgbClr val="FF0000"/>
              </a:solidFill>
              <a:ea typeface="MS PGothic" charset="-128"/>
            </a:endParaRPr>
          </a:p>
          <a:p>
            <a:r>
              <a:rPr lang="en-US" altLang="en-US" b="1" u="sng">
                <a:solidFill>
                  <a:srgbClr val="FF0000"/>
                </a:solidFill>
                <a:ea typeface="MS PGothic" charset="-128"/>
              </a:rPr>
              <a:t>Oil Crisis 1973-1974</a:t>
            </a:r>
          </a:p>
          <a:p>
            <a:pPr lvl="1"/>
            <a:r>
              <a:rPr lang="en-US" altLang="en-US" b="1">
                <a:solidFill>
                  <a:srgbClr val="FF0000"/>
                </a:solidFill>
                <a:ea typeface="MS PGothic" charset="-128"/>
              </a:rPr>
              <a:t>OPEC countries (Middle East) refused to sell oil to US resulted in HUGE gas shortages in the USA!</a:t>
            </a:r>
            <a:r>
              <a:rPr lang="en-US" altLang="en-US" b="1">
                <a:ea typeface="MS PGothic" charset="-128"/>
              </a:rPr>
              <a:t> </a:t>
            </a:r>
            <a:r>
              <a:rPr lang="mr-IN" altLang="en-US" b="1">
                <a:ea typeface="MS PGothic" charset="-128"/>
              </a:rPr>
              <a:t>–</a:t>
            </a:r>
            <a:r>
              <a:rPr lang="en-US" altLang="en-US" b="1">
                <a:ea typeface="MS PGothic" charset="-128"/>
              </a:rPr>
              <a:t> </a:t>
            </a:r>
            <a:r>
              <a:rPr lang="en-US" altLang="en-US" u="sng">
                <a:ea typeface="MS PGothic" charset="-128"/>
              </a:rPr>
              <a:t>WHY DID THEY REFUSE?</a:t>
            </a: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1"/>
            <a:ext cx="57150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34290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11525" y="3124200"/>
            <a:ext cx="4495800" cy="838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96925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  <a:buClr>
                <a:schemeClr val="accent1"/>
              </a:buClr>
              <a:buFont typeface="Arial" charset="0"/>
              <a:buNone/>
              <a:defRPr/>
            </a:pPr>
            <a:r>
              <a:rPr kumimoji="1" lang="en-US" altLang="x-none" sz="2800" dirty="0">
                <a:solidFill>
                  <a:srgbClr val="0000B8"/>
                </a:solidFill>
              </a:rPr>
              <a:t>In retaliation for US support of Israel!</a:t>
            </a:r>
            <a:endParaRPr kumimoji="1" lang="en-US" altLang="x-none" sz="2800" b="1" u="sng" dirty="0">
              <a:solidFill>
                <a:srgbClr val="FF0000"/>
              </a:solidFill>
            </a:endParaRPr>
          </a:p>
        </p:txBody>
      </p:sp>
      <p:sp>
        <p:nvSpPr>
          <p:cNvPr id="2" name="Bent-Up Arrow 1"/>
          <p:cNvSpPr/>
          <p:nvPr/>
        </p:nvSpPr>
        <p:spPr>
          <a:xfrm>
            <a:off x="7924800" y="2895600"/>
            <a:ext cx="914400" cy="609600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2019300" y="228600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n-US" altLang="en-US" sz="3200" b="1" u="sng">
                <a:solidFill>
                  <a:srgbClr val="FFFF00"/>
                </a:solidFill>
                <a:ea typeface="MS PGothic" charset="-128"/>
              </a:rPr>
              <a:t>Nixon’s FOREIGN POLICY </a:t>
            </a:r>
            <a:r>
              <a:rPr lang="en-US" altLang="en-US" sz="3200" b="1">
                <a:solidFill>
                  <a:srgbClr val="FFFF00"/>
                </a:solidFill>
                <a:ea typeface="MS PGothic" charset="-128"/>
              </a:rPr>
              <a:t/>
            </a:r>
            <a:br>
              <a:rPr lang="en-US" altLang="en-US" sz="3200" b="1">
                <a:solidFill>
                  <a:srgbClr val="FFFF00"/>
                </a:solidFill>
                <a:ea typeface="MS PGothic" charset="-128"/>
              </a:rPr>
            </a:br>
            <a:r>
              <a:rPr lang="en-US" altLang="en-US" sz="3200" b="1">
                <a:solidFill>
                  <a:srgbClr val="FFFF00"/>
                </a:solidFill>
                <a:ea typeface="MS PGothic" charset="-128"/>
              </a:rPr>
              <a:t>What does the artist mean by the caption?</a:t>
            </a: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219200"/>
            <a:ext cx="914400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6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US" altLang="x-none" b="1" dirty="0" smtClean="0"/>
              <a:t>Nixon’s </a:t>
            </a:r>
            <a:r>
              <a:rPr lang="en-US" altLang="x-none" b="1" dirty="0" smtClean="0">
                <a:solidFill>
                  <a:srgbClr val="FF0000"/>
                </a:solidFill>
              </a:rPr>
              <a:t>Foreign</a:t>
            </a:r>
            <a:r>
              <a:rPr lang="en-US" altLang="x-none" b="1" dirty="0" smtClean="0"/>
              <a:t> Policy - </a:t>
            </a:r>
            <a:r>
              <a:rPr lang="en-US" altLang="x-none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Détente</a:t>
            </a:r>
            <a:r>
              <a:rPr lang="en-US" altLang="x-none" b="1" dirty="0" smtClean="0"/>
              <a:t>  </a:t>
            </a:r>
          </a:p>
        </p:txBody>
      </p:sp>
      <p:sp>
        <p:nvSpPr>
          <p:cNvPr id="572420" name="Rectangle 4"/>
          <p:cNvSpPr>
            <a:spLocks noChangeArrowheads="1"/>
          </p:cNvSpPr>
          <p:nvPr/>
        </p:nvSpPr>
        <p:spPr bwMode="auto">
          <a:xfrm>
            <a:off x="1576389" y="1295400"/>
            <a:ext cx="4619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1314450" indent="-5715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Font typeface="Arial" pitchFamily="34" charset="0"/>
              <a:buNone/>
              <a:defRPr/>
            </a:pPr>
            <a:r>
              <a:rPr kumimoji="1" lang="en-US" altLang="en-US" sz="2800" dirty="0"/>
              <a:t>Instead of using containment to fight Communism &amp; increase Cold War tensions</a:t>
            </a:r>
            <a:r>
              <a:rPr kumimoji="1" lang="mr-IN" altLang="en-US" sz="2800" dirty="0"/>
              <a:t>…</a:t>
            </a:r>
            <a:endParaRPr kumimoji="1" lang="en-US" altLang="en-US" sz="2800" dirty="0"/>
          </a:p>
          <a:p>
            <a:pPr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■"/>
              <a:defRPr/>
            </a:pPr>
            <a:r>
              <a:rPr kumimoji="1" lang="en-US" altLang="en-US" sz="2800" b="1" dirty="0">
                <a:solidFill>
                  <a:srgbClr val="FF0000"/>
                </a:solidFill>
              </a:rPr>
              <a:t>1</a:t>
            </a:r>
            <a:r>
              <a:rPr kumimoji="1" lang="en-US" altLang="en-US" sz="2800" b="1" baseline="30000" dirty="0">
                <a:solidFill>
                  <a:srgbClr val="FF0000"/>
                </a:solidFill>
              </a:rPr>
              <a:t>st</a:t>
            </a:r>
            <a:r>
              <a:rPr kumimoji="1" lang="en-US" altLang="en-US" sz="2800" b="1" dirty="0">
                <a:solidFill>
                  <a:srgbClr val="FF0000"/>
                </a:solidFill>
              </a:rPr>
              <a:t> US president to visit the People’s Republic of China (communist)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■"/>
              <a:defRPr/>
            </a:pPr>
            <a:r>
              <a:rPr kumimoji="1"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Détente</a:t>
            </a:r>
            <a:r>
              <a:rPr kumimoji="1" lang="en-US" altLang="en-US" sz="2400" b="1" dirty="0">
                <a:solidFill>
                  <a:srgbClr val="FF0000"/>
                </a:solidFill>
              </a:rPr>
              <a:t> </a:t>
            </a:r>
            <a:r>
              <a:rPr kumimoji="1" lang="en-US" altLang="en-US" sz="2800" b="1" dirty="0">
                <a:solidFill>
                  <a:srgbClr val="FF0000"/>
                </a:solidFill>
              </a:rPr>
              <a:t>(relaxing of tensions) with America’s </a:t>
            </a:r>
            <a:br>
              <a:rPr kumimoji="1" lang="en-US" altLang="en-US" sz="2800" b="1" dirty="0">
                <a:solidFill>
                  <a:srgbClr val="FF0000"/>
                </a:solidFill>
              </a:rPr>
            </a:br>
            <a:r>
              <a:rPr kumimoji="1" lang="en-US" altLang="en-US" sz="2800" b="1" dirty="0">
                <a:solidFill>
                  <a:srgbClr val="FF0000"/>
                </a:solidFill>
              </a:rPr>
              <a:t>Cold War enemies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US" altLang="en-US" dirty="0"/>
              <a:t>Allowed for more US trade with China!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US" altLang="en-US" dirty="0"/>
              <a:t>But how did he do it?</a:t>
            </a:r>
          </a:p>
        </p:txBody>
      </p:sp>
      <p:pic>
        <p:nvPicPr>
          <p:cNvPr id="30724" name="Picture 12" descr="WL0046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53872"/>
            <a:ext cx="15240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2966847"/>
            <a:ext cx="44196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02897" y="6169132"/>
            <a:ext cx="191270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Forrest Gump</a:t>
            </a:r>
            <a:endParaRPr lang="en-US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85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581</Words>
  <Application>Microsoft Macintosh PowerPoint</Application>
  <PresentationFormat>Widescreen</PresentationFormat>
  <Paragraphs>64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 Light</vt:lpstr>
      <vt:lpstr>ＭＳ Ｐゴシック</vt:lpstr>
      <vt:lpstr>Arial</vt:lpstr>
      <vt:lpstr>Calibri</vt:lpstr>
      <vt:lpstr>Mangal</vt:lpstr>
      <vt:lpstr>MS PGothic</vt:lpstr>
      <vt:lpstr>Roboto</vt:lpstr>
      <vt:lpstr>Wingdings</vt:lpstr>
      <vt:lpstr>Office Theme</vt:lpstr>
      <vt:lpstr>PowerPoint Presentation</vt:lpstr>
      <vt:lpstr>PowerPoint Presentation</vt:lpstr>
      <vt:lpstr>What is Nixon stepping into?</vt:lpstr>
      <vt:lpstr>The Election of Richard Nixon</vt:lpstr>
      <vt:lpstr>Nixon’s Domestic Policy – CONSERVATIVISM</vt:lpstr>
      <vt:lpstr>Nixon’s Domestic Policy – One Giant Leap for Mankind: Apollo 11 Mission</vt:lpstr>
      <vt:lpstr>Nixon’s FOREIGN Policy – Vietnam and the Middle East </vt:lpstr>
      <vt:lpstr>Nixon’s FOREIGN POLICY  What does the artist mean by the caption?</vt:lpstr>
      <vt:lpstr>Nixon’s Foreign Policy - Détente  </vt:lpstr>
      <vt:lpstr>Nixon’s Foreign Policy - Détente  </vt:lpstr>
      <vt:lpstr>Based on what we’ve learned so far, what is the main idea of this cartoon?</vt:lpstr>
      <vt:lpstr>PowerPoint Presentation</vt:lpstr>
      <vt:lpstr>PowerPoint Presentation</vt:lpstr>
      <vt:lpstr>WATERGATE: Take notes. Why was this such a SCANDAL?</vt:lpstr>
      <vt:lpstr>PowerPoint Presentation</vt:lpstr>
      <vt:lpstr>The Watergate Scandal</vt:lpstr>
      <vt:lpstr>PowerPoint Presentation</vt:lpstr>
      <vt:lpstr>What is the main idea of the cartoon?</vt:lpstr>
      <vt:lpstr>What is the main idea of the cartoon?</vt:lpstr>
      <vt:lpstr>What is the main idea of the cartoon?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Demarco Matthew</dc:creator>
  <cp:lastModifiedBy>Demarco Matthew</cp:lastModifiedBy>
  <cp:revision>19</cp:revision>
  <dcterms:created xsi:type="dcterms:W3CDTF">2017-05-22T21:56:34Z</dcterms:created>
  <dcterms:modified xsi:type="dcterms:W3CDTF">2017-05-22T22:02:02Z</dcterms:modified>
</cp:coreProperties>
</file>